
<file path=[Content_Types].xml><?xml version="1.0" encoding="utf-8"?>
<Types xmlns="http://schemas.openxmlformats.org/package/2006/content-types">
  <Default Extension="bin" ContentType="image/unknown"/>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4"/>
  </p:notesMasterIdLst>
  <p:handoutMasterIdLst>
    <p:handoutMasterId r:id="rId35"/>
  </p:handoutMasterIdLst>
  <p:sldIdLst>
    <p:sldId id="878" r:id="rId2"/>
    <p:sldId id="986" r:id="rId3"/>
    <p:sldId id="968" r:id="rId4"/>
    <p:sldId id="984" r:id="rId5"/>
    <p:sldId id="969" r:id="rId6"/>
    <p:sldId id="985" r:id="rId7"/>
    <p:sldId id="972" r:id="rId8"/>
    <p:sldId id="995" r:id="rId9"/>
    <p:sldId id="1086" r:id="rId10"/>
    <p:sldId id="1258" r:id="rId11"/>
    <p:sldId id="991" r:id="rId12"/>
    <p:sldId id="992" r:id="rId13"/>
    <p:sldId id="1266" r:id="rId14"/>
    <p:sldId id="1067" r:id="rId15"/>
    <p:sldId id="1068" r:id="rId16"/>
    <p:sldId id="1267" r:id="rId17"/>
    <p:sldId id="993" r:id="rId18"/>
    <p:sldId id="981" r:id="rId19"/>
    <p:sldId id="974" r:id="rId20"/>
    <p:sldId id="911" r:id="rId21"/>
    <p:sldId id="928" r:id="rId22"/>
    <p:sldId id="996" r:id="rId23"/>
    <p:sldId id="971" r:id="rId24"/>
    <p:sldId id="976" r:id="rId25"/>
    <p:sldId id="977" r:id="rId26"/>
    <p:sldId id="978" r:id="rId27"/>
    <p:sldId id="979" r:id="rId28"/>
    <p:sldId id="910" r:id="rId29"/>
    <p:sldId id="982" r:id="rId30"/>
    <p:sldId id="958" r:id="rId31"/>
    <p:sldId id="963" r:id="rId32"/>
    <p:sldId id="755" r:id="rId33"/>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9900"/>
    <a:srgbClr val="006600"/>
    <a:srgbClr val="CC6600"/>
    <a:srgbClr val="008000"/>
    <a:srgbClr val="BFBFBF"/>
    <a:srgbClr val="FFFFFF"/>
    <a:srgbClr val="000000"/>
    <a:srgbClr val="FFCC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34" autoAdjust="0"/>
    <p:restoredTop sz="94660" autoAdjust="0"/>
  </p:normalViewPr>
  <p:slideViewPr>
    <p:cSldViewPr snapToGrid="0">
      <p:cViewPr>
        <p:scale>
          <a:sx n="100" d="100"/>
          <a:sy n="100" d="100"/>
        </p:scale>
        <p:origin x="2130" y="168"/>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1626" y="7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3Energie-Verbrauch\02W&#228;rmewende\ProSumer-Energie_Kosten_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3Energie-Verbrauch\02W&#228;rmewende\ProSumer-Energie_Kosten_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3Energie-Verbrauch\02W&#228;rmewende\ProSumer-Energie_Kosten_V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53264599948748E-2"/>
          <c:y val="8.5569918275434073E-2"/>
          <c:w val="0.94509347080010253"/>
          <c:h val="0.91443008172456608"/>
        </c:manualLayout>
      </c:layout>
      <c:barChart>
        <c:barDir val="col"/>
        <c:grouping val="stack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('Stand2022-09-18'!$C$4,'Stand2022-09-18'!$E$4,'Stand2022-09-18'!$G$4)</c:f>
              <c:numCache>
                <c:formatCode>#,##0</c:formatCode>
                <c:ptCount val="3"/>
                <c:pt idx="0">
                  <c:v>2857.1428571428573</c:v>
                </c:pt>
                <c:pt idx="1">
                  <c:v>1800</c:v>
                </c:pt>
                <c:pt idx="2">
                  <c:v>1080</c:v>
                </c:pt>
              </c:numCache>
            </c:numRef>
          </c:val>
          <c:extLst>
            <c:ext xmlns:c16="http://schemas.microsoft.com/office/drawing/2014/chart" uri="{C3380CC4-5D6E-409C-BE32-E72D297353CC}">
              <c16:uniqueId val="{00000000-3EE0-467F-A76A-DB691FC163CA}"/>
            </c:ext>
          </c:extLst>
        </c:ser>
        <c:ser>
          <c:idx val="1"/>
          <c:order val="1"/>
          <c:spPr>
            <a:solidFill>
              <a:srgbClr val="333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('Stand2022-09-18'!$C$5,'Stand2022-09-18'!$E$5,'Stand2022-09-18'!$G$5)</c:f>
              <c:numCache>
                <c:formatCode>#,##0</c:formatCode>
                <c:ptCount val="3"/>
                <c:pt idx="0">
                  <c:v>1482</c:v>
                </c:pt>
                <c:pt idx="1">
                  <c:v>975.99999999999977</c:v>
                </c:pt>
                <c:pt idx="2">
                  <c:v>745.59999999999991</c:v>
                </c:pt>
              </c:numCache>
            </c:numRef>
          </c:val>
          <c:extLst>
            <c:ext xmlns:c16="http://schemas.microsoft.com/office/drawing/2014/chart" uri="{C3380CC4-5D6E-409C-BE32-E72D297353CC}">
              <c16:uniqueId val="{00000001-3EE0-467F-A76A-DB691FC163CA}"/>
            </c:ext>
          </c:extLst>
        </c:ser>
        <c:ser>
          <c:idx val="2"/>
          <c:order val="2"/>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('Stand2022-09-18'!$C$6,'Stand2022-09-18'!$E$6,'Stand2022-09-18'!$G$6)</c:f>
              <c:numCache>
                <c:formatCode>#,##0</c:formatCode>
                <c:ptCount val="3"/>
                <c:pt idx="0">
                  <c:v>1440</c:v>
                </c:pt>
                <c:pt idx="1">
                  <c:v>1440</c:v>
                </c:pt>
                <c:pt idx="2">
                  <c:v>864</c:v>
                </c:pt>
              </c:numCache>
            </c:numRef>
          </c:val>
          <c:extLst>
            <c:ext xmlns:c16="http://schemas.microsoft.com/office/drawing/2014/chart" uri="{C3380CC4-5D6E-409C-BE32-E72D297353CC}">
              <c16:uniqueId val="{00000002-3EE0-467F-A76A-DB691FC163CA}"/>
            </c:ext>
          </c:extLst>
        </c:ser>
        <c:dLbls>
          <c:showLegendKey val="0"/>
          <c:showVal val="0"/>
          <c:showCatName val="0"/>
          <c:showSerName val="0"/>
          <c:showPercent val="0"/>
          <c:showBubbleSize val="0"/>
        </c:dLbls>
        <c:gapWidth val="150"/>
        <c:overlap val="100"/>
        <c:axId val="761864752"/>
        <c:axId val="761868032"/>
      </c:barChart>
      <c:catAx>
        <c:axId val="761864752"/>
        <c:scaling>
          <c:orientation val="minMax"/>
        </c:scaling>
        <c:delete val="1"/>
        <c:axPos val="b"/>
        <c:majorTickMark val="none"/>
        <c:minorTickMark val="none"/>
        <c:tickLblPos val="nextTo"/>
        <c:crossAx val="761868032"/>
        <c:crosses val="autoZero"/>
        <c:auto val="1"/>
        <c:lblAlgn val="ctr"/>
        <c:lblOffset val="100"/>
        <c:noMultiLvlLbl val="0"/>
      </c:catAx>
      <c:valAx>
        <c:axId val="7618680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6186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35568318803733E-2"/>
          <c:y val="0"/>
          <c:w val="0.94592886336239257"/>
          <c:h val="0.9774962844505084"/>
        </c:manualLayout>
      </c:layout>
      <c:barChart>
        <c:barDir val="col"/>
        <c:grouping val="stacked"/>
        <c:varyColors val="0"/>
        <c:ser>
          <c:idx val="0"/>
          <c:order val="0"/>
          <c:spPr>
            <a:solidFill>
              <a:srgbClr val="FF0000"/>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7-A658-46C3-9231-E332E9D2356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('Stand2022-09-18'!$B$4,'Stand2022-09-18'!$D$4,'Stand2022-09-18'!$F$4)</c:f>
              <c:numCache>
                <c:formatCode>#,##0</c:formatCode>
                <c:ptCount val="3"/>
                <c:pt idx="0">
                  <c:v>20000</c:v>
                </c:pt>
                <c:pt idx="1">
                  <c:v>5000</c:v>
                </c:pt>
                <c:pt idx="2">
                  <c:v>3000</c:v>
                </c:pt>
              </c:numCache>
            </c:numRef>
          </c:val>
          <c:extLst>
            <c:ext xmlns:c16="http://schemas.microsoft.com/office/drawing/2014/chart" uri="{C3380CC4-5D6E-409C-BE32-E72D297353CC}">
              <c16:uniqueId val="{00000000-A658-46C3-9231-E332E9D2356E}"/>
            </c:ext>
          </c:extLst>
        </c:ser>
        <c:ser>
          <c:idx val="1"/>
          <c:order val="1"/>
          <c:spPr>
            <a:solidFill>
              <a:srgbClr val="3333FF"/>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6-A658-46C3-9231-E332E9D2356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('Stand2022-09-18'!$B$5,'Stand2022-09-18'!$D$5,'Stand2022-09-18'!$F$5)</c:f>
              <c:numCache>
                <c:formatCode>#,##0</c:formatCode>
                <c:ptCount val="3"/>
                <c:pt idx="0">
                  <c:v>8190</c:v>
                </c:pt>
                <c:pt idx="1">
                  <c:v>2400</c:v>
                </c:pt>
                <c:pt idx="2">
                  <c:v>1759.9999999999998</c:v>
                </c:pt>
              </c:numCache>
            </c:numRef>
          </c:val>
          <c:extLst>
            <c:ext xmlns:c16="http://schemas.microsoft.com/office/drawing/2014/chart" uri="{C3380CC4-5D6E-409C-BE32-E72D297353CC}">
              <c16:uniqueId val="{00000001-A658-46C3-9231-E332E9D2356E}"/>
            </c:ext>
          </c:extLst>
        </c:ser>
        <c:ser>
          <c:idx val="2"/>
          <c:order val="2"/>
          <c:spPr>
            <a:solidFill>
              <a:srgbClr val="FFC000"/>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5-A658-46C3-9231-E332E9D2356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('Stand2022-09-18'!$B$6,'Stand2022-09-18'!$D$6,'Stand2022-09-18'!$F$6)</c:f>
              <c:numCache>
                <c:formatCode>#,##0</c:formatCode>
                <c:ptCount val="3"/>
                <c:pt idx="0">
                  <c:v>4000</c:v>
                </c:pt>
                <c:pt idx="1">
                  <c:v>4000</c:v>
                </c:pt>
                <c:pt idx="2">
                  <c:v>2400</c:v>
                </c:pt>
              </c:numCache>
            </c:numRef>
          </c:val>
          <c:extLst>
            <c:ext xmlns:c16="http://schemas.microsoft.com/office/drawing/2014/chart" uri="{C3380CC4-5D6E-409C-BE32-E72D297353CC}">
              <c16:uniqueId val="{00000002-A658-46C3-9231-E332E9D2356E}"/>
            </c:ext>
          </c:extLst>
        </c:ser>
        <c:dLbls>
          <c:showLegendKey val="0"/>
          <c:showVal val="0"/>
          <c:showCatName val="0"/>
          <c:showSerName val="0"/>
          <c:showPercent val="0"/>
          <c:showBubbleSize val="0"/>
        </c:dLbls>
        <c:gapWidth val="150"/>
        <c:overlap val="100"/>
        <c:axId val="678836584"/>
        <c:axId val="678835272"/>
      </c:barChart>
      <c:catAx>
        <c:axId val="678836584"/>
        <c:scaling>
          <c:orientation val="minMax"/>
        </c:scaling>
        <c:delete val="1"/>
        <c:axPos val="b"/>
        <c:majorTickMark val="none"/>
        <c:minorTickMark val="none"/>
        <c:tickLblPos val="nextTo"/>
        <c:crossAx val="678835272"/>
        <c:crosses val="autoZero"/>
        <c:auto val="1"/>
        <c:lblAlgn val="ctr"/>
        <c:lblOffset val="100"/>
        <c:noMultiLvlLbl val="0"/>
      </c:catAx>
      <c:valAx>
        <c:axId val="678835272"/>
        <c:scaling>
          <c:orientation val="minMax"/>
        </c:scaling>
        <c:delete val="1"/>
        <c:axPos val="l"/>
        <c:numFmt formatCode="#,##0" sourceLinked="1"/>
        <c:majorTickMark val="none"/>
        <c:minorTickMark val="none"/>
        <c:tickLblPos val="nextTo"/>
        <c:crossAx val="678836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52007402597213E-2"/>
          <c:y val="5.0491779815359836E-2"/>
          <c:w val="0.91989598519480553"/>
          <c:h val="0.94950822018464021"/>
        </c:manualLayout>
      </c:layout>
      <c:barChart>
        <c:barDir val="col"/>
        <c:grouping val="stack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('Stand2022-09-18'!$D$4,'Stand2022-09-18'!$G$4,'Stand2022-09-18'!$J$4)</c:f>
              <c:numCache>
                <c:formatCode>#,##0</c:formatCode>
                <c:ptCount val="3"/>
                <c:pt idx="0">
                  <c:v>5028.5714285714294</c:v>
                </c:pt>
                <c:pt idx="1">
                  <c:v>2190</c:v>
                </c:pt>
                <c:pt idx="2">
                  <c:v>1080</c:v>
                </c:pt>
              </c:numCache>
            </c:numRef>
          </c:val>
          <c:extLst>
            <c:ext xmlns:c16="http://schemas.microsoft.com/office/drawing/2014/chart" uri="{C3380CC4-5D6E-409C-BE32-E72D297353CC}">
              <c16:uniqueId val="{00000000-ACF3-4237-8BE4-08657873B41B}"/>
            </c:ext>
          </c:extLst>
        </c:ser>
        <c:ser>
          <c:idx val="1"/>
          <c:order val="1"/>
          <c:spPr>
            <a:solidFill>
              <a:srgbClr val="333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('Stand2022-09-18'!$D$5,'Stand2022-09-18'!$G$5,'Stand2022-09-18'!$J$5)</c:f>
              <c:numCache>
                <c:formatCode>#,##0</c:formatCode>
                <c:ptCount val="3"/>
                <c:pt idx="0">
                  <c:v>2059.2000000000003</c:v>
                </c:pt>
                <c:pt idx="1">
                  <c:v>1051.2</c:v>
                </c:pt>
                <c:pt idx="2">
                  <c:v>770.87999999999988</c:v>
                </c:pt>
              </c:numCache>
            </c:numRef>
          </c:val>
          <c:extLst>
            <c:ext xmlns:c16="http://schemas.microsoft.com/office/drawing/2014/chart" uri="{C3380CC4-5D6E-409C-BE32-E72D297353CC}">
              <c16:uniqueId val="{00000001-ACF3-4237-8BE4-08657873B41B}"/>
            </c:ext>
          </c:extLst>
        </c:ser>
        <c:ser>
          <c:idx val="2"/>
          <c:order val="2"/>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('Stand2022-09-18'!$D$6,'Stand2022-09-18'!$G$6,'Stand2022-09-18'!$J$6)</c:f>
              <c:numCache>
                <c:formatCode>#,##0</c:formatCode>
                <c:ptCount val="3"/>
                <c:pt idx="0">
                  <c:v>1752</c:v>
                </c:pt>
                <c:pt idx="1">
                  <c:v>1752</c:v>
                </c:pt>
                <c:pt idx="2">
                  <c:v>1051.2</c:v>
                </c:pt>
              </c:numCache>
            </c:numRef>
          </c:val>
          <c:extLst>
            <c:ext xmlns:c16="http://schemas.microsoft.com/office/drawing/2014/chart" uri="{C3380CC4-5D6E-409C-BE32-E72D297353CC}">
              <c16:uniqueId val="{00000002-ACF3-4237-8BE4-08657873B41B}"/>
            </c:ext>
          </c:extLst>
        </c:ser>
        <c:dLbls>
          <c:showLegendKey val="0"/>
          <c:showVal val="0"/>
          <c:showCatName val="0"/>
          <c:showSerName val="0"/>
          <c:showPercent val="0"/>
          <c:showBubbleSize val="0"/>
        </c:dLbls>
        <c:gapWidth val="150"/>
        <c:overlap val="100"/>
        <c:axId val="411720672"/>
        <c:axId val="492697776"/>
      </c:barChart>
      <c:catAx>
        <c:axId val="411720672"/>
        <c:scaling>
          <c:orientation val="minMax"/>
        </c:scaling>
        <c:delete val="1"/>
        <c:axPos val="b"/>
        <c:majorTickMark val="none"/>
        <c:minorTickMark val="none"/>
        <c:tickLblPos val="nextTo"/>
        <c:crossAx val="492697776"/>
        <c:crosses val="autoZero"/>
        <c:auto val="1"/>
        <c:lblAlgn val="ctr"/>
        <c:lblOffset val="100"/>
        <c:noMultiLvlLbl val="0"/>
      </c:catAx>
      <c:valAx>
        <c:axId val="492697776"/>
        <c:scaling>
          <c:orientation val="minMax"/>
        </c:scaling>
        <c:delete val="1"/>
        <c:axPos val="l"/>
        <c:numFmt formatCode="#,##0" sourceLinked="1"/>
        <c:majorTickMark val="none"/>
        <c:minorTickMark val="none"/>
        <c:tickLblPos val="nextTo"/>
        <c:crossAx val="411720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39239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11</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362703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12</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540539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130615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058071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1207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578007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83464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1349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20</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444166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21</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483213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22</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1732451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23</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65872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582407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353429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0024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15737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28</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423" indent="-171423">
              <a:buFontTx/>
              <a:buChar char="-"/>
              <a:defRPr/>
            </a:pPr>
            <a:r>
              <a:rPr lang="de-DE" dirty="0"/>
              <a:t>Sicherheitstechnische</a:t>
            </a:r>
          </a:p>
          <a:p>
            <a:pPr marL="171423" indent="-171423">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151868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85055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32644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8077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834999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32</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0688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9149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806283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2380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888427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38594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1587"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8BACA313-6EA8-4CBE-9D27-CD0C29B9B556}"/>
              </a:ext>
            </a:extLst>
          </p:cNvPr>
          <p:cNvSpPr>
            <a:spLocks noChangeArrowheads="1"/>
          </p:cNvSpPr>
          <p:nvPr userDrawn="1"/>
        </p:nvSpPr>
        <p:spPr bwMode="auto">
          <a:xfrm>
            <a:off x="1" y="6502400"/>
            <a:ext cx="990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Mobilitätswende</a:t>
            </a:r>
            <a:r>
              <a:rPr lang="de-DE" altLang="de-DE" sz="1200" b="1" dirty="0">
                <a:solidFill>
                  <a:srgbClr val="FF9933"/>
                </a:solidFill>
              </a:rPr>
              <a:t> | FV10</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a:p>
            <a:pPr>
              <a:defRPr/>
            </a:pPr>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2768E071-3864-3400-773D-4F9A1323DC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 y="1"/>
            <a:ext cx="801344" cy="801792"/>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5.jpg"/><Relationship Id="rId3" Type="http://schemas.openxmlformats.org/officeDocument/2006/relationships/image" Target="../media/image22.jpg"/><Relationship Id="rId7" Type="http://schemas.openxmlformats.org/officeDocument/2006/relationships/image" Target="../media/image25.png"/><Relationship Id="rId12"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23.jpg"/><Relationship Id="rId10" Type="http://schemas.openxmlformats.org/officeDocument/2006/relationships/image" Target="../media/image19.png"/><Relationship Id="rId4" Type="http://schemas.openxmlformats.org/officeDocument/2006/relationships/image" Target="../media/image16.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3.jfif"/><Relationship Id="rId7"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jfif"/><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4.JP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bin"/><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2.jpeg"/><Relationship Id="rId3" Type="http://schemas.openxmlformats.org/officeDocument/2006/relationships/image" Target="../media/image49.jpg"/><Relationship Id="rId7" Type="http://schemas.openxmlformats.org/officeDocument/2006/relationships/image" Target="../media/image30.jpg"/><Relationship Id="rId12" Type="http://schemas.openxmlformats.org/officeDocument/2006/relationships/image" Target="../media/image4.jpg"/><Relationship Id="rId17" Type="http://schemas.openxmlformats.org/officeDocument/2006/relationships/image" Target="../media/image59.jpeg"/><Relationship Id="rId2" Type="http://schemas.openxmlformats.org/officeDocument/2006/relationships/notesSlide" Target="../notesSlides/notesSlide28.xml"/><Relationship Id="rId16"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54.jpeg"/><Relationship Id="rId5" Type="http://schemas.openxmlformats.org/officeDocument/2006/relationships/image" Target="../media/image33.jfif"/><Relationship Id="rId15" Type="http://schemas.openxmlformats.org/officeDocument/2006/relationships/image" Target="../media/image36.jfif"/><Relationship Id="rId10" Type="http://schemas.openxmlformats.org/officeDocument/2006/relationships/image" Target="../media/image58.jpg"/><Relationship Id="rId4" Type="http://schemas.openxmlformats.org/officeDocument/2006/relationships/image" Target="../media/image47.png"/><Relationship Id="rId9" Type="http://schemas.openxmlformats.org/officeDocument/2006/relationships/image" Target="../media/image3.png"/><Relationship Id="rId14" Type="http://schemas.openxmlformats.org/officeDocument/2006/relationships/image" Target="../media/image8.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onsilium.europa.eu/de/policies/green-deal/eu-plan-for-a-green-transitio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zdf.de/comedy/die-anstalt/die-anstalt-vom-25-april-2023-100.html" TargetMode="External"/><Relationship Id="rId4" Type="http://schemas.openxmlformats.org/officeDocument/2006/relationships/hyperlink" Target="https://www.youtube.com/watch?v=MnrudYCzh2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00799"/>
            <a:ext cx="9920288" cy="4572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pPr>
            <a:endParaRPr lang="de-DE" altLang="de-DE" sz="1800" b="1"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426765" y="31146"/>
            <a:ext cx="83181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a:t>
            </a:r>
            <a:r>
              <a:rPr lang="en-US" altLang="de-DE" sz="2800" b="1" dirty="0">
                <a:solidFill>
                  <a:schemeClr val="bg1"/>
                </a:solidFill>
              </a:rPr>
              <a:t> - </a:t>
            </a:r>
            <a:r>
              <a:rPr lang="en-US" altLang="de-DE" sz="2800" b="1" dirty="0" err="1">
                <a:solidFill>
                  <a:schemeClr val="bg1"/>
                </a:solidFill>
              </a:rPr>
              <a:t>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Mobilitätswende</a:t>
            </a:r>
            <a:endParaRPr lang="en-US" altLang="de-DE" sz="2800" dirty="0">
              <a:solidFill>
                <a:schemeClr val="bg1"/>
              </a:solidFill>
            </a:endParaRPr>
          </a:p>
        </p:txBody>
      </p:sp>
      <p:sp>
        <p:nvSpPr>
          <p:cNvPr id="38" name="Rectangle 75">
            <a:extLst>
              <a:ext uri="{FF2B5EF4-FFF2-40B4-BE49-F238E27FC236}">
                <a16:creationId xmlns:a16="http://schemas.microsoft.com/office/drawing/2014/main" id="{461A909F-36A1-4F51-8627-A7A64F077D81}"/>
              </a:ext>
            </a:extLst>
          </p:cNvPr>
          <p:cNvSpPr>
            <a:spLocks noChangeArrowheads="1"/>
          </p:cNvSpPr>
          <p:nvPr/>
        </p:nvSpPr>
        <p:spPr bwMode="auto">
          <a:xfrm>
            <a:off x="0" y="648335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Mobilitätswende | FV10 					                      ISE e.V.</a:t>
            </a:r>
          </a:p>
        </p:txBody>
      </p:sp>
      <p:sp>
        <p:nvSpPr>
          <p:cNvPr id="54" name="Rechteck 53">
            <a:extLst>
              <a:ext uri="{FF2B5EF4-FFF2-40B4-BE49-F238E27FC236}">
                <a16:creationId xmlns:a16="http://schemas.microsoft.com/office/drawing/2014/main" id="{04F4A4AE-BAD9-4DDF-B803-BE8C327E7907}"/>
              </a:ext>
            </a:extLst>
          </p:cNvPr>
          <p:cNvSpPr/>
          <p:nvPr/>
        </p:nvSpPr>
        <p:spPr bwMode="auto">
          <a:xfrm>
            <a:off x="12032" y="1350963"/>
            <a:ext cx="9905998" cy="5041898"/>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pic>
        <p:nvPicPr>
          <p:cNvPr id="13" name="Grafik 12" descr="Ein Bild, das Zeichnung enthält.&#10;&#10;Automatisch generierte Beschreibung">
            <a:extLst>
              <a:ext uri="{FF2B5EF4-FFF2-40B4-BE49-F238E27FC236}">
                <a16:creationId xmlns:a16="http://schemas.microsoft.com/office/drawing/2014/main" id="{73A73B80-6746-4904-B8D9-1A9BAED0E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182" y="1535259"/>
            <a:ext cx="4513635" cy="4677341"/>
          </a:xfrm>
          <a:prstGeom prst="rect">
            <a:avLst/>
          </a:prstGeom>
        </p:spPr>
      </p:pic>
      <p:sp>
        <p:nvSpPr>
          <p:cNvPr id="2" name="Textfeld 1">
            <a:extLst>
              <a:ext uri="{FF2B5EF4-FFF2-40B4-BE49-F238E27FC236}">
                <a16:creationId xmlns:a16="http://schemas.microsoft.com/office/drawing/2014/main" id="{A3CA6147-65A6-4DC7-831A-FDE193DC8DB3}"/>
              </a:ext>
            </a:extLst>
          </p:cNvPr>
          <p:cNvSpPr txBox="1"/>
          <p:nvPr/>
        </p:nvSpPr>
        <p:spPr>
          <a:xfrm>
            <a:off x="7606164" y="5896589"/>
            <a:ext cx="2127314" cy="276999"/>
          </a:xfrm>
          <a:prstGeom prst="rect">
            <a:avLst/>
          </a:prstGeom>
          <a:noFill/>
        </p:spPr>
        <p:txBody>
          <a:bodyPr wrap="none" rtlCol="0">
            <a:spAutoFit/>
          </a:bodyPr>
          <a:lstStyle/>
          <a:p>
            <a:r>
              <a:rPr lang="de-DE" sz="1200" dirty="0"/>
              <a:t>Stand FV10 vom 19.11.2023</a:t>
            </a:r>
          </a:p>
        </p:txBody>
      </p:sp>
      <p:pic>
        <p:nvPicPr>
          <p:cNvPr id="3" name="Grafik 2">
            <a:extLst>
              <a:ext uri="{FF2B5EF4-FFF2-40B4-BE49-F238E27FC236}">
                <a16:creationId xmlns:a16="http://schemas.microsoft.com/office/drawing/2014/main" id="{3744FA11-B3F8-6F8A-1B96-B3EF5487F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 y="-19315"/>
            <a:ext cx="1369247" cy="1370013"/>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(4)</a:t>
            </a:r>
          </a:p>
          <a:p>
            <a:r>
              <a:rPr lang="de-DE" altLang="de-DE" sz="2000" dirty="0">
                <a:solidFill>
                  <a:schemeClr val="bg1"/>
                </a:solidFill>
              </a:rPr>
              <a:t>Wirkungsgrad-Vergleich</a:t>
            </a:r>
          </a:p>
        </p:txBody>
      </p:sp>
      <p:pic>
        <p:nvPicPr>
          <p:cNvPr id="7" name="Grafik 6">
            <a:extLst>
              <a:ext uri="{FF2B5EF4-FFF2-40B4-BE49-F238E27FC236}">
                <a16:creationId xmlns:a16="http://schemas.microsoft.com/office/drawing/2014/main" id="{E642B2C1-2073-A115-0B0D-C36179B19095}"/>
              </a:ext>
            </a:extLst>
          </p:cNvPr>
          <p:cNvPicPr>
            <a:picLocks noChangeAspect="1"/>
          </p:cNvPicPr>
          <p:nvPr/>
        </p:nvPicPr>
        <p:blipFill rotWithShape="1">
          <a:blip r:embed="rId3">
            <a:extLst>
              <a:ext uri="{28A0092B-C50C-407E-A947-70E740481C1C}">
                <a14:useLocalDpi xmlns:a14="http://schemas.microsoft.com/office/drawing/2010/main" val="0"/>
              </a:ext>
            </a:extLst>
          </a:blip>
          <a:srcRect r="86300" b="12123"/>
          <a:stretch/>
        </p:blipFill>
        <p:spPr>
          <a:xfrm>
            <a:off x="0" y="871222"/>
            <a:ext cx="1357162" cy="4896614"/>
          </a:xfrm>
          <a:prstGeom prst="rect">
            <a:avLst/>
          </a:prstGeom>
        </p:spPr>
      </p:pic>
      <p:pic>
        <p:nvPicPr>
          <p:cNvPr id="2" name="Grafik 1">
            <a:extLst>
              <a:ext uri="{FF2B5EF4-FFF2-40B4-BE49-F238E27FC236}">
                <a16:creationId xmlns:a16="http://schemas.microsoft.com/office/drawing/2014/main" id="{C80F5BC7-5B00-B6EE-EE51-7F5360B9116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b="62259"/>
          <a:stretch/>
        </p:blipFill>
        <p:spPr>
          <a:xfrm>
            <a:off x="1376415" y="871222"/>
            <a:ext cx="8529588" cy="2102984"/>
          </a:xfrm>
          <a:prstGeom prst="rect">
            <a:avLst/>
          </a:prstGeom>
        </p:spPr>
      </p:pic>
      <p:pic>
        <p:nvPicPr>
          <p:cNvPr id="3" name="Grafik 2">
            <a:extLst>
              <a:ext uri="{FF2B5EF4-FFF2-40B4-BE49-F238E27FC236}">
                <a16:creationId xmlns:a16="http://schemas.microsoft.com/office/drawing/2014/main" id="{3C3D1B2A-AF9C-E79E-3523-5B3A6703BEA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38151" b="37147"/>
          <a:stretch/>
        </p:blipFill>
        <p:spPr>
          <a:xfrm>
            <a:off x="1376415" y="2974206"/>
            <a:ext cx="8529588" cy="1376413"/>
          </a:xfrm>
          <a:prstGeom prst="rect">
            <a:avLst/>
          </a:prstGeom>
        </p:spPr>
      </p:pic>
      <p:pic>
        <p:nvPicPr>
          <p:cNvPr id="4" name="Grafik 3">
            <a:extLst>
              <a:ext uri="{FF2B5EF4-FFF2-40B4-BE49-F238E27FC236}">
                <a16:creationId xmlns:a16="http://schemas.microsoft.com/office/drawing/2014/main" id="{6C1E2E41-F5C1-7E09-D933-EFC348F4D20B}"/>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64685" b="12123"/>
          <a:stretch/>
        </p:blipFill>
        <p:spPr>
          <a:xfrm>
            <a:off x="1376415" y="4346262"/>
            <a:ext cx="8529588" cy="1292274"/>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5275633" y="5438099"/>
            <a:ext cx="4630367" cy="473271"/>
          </a:xfrm>
          <a:prstGeom prst="rect">
            <a:avLst/>
          </a:prstGeom>
          <a:noFill/>
        </p:spPr>
        <p:txBody>
          <a:bodyPr wrap="square">
            <a:spAutoFit/>
          </a:bodyPr>
          <a:lstStyle/>
          <a:p>
            <a:pPr>
              <a:lnSpc>
                <a:spcPct val="107000"/>
              </a:lnSpc>
              <a:spcAft>
                <a:spcPts val="800"/>
              </a:spcAft>
            </a:pPr>
            <a:r>
              <a:rPr lang="de-DE" sz="1200" u="sng" kern="100" dirty="0">
                <a:effectLst/>
                <a:latin typeface="+mn-lt"/>
                <a:ea typeface="Calibri" panose="020F0502020204030204" pitchFamily="34" charset="0"/>
                <a:cs typeface="Times New Roman" panose="02020603050405020304" pitchFamily="18" charset="0"/>
              </a:rPr>
              <a:t>Quelle</a:t>
            </a:r>
            <a:r>
              <a:rPr lang="de-DE" sz="1200" kern="100" dirty="0">
                <a:effectLst/>
                <a:latin typeface="+mn-lt"/>
                <a:ea typeface="Calibri" panose="020F0502020204030204" pitchFamily="34" charset="0"/>
                <a:cs typeface="Times New Roman" panose="02020603050405020304" pitchFamily="18" charset="0"/>
              </a:rPr>
              <a:t>: </a:t>
            </a:r>
            <a:r>
              <a:rPr lang="de-DE" sz="1200" b="1" kern="100" dirty="0">
                <a:effectLst/>
                <a:latin typeface="+mn-lt"/>
                <a:ea typeface="Calibri" panose="020F0502020204030204" pitchFamily="34" charset="0"/>
                <a:cs typeface="Times New Roman" panose="02020603050405020304" pitchFamily="18" charset="0"/>
              </a:rPr>
              <a:t>ADAC,</a:t>
            </a:r>
            <a:r>
              <a:rPr lang="de-DE" sz="1200" b="1" kern="100" dirty="0">
                <a:latin typeface="+mn-lt"/>
                <a:ea typeface="Calibri" panose="020F0502020204030204" pitchFamily="34" charset="0"/>
                <a:cs typeface="Times New Roman" panose="02020603050405020304" pitchFamily="18" charset="0"/>
              </a:rPr>
              <a:t> 15.05.2023</a:t>
            </a:r>
            <a:r>
              <a:rPr lang="de-DE" sz="1200" kern="100" dirty="0">
                <a:latin typeface="+mn-lt"/>
                <a:ea typeface="Calibri" panose="020F0502020204030204" pitchFamily="34" charset="0"/>
                <a:cs typeface="Times New Roman" panose="02020603050405020304" pitchFamily="18" charset="0"/>
              </a:rPr>
              <a:t>,</a:t>
            </a:r>
            <a:br>
              <a:rPr lang="de-DE" sz="1200" kern="100" dirty="0">
                <a:latin typeface="+mn-lt"/>
                <a:ea typeface="Calibri" panose="020F0502020204030204" pitchFamily="34" charset="0"/>
                <a:cs typeface="Times New Roman" panose="02020603050405020304" pitchFamily="18" charset="0"/>
              </a:rPr>
            </a:br>
            <a:r>
              <a:rPr lang="de-DE" sz="1200" dirty="0">
                <a:latin typeface="+mn-lt"/>
              </a:rPr>
              <a:t>Synthetische Kraftstoffe: Sind E-</a:t>
            </a:r>
            <a:r>
              <a:rPr lang="de-DE" sz="1200" dirty="0" err="1">
                <a:latin typeface="+mn-lt"/>
              </a:rPr>
              <a:t>Fuels</a:t>
            </a:r>
            <a:r>
              <a:rPr lang="de-DE" sz="1200" dirty="0">
                <a:latin typeface="+mn-lt"/>
              </a:rPr>
              <a:t> die Zukunft der Mobilität?</a:t>
            </a:r>
          </a:p>
        </p:txBody>
      </p:sp>
      <p:sp>
        <p:nvSpPr>
          <p:cNvPr id="6" name="Rectangle 4">
            <a:extLst>
              <a:ext uri="{FF2B5EF4-FFF2-40B4-BE49-F238E27FC236}">
                <a16:creationId xmlns:a16="http://schemas.microsoft.com/office/drawing/2014/main" id="{161F329C-B333-1B8D-1CD2-92CD17CDE57F}"/>
              </a:ext>
            </a:extLst>
          </p:cNvPr>
          <p:cNvSpPr>
            <a:spLocks noChangeArrowheads="1"/>
          </p:cNvSpPr>
          <p:nvPr/>
        </p:nvSpPr>
        <p:spPr bwMode="auto">
          <a:xfrm>
            <a:off x="0" y="61480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Zahlen sprechen für sich!</a:t>
            </a:r>
          </a:p>
        </p:txBody>
      </p:sp>
      <p:sp>
        <p:nvSpPr>
          <p:cNvPr id="8" name="Textfeld 74">
            <a:extLst>
              <a:ext uri="{FF2B5EF4-FFF2-40B4-BE49-F238E27FC236}">
                <a16:creationId xmlns:a16="http://schemas.microsoft.com/office/drawing/2014/main" id="{FD8D8140-24E0-4B22-E153-F12CCA5E3449}"/>
              </a:ext>
            </a:extLst>
          </p:cNvPr>
          <p:cNvSpPr txBox="1"/>
          <p:nvPr/>
        </p:nvSpPr>
        <p:spPr>
          <a:xfrm>
            <a:off x="511257" y="3075057"/>
            <a:ext cx="8883487" cy="707886"/>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altLang="de-DE" sz="2000" dirty="0" err="1">
                <a:solidFill>
                  <a:schemeClr val="bg1"/>
                </a:solidFill>
              </a:rPr>
              <a:t>ProSumer</a:t>
            </a:r>
            <a:r>
              <a:rPr lang="de-DE" altLang="de-DE" sz="2000" dirty="0">
                <a:solidFill>
                  <a:schemeClr val="bg1"/>
                </a:solidFill>
              </a:rPr>
              <a:t> in den Gebietskörperschaften</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sz="2000" dirty="0">
                <a:solidFill>
                  <a:schemeClr val="bg1"/>
                </a:solidFill>
              </a:rPr>
              <a:t> </a:t>
            </a:r>
          </a:p>
        </p:txBody>
      </p:sp>
    </p:spTree>
    <p:extLst>
      <p:ext uri="{BB962C8B-B14F-4D97-AF65-F5344CB8AC3E}">
        <p14:creationId xmlns:p14="http://schemas.microsoft.com/office/powerpoint/2010/main" val="40512978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25404"/>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(5)</a:t>
            </a:r>
          </a:p>
          <a:p>
            <a:r>
              <a:rPr lang="de-DE" altLang="de-DE" sz="2000" dirty="0">
                <a:solidFill>
                  <a:schemeClr val="bg1"/>
                </a:solidFill>
              </a:rPr>
              <a:t>Energiekostenvergleich für </a:t>
            </a:r>
            <a:r>
              <a:rPr lang="de-DE" altLang="de-DE" sz="2000" dirty="0" err="1">
                <a:solidFill>
                  <a:schemeClr val="bg1"/>
                </a:solidFill>
              </a:rPr>
              <a:t>PkW</a:t>
            </a:r>
            <a:endParaRPr lang="de-DE" altLang="de-DE" sz="2000" dirty="0">
              <a:solidFill>
                <a:schemeClr val="bg1"/>
              </a:solidFill>
            </a:endParaRPr>
          </a:p>
        </p:txBody>
      </p:sp>
      <p:sp>
        <p:nvSpPr>
          <p:cNvPr id="9" name="Text Box 5">
            <a:extLst>
              <a:ext uri="{FF2B5EF4-FFF2-40B4-BE49-F238E27FC236}">
                <a16:creationId xmlns:a16="http://schemas.microsoft.com/office/drawing/2014/main" id="{CBA72453-23AD-4559-A3DE-40557DF27C62}"/>
              </a:ext>
            </a:extLst>
          </p:cNvPr>
          <p:cNvSpPr txBox="1">
            <a:spLocks noChangeArrowheads="1"/>
          </p:cNvSpPr>
          <p:nvPr/>
        </p:nvSpPr>
        <p:spPr bwMode="auto">
          <a:xfrm>
            <a:off x="8109079" y="5871980"/>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
        <p:nvSpPr>
          <p:cNvPr id="10" name="Textfeld 9">
            <a:extLst>
              <a:ext uri="{FF2B5EF4-FFF2-40B4-BE49-F238E27FC236}">
                <a16:creationId xmlns:a16="http://schemas.microsoft.com/office/drawing/2014/main" id="{FC065BF1-A2E6-4F47-A6F6-F4F53C504603}"/>
              </a:ext>
            </a:extLst>
          </p:cNvPr>
          <p:cNvSpPr txBox="1"/>
          <p:nvPr/>
        </p:nvSpPr>
        <p:spPr>
          <a:xfrm>
            <a:off x="9218675" y="955242"/>
            <a:ext cx="298480" cy="246221"/>
          </a:xfrm>
          <a:prstGeom prst="rect">
            <a:avLst/>
          </a:prstGeom>
          <a:noFill/>
        </p:spPr>
        <p:txBody>
          <a:bodyPr wrap="none" rtlCol="0">
            <a:spAutoFit/>
          </a:bodyPr>
          <a:lstStyle/>
          <a:p>
            <a:r>
              <a:rPr lang="de-DE" sz="1000" dirty="0"/>
              <a:t>5)</a:t>
            </a:r>
          </a:p>
        </p:txBody>
      </p:sp>
      <p:pic>
        <p:nvPicPr>
          <p:cNvPr id="1026" name="Picture 2" descr="Die Grafik wird im Text erklärt.">
            <a:extLst>
              <a:ext uri="{FF2B5EF4-FFF2-40B4-BE49-F238E27FC236}">
                <a16:creationId xmlns:a16="http://schemas.microsoft.com/office/drawing/2014/main" id="{8FA9ECAD-1D63-4B8A-BA4F-8A11C26C5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09"/>
          <a:stretch/>
        </p:blipFill>
        <p:spPr bwMode="auto">
          <a:xfrm>
            <a:off x="2479086" y="843526"/>
            <a:ext cx="5105569" cy="502845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A4A83B5E-05B2-4A6C-9EEB-ED0EC6327D18}"/>
              </a:ext>
            </a:extLst>
          </p:cNvPr>
          <p:cNvSpPr txBox="1"/>
          <p:nvPr/>
        </p:nvSpPr>
        <p:spPr>
          <a:xfrm>
            <a:off x="7584655" y="801354"/>
            <a:ext cx="1414170" cy="553998"/>
          </a:xfrm>
          <a:prstGeom prst="rect">
            <a:avLst/>
          </a:prstGeom>
          <a:noFill/>
        </p:spPr>
        <p:txBody>
          <a:bodyPr wrap="none" rtlCol="0">
            <a:spAutoFit/>
          </a:bodyPr>
          <a:lstStyle/>
          <a:p>
            <a:r>
              <a:rPr lang="de-DE" sz="1800" dirty="0">
                <a:solidFill>
                  <a:srgbClr val="3333FF"/>
                </a:solidFill>
              </a:rPr>
              <a:t>€/100 km</a:t>
            </a:r>
          </a:p>
          <a:p>
            <a:r>
              <a:rPr lang="de-DE" sz="1200" dirty="0">
                <a:solidFill>
                  <a:srgbClr val="3333FF"/>
                </a:solidFill>
              </a:rPr>
              <a:t>Stand: Sept. 2021</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 E-Auto (Mittelklasse) liegt beim Verbrauch bei 42% </a:t>
            </a:r>
            <a:r>
              <a:rPr lang="de-DE" altLang="de-DE" sz="1800" dirty="0" err="1">
                <a:solidFill>
                  <a:srgbClr val="00B050"/>
                </a:solidFill>
              </a:rPr>
              <a:t>ggü</a:t>
            </a:r>
            <a:r>
              <a:rPr lang="de-DE" altLang="de-DE" sz="1800" dirty="0">
                <a:solidFill>
                  <a:srgbClr val="00B050"/>
                </a:solidFill>
              </a:rPr>
              <a:t>. Benziner (Super)!</a:t>
            </a:r>
          </a:p>
        </p:txBody>
      </p:sp>
    </p:spTree>
    <p:extLst>
      <p:ext uri="{BB962C8B-B14F-4D97-AF65-F5344CB8AC3E}">
        <p14:creationId xmlns:p14="http://schemas.microsoft.com/office/powerpoint/2010/main" val="100127097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955766" y="0"/>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a:t>
            </a:r>
            <a:br>
              <a:rPr lang="de-DE" altLang="de-DE" sz="2000" dirty="0">
                <a:solidFill>
                  <a:schemeClr val="bg1"/>
                </a:solidFill>
              </a:rPr>
            </a:br>
            <a:r>
              <a:rPr lang="de-DE" sz="2000" dirty="0">
                <a:solidFill>
                  <a:schemeClr val="bg1"/>
                </a:solidFill>
                <a:effectLst/>
              </a:rPr>
              <a:t>Klimabilanz von elektrischen und verbrennungsmotorischen Pkw</a:t>
            </a:r>
            <a:endParaRPr lang="de-DE" altLang="de-DE" sz="2000" dirty="0">
              <a:solidFill>
                <a:schemeClr val="bg1"/>
              </a:solidFill>
            </a:endParaRPr>
          </a:p>
        </p:txBody>
      </p:sp>
      <p:sp>
        <p:nvSpPr>
          <p:cNvPr id="6" name="Text Box 5">
            <a:extLst>
              <a:ext uri="{FF2B5EF4-FFF2-40B4-BE49-F238E27FC236}">
                <a16:creationId xmlns:a16="http://schemas.microsoft.com/office/drawing/2014/main" id="{B3824620-AF97-4D13-917A-9BC03F01D2B0}"/>
              </a:ext>
            </a:extLst>
          </p:cNvPr>
          <p:cNvSpPr txBox="1">
            <a:spLocks noChangeArrowheads="1"/>
          </p:cNvSpPr>
          <p:nvPr/>
        </p:nvSpPr>
        <p:spPr bwMode="auto">
          <a:xfrm>
            <a:off x="7829356" y="5855514"/>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pic>
        <p:nvPicPr>
          <p:cNvPr id="4" name="Grafik 3">
            <a:extLst>
              <a:ext uri="{FF2B5EF4-FFF2-40B4-BE49-F238E27FC236}">
                <a16:creationId xmlns:a16="http://schemas.microsoft.com/office/drawing/2014/main" id="{C4D21845-6530-46C5-B86C-6EE59FCDA0A3}"/>
              </a:ext>
            </a:extLst>
          </p:cNvPr>
          <p:cNvPicPr>
            <a:picLocks noChangeAspect="1"/>
          </p:cNvPicPr>
          <p:nvPr/>
        </p:nvPicPr>
        <p:blipFill rotWithShape="1">
          <a:blip r:embed="rId3"/>
          <a:srcRect l="5037" t="14951" r="54745" b="24667"/>
          <a:stretch/>
        </p:blipFill>
        <p:spPr>
          <a:xfrm>
            <a:off x="236913" y="923528"/>
            <a:ext cx="9468092" cy="4654789"/>
          </a:xfrm>
          <a:prstGeom prst="rect">
            <a:avLst/>
          </a:prstGeom>
        </p:spPr>
      </p:pic>
      <p:sp>
        <p:nvSpPr>
          <p:cNvPr id="7" name="Textfeld 6">
            <a:extLst>
              <a:ext uri="{FF2B5EF4-FFF2-40B4-BE49-F238E27FC236}">
                <a16:creationId xmlns:a16="http://schemas.microsoft.com/office/drawing/2014/main" id="{815AD099-4BA3-4E78-AE7F-45E7A8718939}"/>
              </a:ext>
            </a:extLst>
          </p:cNvPr>
          <p:cNvSpPr txBox="1"/>
          <p:nvPr/>
        </p:nvSpPr>
        <p:spPr>
          <a:xfrm>
            <a:off x="7829356" y="1156572"/>
            <a:ext cx="298480" cy="246221"/>
          </a:xfrm>
          <a:prstGeom prst="rect">
            <a:avLst/>
          </a:prstGeom>
          <a:noFill/>
        </p:spPr>
        <p:txBody>
          <a:bodyPr wrap="square" rtlCol="0">
            <a:spAutoFit/>
          </a:bodyPr>
          <a:lstStyle/>
          <a:p>
            <a:r>
              <a:rPr lang="de-DE" sz="1000" dirty="0"/>
              <a:t>6)</a:t>
            </a:r>
          </a:p>
        </p:txBody>
      </p:sp>
      <p:sp>
        <p:nvSpPr>
          <p:cNvPr id="12" name="Textfeld 11">
            <a:extLst>
              <a:ext uri="{FF2B5EF4-FFF2-40B4-BE49-F238E27FC236}">
                <a16:creationId xmlns:a16="http://schemas.microsoft.com/office/drawing/2014/main" id="{7598BF3D-F19A-456D-9C2A-BA7604B7C3F5}"/>
              </a:ext>
            </a:extLst>
          </p:cNvPr>
          <p:cNvSpPr txBox="1"/>
          <p:nvPr/>
        </p:nvSpPr>
        <p:spPr>
          <a:xfrm>
            <a:off x="717550" y="913845"/>
            <a:ext cx="4146550" cy="307777"/>
          </a:xfrm>
          <a:prstGeom prst="rect">
            <a:avLst/>
          </a:prstGeom>
          <a:noFill/>
        </p:spPr>
        <p:txBody>
          <a:bodyPr wrap="square">
            <a:spAutoFit/>
          </a:bodyPr>
          <a:lstStyle/>
          <a:p>
            <a:r>
              <a:rPr lang="de-DE" sz="1400" dirty="0">
                <a:effectLst/>
                <a:latin typeface="Arial" panose="020B0604020202020204" pitchFamily="34" charset="0"/>
              </a:rPr>
              <a:t>Lebenszyklus THG Emissionen (g CO2 </a:t>
            </a:r>
            <a:r>
              <a:rPr lang="de-DE" sz="1400" dirty="0" err="1">
                <a:effectLst/>
                <a:latin typeface="Arial" panose="020B0604020202020204" pitchFamily="34" charset="0"/>
              </a:rPr>
              <a:t>Äq</a:t>
            </a:r>
            <a:r>
              <a:rPr lang="de-DE" sz="1400" dirty="0">
                <a:effectLst/>
                <a:latin typeface="Arial" panose="020B0604020202020204" pitchFamily="34" charset="0"/>
              </a:rPr>
              <a:t>./km)</a:t>
            </a:r>
            <a:endParaRPr lang="de-DE" sz="1400" dirty="0"/>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Elektroautos mit EE liegen sowohl ökologisch als auch ökonomisch ganz vorne!</a:t>
            </a:r>
          </a:p>
        </p:txBody>
      </p:sp>
    </p:spTree>
    <p:extLst>
      <p:ext uri="{BB962C8B-B14F-4D97-AF65-F5344CB8AC3E}">
        <p14:creationId xmlns:p14="http://schemas.microsoft.com/office/powerpoint/2010/main" val="36071268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32789"/>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841014" y="1429201"/>
            <a:ext cx="3131039" cy="2703771"/>
            <a:chOff x="1995115" y="1601287"/>
            <a:chExt cx="3131039" cy="270377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995115" y="1631581"/>
              <a:ext cx="2173993" cy="523220"/>
            </a:xfrm>
            <a:prstGeom prst="rect">
              <a:avLst/>
            </a:prstGeom>
            <a:noFill/>
          </p:spPr>
          <p:txBody>
            <a:bodyPr wrap="none" rtlCol="0">
              <a:spAutoFit/>
            </a:bodyPr>
            <a:lstStyle/>
            <a:p>
              <a:r>
                <a:rPr lang="de-DE" sz="1400" dirty="0">
                  <a:solidFill>
                    <a:srgbClr val="3333FF"/>
                  </a:solidFill>
                </a:rPr>
                <a:t>notwendige energetische</a:t>
              </a:r>
              <a:br>
                <a:rPr lang="de-DE" sz="1400" dirty="0">
                  <a:solidFill>
                    <a:srgbClr val="3333FF"/>
                  </a:solidFill>
                </a:rPr>
              </a:br>
              <a:r>
                <a:rPr lang="de-DE" sz="1400" dirty="0">
                  <a:solidFill>
                    <a:srgbClr val="3333FF"/>
                  </a:solidFill>
                </a:rPr>
                <a:t>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23765"/>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42615" y="476309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120" name="Gruppieren 119">
            <a:extLst>
              <a:ext uri="{FF2B5EF4-FFF2-40B4-BE49-F238E27FC236}">
                <a16:creationId xmlns:a16="http://schemas.microsoft.com/office/drawing/2014/main" id="{500BCF8E-25F8-578F-E175-92B4265891C0}"/>
              </a:ext>
            </a:extLst>
          </p:cNvPr>
          <p:cNvGrpSpPr/>
          <p:nvPr/>
        </p:nvGrpSpPr>
        <p:grpSpPr>
          <a:xfrm>
            <a:off x="238555" y="1082131"/>
            <a:ext cx="9667446" cy="4718616"/>
            <a:chOff x="238555" y="1082131"/>
            <a:chExt cx="9667446" cy="4718616"/>
          </a:xfrm>
        </p:grpSpPr>
        <p:sp>
          <p:nvSpPr>
            <p:cNvPr id="98" name="Textfeld 97">
              <a:extLst>
                <a:ext uri="{FF2B5EF4-FFF2-40B4-BE49-F238E27FC236}">
                  <a16:creationId xmlns:a16="http://schemas.microsoft.com/office/drawing/2014/main" id="{EB481B56-AC83-4558-A5D7-9174941A9892}"/>
                </a:ext>
              </a:extLst>
            </p:cNvPr>
            <p:cNvSpPr txBox="1"/>
            <p:nvPr/>
          </p:nvSpPr>
          <p:spPr>
            <a:xfrm>
              <a:off x="238555" y="546219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sorgt für das Zusammenspiel von Erzeuger/Speicher und Verbraucher</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082131"/>
              <a:ext cx="4032306" cy="2277897"/>
              <a:chOff x="5813734" y="1254217"/>
              <a:chExt cx="4032306" cy="2277897"/>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515441" y="1254217"/>
                <a:ext cx="0" cy="2174783"/>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295660" y="1450929"/>
                <a:ext cx="65338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6A5356F7-C04E-4741-9D86-EC81D479A308}"/>
                  </a:ext>
                </a:extLst>
              </p:cNvPr>
              <p:cNvSpPr/>
              <p:nvPr/>
            </p:nvSpPr>
            <p:spPr bwMode="auto">
              <a:xfrm>
                <a:off x="7480489" y="140573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253082"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6">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sp>
        <p:nvSpPr>
          <p:cNvPr id="110" name="Textfeld 109">
            <a:extLst>
              <a:ext uri="{FF2B5EF4-FFF2-40B4-BE49-F238E27FC236}">
                <a16:creationId xmlns:a16="http://schemas.microsoft.com/office/drawing/2014/main" id="{0F0B59B9-F2B9-3AE5-6EA7-CFCF863B1BAB}"/>
              </a:ext>
            </a:extLst>
          </p:cNvPr>
          <p:cNvSpPr txBox="1"/>
          <p:nvPr/>
        </p:nvSpPr>
        <p:spPr>
          <a:xfrm>
            <a:off x="224040" y="5755568"/>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376505"/>
            <a:ext cx="9681958" cy="3684527"/>
            <a:chOff x="224042" y="1376505"/>
            <a:chExt cx="9681958" cy="3684527"/>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376505"/>
              <a:ext cx="9681958" cy="3684527"/>
              <a:chOff x="224042" y="1440005"/>
              <a:chExt cx="9681958" cy="3684527"/>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 aufs Dach, Balkon und Parkplatz mit Haus-Akku, Überschussstrom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440005"/>
                <a:ext cx="3351398" cy="3352875"/>
                <a:chOff x="3811625" y="1440005"/>
                <a:chExt cx="3351398" cy="3352875"/>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7">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440005"/>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Dieses Konzept wird die Energiewende mit einer optimalen Eigenversorgung revolutionieren !</a:t>
            </a:r>
          </a:p>
        </p:txBody>
      </p:sp>
      <p:sp>
        <p:nvSpPr>
          <p:cNvPr id="6" name="Rectangle 4">
            <a:extLst>
              <a:ext uri="{FF2B5EF4-FFF2-40B4-BE49-F238E27FC236}">
                <a16:creationId xmlns:a16="http://schemas.microsoft.com/office/drawing/2014/main" id="{84D0BB94-4E2B-AB8D-8C42-B76367E7BBA1}"/>
              </a:ext>
            </a:extLst>
          </p:cNvPr>
          <p:cNvSpPr>
            <a:spLocks noChangeArrowheads="1"/>
          </p:cNvSpPr>
          <p:nvPr/>
        </p:nvSpPr>
        <p:spPr bwMode="auto">
          <a:xfrm>
            <a:off x="958166" y="23175"/>
            <a:ext cx="888787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 </a:t>
            </a:r>
            <a:r>
              <a:rPr lang="de-DE" altLang="de-DE" sz="2000" dirty="0" err="1">
                <a:solidFill>
                  <a:schemeClr val="bg1"/>
                </a:solidFill>
              </a:rPr>
              <a:t>ProSumer</a:t>
            </a:r>
            <a:r>
              <a:rPr lang="de-DE" altLang="de-DE" sz="2000" dirty="0">
                <a:solidFill>
                  <a:schemeClr val="bg1"/>
                </a:solidFill>
              </a:rPr>
              <a:t> (1) im Ein-/ Mehrfamilienhaus (1) und</a:t>
            </a:r>
            <a:br>
              <a:rPr lang="de-DE" altLang="de-DE" sz="2000" dirty="0">
                <a:solidFill>
                  <a:schemeClr val="bg1"/>
                </a:solidFill>
              </a:rPr>
            </a:br>
            <a:r>
              <a:rPr lang="de-DE" altLang="de-DE" sz="2000" dirty="0" err="1">
                <a:solidFill>
                  <a:schemeClr val="bg1"/>
                </a:solidFill>
              </a:rPr>
              <a:t>öffentl</a:t>
            </a:r>
            <a:r>
              <a:rPr lang="de-DE" altLang="de-DE" sz="2000" dirty="0">
                <a:solidFill>
                  <a:schemeClr val="bg1"/>
                </a:solidFill>
              </a:rPr>
              <a:t>. Gebäuden, 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3142846"/>
            <a:ext cx="9667446" cy="2164413"/>
            <a:chOff x="224041" y="3142846"/>
            <a:chExt cx="9667446" cy="2164413"/>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3142846"/>
              <a:ext cx="9667446" cy="2164413"/>
              <a:chOff x="224041" y="3212994"/>
              <a:chExt cx="9667446" cy="2164413"/>
            </a:xfrm>
          </p:grpSpPr>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(z.B. Luft-Wasser / Luft-Luft) bzw. Wärmenetz ersetzen</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9">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10">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6751997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ppt_x"/>
                                          </p:val>
                                        </p:tav>
                                        <p:tav tm="100000">
                                          <p:val>
                                            <p:strVal val="#ppt_x"/>
                                          </p:val>
                                        </p:tav>
                                      </p:tavLst>
                                    </p:anim>
                                    <p:anim calcmode="lin" valueType="num">
                                      <p:cBhvr additive="base">
                                        <p:cTn id="14"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1000" fill="hold"/>
                                        <p:tgtEl>
                                          <p:spTgt spid="126"/>
                                        </p:tgtEl>
                                        <p:attrNameLst>
                                          <p:attrName>ppt_x</p:attrName>
                                        </p:attrNameLst>
                                      </p:cBhvr>
                                      <p:tavLst>
                                        <p:tav tm="0">
                                          <p:val>
                                            <p:strVal val="0-#ppt_w/2"/>
                                          </p:val>
                                        </p:tav>
                                        <p:tav tm="100000">
                                          <p:val>
                                            <p:strVal val="#ppt_x"/>
                                          </p:val>
                                        </p:tav>
                                      </p:tavLst>
                                    </p:anim>
                                    <p:anim calcmode="lin" valueType="num">
                                      <p:cBhvr additive="base">
                                        <p:cTn id="20"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additive="base">
                                        <p:cTn id="25" dur="1000" fill="hold"/>
                                        <p:tgtEl>
                                          <p:spTgt spid="128"/>
                                        </p:tgtEl>
                                        <p:attrNameLst>
                                          <p:attrName>ppt_x</p:attrName>
                                        </p:attrNameLst>
                                      </p:cBhvr>
                                      <p:tavLst>
                                        <p:tav tm="0">
                                          <p:val>
                                            <p:strVal val="0-#ppt_w/2"/>
                                          </p:val>
                                        </p:tav>
                                        <p:tav tm="100000">
                                          <p:val>
                                            <p:strVal val="#ppt_x"/>
                                          </p:val>
                                        </p:tav>
                                      </p:tavLst>
                                    </p:anim>
                                    <p:anim calcmode="lin" valueType="num">
                                      <p:cBhvr additive="base">
                                        <p:cTn id="26"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1000" fill="hold"/>
                                        <p:tgtEl>
                                          <p:spTgt spid="120"/>
                                        </p:tgtEl>
                                        <p:attrNameLst>
                                          <p:attrName>ppt_x</p:attrName>
                                        </p:attrNameLst>
                                      </p:cBhvr>
                                      <p:tavLst>
                                        <p:tav tm="0">
                                          <p:val>
                                            <p:strVal val="1+#ppt_w/2"/>
                                          </p:val>
                                        </p:tav>
                                        <p:tav tm="100000">
                                          <p:val>
                                            <p:strVal val="#ppt_x"/>
                                          </p:val>
                                        </p:tav>
                                      </p:tavLst>
                                    </p:anim>
                                    <p:anim calcmode="lin" valueType="num">
                                      <p:cBhvr additive="base">
                                        <p:cTn id="32"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1000" fill="hold"/>
                                        <p:tgtEl>
                                          <p:spTgt spid="110"/>
                                        </p:tgtEl>
                                        <p:attrNameLst>
                                          <p:attrName>ppt_x</p:attrName>
                                        </p:attrNameLst>
                                      </p:cBhvr>
                                      <p:tavLst>
                                        <p:tav tm="0">
                                          <p:val>
                                            <p:strVal val="1+#ppt_w/2"/>
                                          </p:val>
                                        </p:tav>
                                        <p:tav tm="100000">
                                          <p:val>
                                            <p:strVal val="#ppt_x"/>
                                          </p:val>
                                        </p:tav>
                                      </p:tavLst>
                                    </p:anim>
                                    <p:anim calcmode="lin" valueType="num">
                                      <p:cBhvr additive="base">
                                        <p:cTn id="3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1000" fill="hold"/>
                                        <p:tgtEl>
                                          <p:spTgt spid="104"/>
                                        </p:tgtEl>
                                        <p:attrNameLst>
                                          <p:attrName>ppt_x</p:attrName>
                                        </p:attrNameLst>
                                      </p:cBhvr>
                                      <p:tavLst>
                                        <p:tav tm="0">
                                          <p:val>
                                            <p:strVal val="#ppt_x"/>
                                          </p:val>
                                        </p:tav>
                                        <p:tav tm="100000">
                                          <p:val>
                                            <p:strVal val="#ppt_x"/>
                                          </p:val>
                                        </p:tav>
                                      </p:tavLst>
                                    </p:anim>
                                    <p:anim calcmode="lin" valueType="num">
                                      <p:cBhvr additive="base">
                                        <p:cTn id="4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777616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 </a:t>
            </a:r>
            <a:r>
              <a:rPr lang="de-DE" altLang="de-DE" sz="2000" dirty="0" err="1">
                <a:solidFill>
                  <a:schemeClr val="bg1"/>
                </a:solidFill>
              </a:rPr>
              <a:t>ProSumer</a:t>
            </a:r>
            <a:r>
              <a:rPr lang="de-DE" altLang="de-DE" sz="2000" dirty="0">
                <a:solidFill>
                  <a:schemeClr val="bg1"/>
                </a:solidFill>
              </a:rPr>
              <a:t> (1) im Ein- und Mehrfamilienhaus (2)</a:t>
            </a:r>
            <a:br>
              <a:rPr lang="de-DE" altLang="de-DE" sz="2000" dirty="0">
                <a:solidFill>
                  <a:schemeClr val="bg1"/>
                </a:solidFill>
              </a:rPr>
            </a:br>
            <a:r>
              <a:rPr lang="de-DE" altLang="de-DE" sz="2000" dirty="0">
                <a:solidFill>
                  <a:schemeClr val="bg1"/>
                </a:solidFill>
              </a:rPr>
              <a:t>Vergleich: Energie- und Betriebskosten</a:t>
            </a:r>
          </a:p>
        </p:txBody>
      </p:sp>
      <p:sp>
        <p:nvSpPr>
          <p:cNvPr id="24" name="Textfeld 23">
            <a:extLst>
              <a:ext uri="{FF2B5EF4-FFF2-40B4-BE49-F238E27FC236}">
                <a16:creationId xmlns:a16="http://schemas.microsoft.com/office/drawing/2014/main" id="{30AE2CE5-A736-47A1-8129-1416AC841B8E}"/>
              </a:ext>
            </a:extLst>
          </p:cNvPr>
          <p:cNvSpPr txBox="1"/>
          <p:nvPr/>
        </p:nvSpPr>
        <p:spPr>
          <a:xfrm>
            <a:off x="386179" y="788926"/>
            <a:ext cx="1904689" cy="338554"/>
          </a:xfrm>
          <a:prstGeom prst="rect">
            <a:avLst/>
          </a:prstGeom>
          <a:noFill/>
        </p:spPr>
        <p:txBody>
          <a:bodyPr wrap="none" rtlCol="0">
            <a:spAutoFit/>
          </a:bodyPr>
          <a:lstStyle/>
          <a:p>
            <a:r>
              <a:rPr lang="de-DE" sz="1600" b="1" dirty="0"/>
              <a:t>Daten und Fakten</a:t>
            </a:r>
          </a:p>
        </p:txBody>
      </p:sp>
      <p:sp>
        <p:nvSpPr>
          <p:cNvPr id="35" name="Textfeld 34">
            <a:extLst>
              <a:ext uri="{FF2B5EF4-FFF2-40B4-BE49-F238E27FC236}">
                <a16:creationId xmlns:a16="http://schemas.microsoft.com/office/drawing/2014/main" id="{9C6A5DC7-5657-48D1-8F01-1BDBB2CA29A3}"/>
              </a:ext>
            </a:extLst>
          </p:cNvPr>
          <p:cNvSpPr txBox="1"/>
          <p:nvPr/>
        </p:nvSpPr>
        <p:spPr>
          <a:xfrm>
            <a:off x="386179" y="1103120"/>
            <a:ext cx="3004349" cy="1077218"/>
          </a:xfrm>
          <a:prstGeom prst="rect">
            <a:avLst/>
          </a:prstGeom>
          <a:noFill/>
        </p:spPr>
        <p:txBody>
          <a:bodyPr wrap="none" rtlCol="0">
            <a:spAutoFit/>
          </a:bodyPr>
          <a:lstStyle/>
          <a:p>
            <a:r>
              <a:rPr lang="de-DE" sz="1600" u="sng" dirty="0"/>
              <a:t>Verbrauchswerte</a:t>
            </a:r>
          </a:p>
          <a:p>
            <a:r>
              <a:rPr lang="de-DE" sz="1600" dirty="0"/>
              <a:t>Strom (Haushalt): 4.000 kWh/a</a:t>
            </a:r>
            <a:br>
              <a:rPr lang="de-DE" sz="1600" dirty="0"/>
            </a:br>
            <a:r>
              <a:rPr lang="de-DE" sz="1600" dirty="0"/>
              <a:t>Auto: 12.000 km/a</a:t>
            </a:r>
            <a:br>
              <a:rPr lang="de-DE" sz="1600" dirty="0"/>
            </a:br>
            <a:r>
              <a:rPr lang="de-DE" sz="1600" dirty="0"/>
              <a:t>Wärmebedarf: 20.000 kWh/a</a:t>
            </a:r>
          </a:p>
        </p:txBody>
      </p:sp>
      <p:grpSp>
        <p:nvGrpSpPr>
          <p:cNvPr id="43" name="Gruppieren 42">
            <a:extLst>
              <a:ext uri="{FF2B5EF4-FFF2-40B4-BE49-F238E27FC236}">
                <a16:creationId xmlns:a16="http://schemas.microsoft.com/office/drawing/2014/main" id="{0F28FDD6-15B6-5346-E325-F7F46F8BACF5}"/>
              </a:ext>
            </a:extLst>
          </p:cNvPr>
          <p:cNvGrpSpPr/>
          <p:nvPr/>
        </p:nvGrpSpPr>
        <p:grpSpPr>
          <a:xfrm>
            <a:off x="3478615" y="2902843"/>
            <a:ext cx="6185405" cy="2832544"/>
            <a:chOff x="3457349" y="2902843"/>
            <a:chExt cx="6185405" cy="2832544"/>
          </a:xfrm>
        </p:grpSpPr>
        <p:sp>
          <p:nvSpPr>
            <p:cNvPr id="38" name="Rechteck 37">
              <a:extLst>
                <a:ext uri="{FF2B5EF4-FFF2-40B4-BE49-F238E27FC236}">
                  <a16:creationId xmlns:a16="http://schemas.microsoft.com/office/drawing/2014/main" id="{72634E6A-C90C-4640-9031-B413A1C2E884}"/>
                </a:ext>
              </a:extLst>
            </p:cNvPr>
            <p:cNvSpPr/>
            <p:nvPr/>
          </p:nvSpPr>
          <p:spPr bwMode="auto">
            <a:xfrm>
              <a:off x="3457349" y="3194975"/>
              <a:ext cx="6185405" cy="254041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40" name="Diagramm 39">
              <a:extLst>
                <a:ext uri="{FF2B5EF4-FFF2-40B4-BE49-F238E27FC236}">
                  <a16:creationId xmlns:a16="http://schemas.microsoft.com/office/drawing/2014/main" id="{C3466CED-8099-4B83-A245-ABFD8462F25F}"/>
                </a:ext>
              </a:extLst>
            </p:cNvPr>
            <p:cNvGraphicFramePr>
              <a:graphicFrameLocks/>
            </p:cNvGraphicFramePr>
            <p:nvPr/>
          </p:nvGraphicFramePr>
          <p:xfrm>
            <a:off x="3765894" y="2902843"/>
            <a:ext cx="5388739" cy="279521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feld 14">
              <a:extLst>
                <a:ext uri="{FF2B5EF4-FFF2-40B4-BE49-F238E27FC236}">
                  <a16:creationId xmlns:a16="http://schemas.microsoft.com/office/drawing/2014/main" id="{9FA7C826-7656-49A5-80BA-502205E0DB2C}"/>
                </a:ext>
              </a:extLst>
            </p:cNvPr>
            <p:cNvSpPr txBox="1"/>
            <p:nvPr/>
          </p:nvSpPr>
          <p:spPr>
            <a:xfrm>
              <a:off x="4345201" y="3269798"/>
              <a:ext cx="877163" cy="338554"/>
            </a:xfrm>
            <a:prstGeom prst="rect">
              <a:avLst/>
            </a:prstGeom>
            <a:noFill/>
          </p:spPr>
          <p:txBody>
            <a:bodyPr wrap="none" rtlCol="0">
              <a:spAutoFit/>
            </a:bodyPr>
            <a:lstStyle/>
            <a:p>
              <a:r>
                <a:rPr lang="de-DE" sz="1600" dirty="0">
                  <a:sym typeface="Symbol" panose="05050102010706020507" pitchFamily="18" charset="2"/>
                </a:rPr>
                <a:t> 5.779</a:t>
              </a:r>
              <a:endParaRPr lang="de-DE" sz="1600" dirty="0"/>
            </a:p>
          </p:txBody>
        </p:sp>
        <p:sp>
          <p:nvSpPr>
            <p:cNvPr id="18" name="Textfeld 17">
              <a:extLst>
                <a:ext uri="{FF2B5EF4-FFF2-40B4-BE49-F238E27FC236}">
                  <a16:creationId xmlns:a16="http://schemas.microsoft.com/office/drawing/2014/main" id="{AABC506D-591F-47F7-ABAC-2A4CB5FBEBEE}"/>
                </a:ext>
              </a:extLst>
            </p:cNvPr>
            <p:cNvSpPr txBox="1"/>
            <p:nvPr/>
          </p:nvSpPr>
          <p:spPr>
            <a:xfrm>
              <a:off x="6013122" y="3849605"/>
              <a:ext cx="877163" cy="338554"/>
            </a:xfrm>
            <a:prstGeom prst="rect">
              <a:avLst/>
            </a:prstGeom>
            <a:noFill/>
          </p:spPr>
          <p:txBody>
            <a:bodyPr wrap="none" rtlCol="0">
              <a:spAutoFit/>
            </a:bodyPr>
            <a:lstStyle/>
            <a:p>
              <a:r>
                <a:rPr lang="de-DE" sz="1600" dirty="0">
                  <a:sym typeface="Symbol" panose="05050102010706020507" pitchFamily="18" charset="2"/>
                </a:rPr>
                <a:t> 4.216</a:t>
              </a:r>
              <a:endParaRPr lang="de-DE" sz="1600" dirty="0"/>
            </a:p>
          </p:txBody>
        </p:sp>
        <p:sp>
          <p:nvSpPr>
            <p:cNvPr id="19" name="Textfeld 18">
              <a:extLst>
                <a:ext uri="{FF2B5EF4-FFF2-40B4-BE49-F238E27FC236}">
                  <a16:creationId xmlns:a16="http://schemas.microsoft.com/office/drawing/2014/main" id="{78261B88-75EF-458D-B19A-955FC6176FDD}"/>
                </a:ext>
              </a:extLst>
            </p:cNvPr>
            <p:cNvSpPr txBox="1"/>
            <p:nvPr/>
          </p:nvSpPr>
          <p:spPr>
            <a:xfrm>
              <a:off x="7710661" y="4384886"/>
              <a:ext cx="877163" cy="338554"/>
            </a:xfrm>
            <a:prstGeom prst="rect">
              <a:avLst/>
            </a:prstGeom>
            <a:noFill/>
          </p:spPr>
          <p:txBody>
            <a:bodyPr wrap="none" rtlCol="0">
              <a:spAutoFit/>
            </a:bodyPr>
            <a:lstStyle/>
            <a:p>
              <a:r>
                <a:rPr lang="de-DE" sz="1600" dirty="0">
                  <a:sym typeface="Symbol" panose="05050102010706020507" pitchFamily="18" charset="2"/>
                </a:rPr>
                <a:t> 2.69</a:t>
              </a:r>
              <a:r>
                <a:rPr lang="de-DE" sz="1600" dirty="0"/>
                <a:t>0</a:t>
              </a:r>
            </a:p>
          </p:txBody>
        </p:sp>
        <p:sp>
          <p:nvSpPr>
            <p:cNvPr id="22" name="Textfeld 21">
              <a:extLst>
                <a:ext uri="{FF2B5EF4-FFF2-40B4-BE49-F238E27FC236}">
                  <a16:creationId xmlns:a16="http://schemas.microsoft.com/office/drawing/2014/main" id="{B81A8BF2-C3C6-4CC2-89B2-9C62DF2485E7}"/>
                </a:ext>
              </a:extLst>
            </p:cNvPr>
            <p:cNvSpPr txBox="1"/>
            <p:nvPr/>
          </p:nvSpPr>
          <p:spPr>
            <a:xfrm>
              <a:off x="7393420" y="3155049"/>
              <a:ext cx="2249334" cy="369332"/>
            </a:xfrm>
            <a:prstGeom prst="rect">
              <a:avLst/>
            </a:prstGeom>
            <a:noFill/>
          </p:spPr>
          <p:txBody>
            <a:bodyPr wrap="none" rtlCol="0">
              <a:spAutoFit/>
            </a:bodyPr>
            <a:lstStyle/>
            <a:p>
              <a:r>
                <a:rPr lang="de-DE" sz="1800" dirty="0"/>
                <a:t>Betriebskosten (€/a)</a:t>
              </a:r>
            </a:p>
          </p:txBody>
        </p:sp>
      </p:grpSp>
      <p:grpSp>
        <p:nvGrpSpPr>
          <p:cNvPr id="42" name="Gruppieren 41">
            <a:extLst>
              <a:ext uri="{FF2B5EF4-FFF2-40B4-BE49-F238E27FC236}">
                <a16:creationId xmlns:a16="http://schemas.microsoft.com/office/drawing/2014/main" id="{D3B8207F-9C83-020B-343A-B2444E868E8D}"/>
              </a:ext>
            </a:extLst>
          </p:cNvPr>
          <p:cNvGrpSpPr/>
          <p:nvPr/>
        </p:nvGrpSpPr>
        <p:grpSpPr>
          <a:xfrm>
            <a:off x="3474318" y="765895"/>
            <a:ext cx="6185405" cy="5537199"/>
            <a:chOff x="3474318" y="765895"/>
            <a:chExt cx="6185405" cy="5537199"/>
          </a:xfrm>
        </p:grpSpPr>
        <p:sp>
          <p:nvSpPr>
            <p:cNvPr id="2" name="Rechteck 1">
              <a:extLst>
                <a:ext uri="{FF2B5EF4-FFF2-40B4-BE49-F238E27FC236}">
                  <a16:creationId xmlns:a16="http://schemas.microsoft.com/office/drawing/2014/main" id="{CAD78535-739E-4774-836D-68D60227F143}"/>
                </a:ext>
              </a:extLst>
            </p:cNvPr>
            <p:cNvSpPr/>
            <p:nvPr/>
          </p:nvSpPr>
          <p:spPr bwMode="auto">
            <a:xfrm>
              <a:off x="3474318" y="829369"/>
              <a:ext cx="6185405" cy="232849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5" name="Diagramm 4">
              <a:extLst>
                <a:ext uri="{FF2B5EF4-FFF2-40B4-BE49-F238E27FC236}">
                  <a16:creationId xmlns:a16="http://schemas.microsoft.com/office/drawing/2014/main" id="{032A9439-B022-4C03-AA84-8AFF0337AEF3}"/>
                </a:ext>
              </a:extLst>
            </p:cNvPr>
            <p:cNvGraphicFramePr>
              <a:graphicFrameLocks/>
            </p:cNvGraphicFramePr>
            <p:nvPr/>
          </p:nvGraphicFramePr>
          <p:xfrm>
            <a:off x="3774714" y="903454"/>
            <a:ext cx="5337388" cy="225740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feld 10">
              <a:extLst>
                <a:ext uri="{FF2B5EF4-FFF2-40B4-BE49-F238E27FC236}">
                  <a16:creationId xmlns:a16="http://schemas.microsoft.com/office/drawing/2014/main" id="{66B884C8-AA26-4F8F-B9BA-6C66525DFFA6}"/>
                </a:ext>
              </a:extLst>
            </p:cNvPr>
            <p:cNvSpPr txBox="1"/>
            <p:nvPr/>
          </p:nvSpPr>
          <p:spPr>
            <a:xfrm>
              <a:off x="7742165" y="765895"/>
              <a:ext cx="1851789" cy="369332"/>
            </a:xfrm>
            <a:prstGeom prst="rect">
              <a:avLst/>
            </a:prstGeom>
            <a:noFill/>
          </p:spPr>
          <p:txBody>
            <a:bodyPr wrap="none" rtlCol="0">
              <a:spAutoFit/>
            </a:bodyPr>
            <a:lstStyle/>
            <a:p>
              <a:r>
                <a:rPr lang="de-DE" sz="1800" dirty="0"/>
                <a:t>Energie (kWh/a)</a:t>
              </a:r>
            </a:p>
          </p:txBody>
        </p:sp>
        <p:sp>
          <p:nvSpPr>
            <p:cNvPr id="8" name="Textfeld 7">
              <a:extLst>
                <a:ext uri="{FF2B5EF4-FFF2-40B4-BE49-F238E27FC236}">
                  <a16:creationId xmlns:a16="http://schemas.microsoft.com/office/drawing/2014/main" id="{DEC07227-C851-42B0-9522-3A75AC966C3F}"/>
                </a:ext>
              </a:extLst>
            </p:cNvPr>
            <p:cNvSpPr txBox="1"/>
            <p:nvPr/>
          </p:nvSpPr>
          <p:spPr>
            <a:xfrm>
              <a:off x="4246035" y="766757"/>
              <a:ext cx="990977" cy="338554"/>
            </a:xfrm>
            <a:prstGeom prst="rect">
              <a:avLst/>
            </a:prstGeom>
            <a:noFill/>
          </p:spPr>
          <p:txBody>
            <a:bodyPr wrap="none" rtlCol="0">
              <a:spAutoFit/>
            </a:bodyPr>
            <a:lstStyle/>
            <a:p>
              <a:r>
                <a:rPr lang="de-DE" sz="1600" dirty="0">
                  <a:sym typeface="Symbol" panose="05050102010706020507" pitchFamily="18" charset="2"/>
                </a:rPr>
                <a:t> </a:t>
              </a:r>
              <a:r>
                <a:rPr lang="de-DE" sz="1600" dirty="0"/>
                <a:t>32.190</a:t>
              </a:r>
            </a:p>
          </p:txBody>
        </p:sp>
        <p:sp>
          <p:nvSpPr>
            <p:cNvPr id="16" name="Textfeld 15">
              <a:extLst>
                <a:ext uri="{FF2B5EF4-FFF2-40B4-BE49-F238E27FC236}">
                  <a16:creationId xmlns:a16="http://schemas.microsoft.com/office/drawing/2014/main" id="{FB30BA06-86EE-4143-A0A3-99A1F7674477}"/>
                </a:ext>
              </a:extLst>
            </p:cNvPr>
            <p:cNvSpPr txBox="1"/>
            <p:nvPr/>
          </p:nvSpPr>
          <p:spPr>
            <a:xfrm>
              <a:off x="5950909" y="2048417"/>
              <a:ext cx="975716" cy="338554"/>
            </a:xfrm>
            <a:prstGeom prst="rect">
              <a:avLst/>
            </a:prstGeom>
            <a:noFill/>
          </p:spPr>
          <p:txBody>
            <a:bodyPr wrap="none" rtlCol="0">
              <a:spAutoFit/>
            </a:bodyPr>
            <a:lstStyle/>
            <a:p>
              <a:r>
                <a:rPr lang="de-DE" sz="1600" dirty="0">
                  <a:sym typeface="Symbol" panose="05050102010706020507" pitchFamily="18" charset="2"/>
                </a:rPr>
                <a:t> </a:t>
              </a:r>
              <a:r>
                <a:rPr lang="de-DE" sz="1600" dirty="0"/>
                <a:t>11.400</a:t>
              </a:r>
            </a:p>
          </p:txBody>
        </p:sp>
        <p:sp>
          <p:nvSpPr>
            <p:cNvPr id="17" name="Textfeld 16">
              <a:extLst>
                <a:ext uri="{FF2B5EF4-FFF2-40B4-BE49-F238E27FC236}">
                  <a16:creationId xmlns:a16="http://schemas.microsoft.com/office/drawing/2014/main" id="{FBA768E6-91D3-49AF-98B1-894A9967D4F4}"/>
                </a:ext>
              </a:extLst>
            </p:cNvPr>
            <p:cNvSpPr txBox="1"/>
            <p:nvPr/>
          </p:nvSpPr>
          <p:spPr>
            <a:xfrm>
              <a:off x="7676750" y="2291243"/>
              <a:ext cx="877163" cy="338554"/>
            </a:xfrm>
            <a:prstGeom prst="rect">
              <a:avLst/>
            </a:prstGeom>
            <a:noFill/>
          </p:spPr>
          <p:txBody>
            <a:bodyPr wrap="none" rtlCol="0">
              <a:spAutoFit/>
            </a:bodyPr>
            <a:lstStyle/>
            <a:p>
              <a:r>
                <a:rPr lang="de-DE" sz="1600" dirty="0">
                  <a:sym typeface="Symbol" panose="05050102010706020507" pitchFamily="18" charset="2"/>
                </a:rPr>
                <a:t> 7.160</a:t>
              </a:r>
              <a:endParaRPr lang="de-DE" sz="1600" dirty="0"/>
            </a:p>
          </p:txBody>
        </p:sp>
        <p:sp>
          <p:nvSpPr>
            <p:cNvPr id="29" name="Textfeld 28">
              <a:extLst>
                <a:ext uri="{FF2B5EF4-FFF2-40B4-BE49-F238E27FC236}">
                  <a16:creationId xmlns:a16="http://schemas.microsoft.com/office/drawing/2014/main" id="{308F87B4-68B3-441D-A407-0BB5C49549DE}"/>
                </a:ext>
              </a:extLst>
            </p:cNvPr>
            <p:cNvSpPr txBox="1"/>
            <p:nvPr/>
          </p:nvSpPr>
          <p:spPr>
            <a:xfrm>
              <a:off x="3534263" y="2287729"/>
              <a:ext cx="846707" cy="338554"/>
            </a:xfrm>
            <a:prstGeom prst="rect">
              <a:avLst/>
            </a:prstGeom>
            <a:noFill/>
          </p:spPr>
          <p:txBody>
            <a:bodyPr wrap="none" rtlCol="0">
              <a:spAutoFit/>
            </a:bodyPr>
            <a:lstStyle/>
            <a:p>
              <a:pPr algn="r"/>
              <a:r>
                <a:rPr lang="de-DE" sz="1600" dirty="0">
                  <a:solidFill>
                    <a:srgbClr val="3333FF"/>
                  </a:solidFill>
                </a:rPr>
                <a:t>Wärme</a:t>
              </a:r>
            </a:p>
          </p:txBody>
        </p:sp>
        <p:sp>
          <p:nvSpPr>
            <p:cNvPr id="30" name="Textfeld 29">
              <a:extLst>
                <a:ext uri="{FF2B5EF4-FFF2-40B4-BE49-F238E27FC236}">
                  <a16:creationId xmlns:a16="http://schemas.microsoft.com/office/drawing/2014/main" id="{4E0ACAFC-B31F-45AE-A859-D8E0FF79EB4D}"/>
                </a:ext>
              </a:extLst>
            </p:cNvPr>
            <p:cNvSpPr txBox="1"/>
            <p:nvPr/>
          </p:nvSpPr>
          <p:spPr>
            <a:xfrm>
              <a:off x="3774714" y="1440787"/>
              <a:ext cx="606256" cy="338554"/>
            </a:xfrm>
            <a:prstGeom prst="rect">
              <a:avLst/>
            </a:prstGeom>
            <a:noFill/>
          </p:spPr>
          <p:txBody>
            <a:bodyPr wrap="none" rtlCol="0">
              <a:spAutoFit/>
            </a:bodyPr>
            <a:lstStyle/>
            <a:p>
              <a:pPr algn="r"/>
              <a:r>
                <a:rPr lang="de-DE" sz="1600" dirty="0">
                  <a:solidFill>
                    <a:srgbClr val="3333FF"/>
                  </a:solidFill>
                </a:rPr>
                <a:t>Auto</a:t>
              </a:r>
            </a:p>
          </p:txBody>
        </p:sp>
        <p:sp>
          <p:nvSpPr>
            <p:cNvPr id="31" name="Textfeld 30">
              <a:extLst>
                <a:ext uri="{FF2B5EF4-FFF2-40B4-BE49-F238E27FC236}">
                  <a16:creationId xmlns:a16="http://schemas.microsoft.com/office/drawing/2014/main" id="{55788206-25E8-4723-9909-BB65AB326F3D}"/>
                </a:ext>
              </a:extLst>
            </p:cNvPr>
            <p:cNvSpPr txBox="1"/>
            <p:nvPr/>
          </p:nvSpPr>
          <p:spPr>
            <a:xfrm>
              <a:off x="3648077" y="1080081"/>
              <a:ext cx="732893" cy="338554"/>
            </a:xfrm>
            <a:prstGeom prst="rect">
              <a:avLst/>
            </a:prstGeom>
            <a:noFill/>
          </p:spPr>
          <p:txBody>
            <a:bodyPr wrap="none" rtlCol="0">
              <a:spAutoFit/>
            </a:bodyPr>
            <a:lstStyle/>
            <a:p>
              <a:pPr algn="r"/>
              <a:r>
                <a:rPr lang="de-DE" sz="1600" dirty="0">
                  <a:solidFill>
                    <a:srgbClr val="3333FF"/>
                  </a:solidFill>
                </a:rPr>
                <a:t>Strom</a:t>
              </a:r>
            </a:p>
          </p:txBody>
        </p:sp>
        <p:sp>
          <p:nvSpPr>
            <p:cNvPr id="25" name="Textfeld 24">
              <a:extLst>
                <a:ext uri="{FF2B5EF4-FFF2-40B4-BE49-F238E27FC236}">
                  <a16:creationId xmlns:a16="http://schemas.microsoft.com/office/drawing/2014/main" id="{2C1787D9-89F6-438F-8167-8BDAF6627329}"/>
                </a:ext>
              </a:extLst>
            </p:cNvPr>
            <p:cNvSpPr txBox="1"/>
            <p:nvPr/>
          </p:nvSpPr>
          <p:spPr>
            <a:xfrm>
              <a:off x="3967097" y="5718319"/>
              <a:ext cx="1548309" cy="338554"/>
            </a:xfrm>
            <a:prstGeom prst="rect">
              <a:avLst/>
            </a:prstGeom>
            <a:noFill/>
          </p:spPr>
          <p:txBody>
            <a:bodyPr wrap="none" rtlCol="0">
              <a:spAutoFit/>
            </a:bodyPr>
            <a:lstStyle/>
            <a:p>
              <a:r>
                <a:rPr lang="de-DE" sz="1600" dirty="0"/>
                <a:t>ohne E-Wende</a:t>
              </a:r>
            </a:p>
          </p:txBody>
        </p:sp>
        <p:sp>
          <p:nvSpPr>
            <p:cNvPr id="26" name="Textfeld 25">
              <a:extLst>
                <a:ext uri="{FF2B5EF4-FFF2-40B4-BE49-F238E27FC236}">
                  <a16:creationId xmlns:a16="http://schemas.microsoft.com/office/drawing/2014/main" id="{8DB5BC87-3B05-4D14-BA85-C802395B27DC}"/>
                </a:ext>
              </a:extLst>
            </p:cNvPr>
            <p:cNvSpPr txBox="1"/>
            <p:nvPr/>
          </p:nvSpPr>
          <p:spPr>
            <a:xfrm>
              <a:off x="5545327" y="5718319"/>
              <a:ext cx="1870898" cy="584775"/>
            </a:xfrm>
            <a:prstGeom prst="rect">
              <a:avLst/>
            </a:prstGeom>
            <a:noFill/>
          </p:spPr>
          <p:txBody>
            <a:bodyPr wrap="none" rtlCol="0">
              <a:spAutoFit/>
            </a:bodyPr>
            <a:lstStyle/>
            <a:p>
              <a:pPr algn="ctr"/>
              <a:r>
                <a:rPr lang="de-DE" sz="1600" dirty="0"/>
                <a:t>mit E-Wende,</a:t>
              </a:r>
              <a:br>
                <a:rPr lang="de-DE" sz="1600" dirty="0"/>
              </a:br>
              <a:r>
                <a:rPr lang="de-DE" sz="1600" dirty="0"/>
                <a:t>ohne PV und Akku</a:t>
              </a:r>
            </a:p>
          </p:txBody>
        </p:sp>
        <p:sp>
          <p:nvSpPr>
            <p:cNvPr id="27" name="Textfeld 26">
              <a:extLst>
                <a:ext uri="{FF2B5EF4-FFF2-40B4-BE49-F238E27FC236}">
                  <a16:creationId xmlns:a16="http://schemas.microsoft.com/office/drawing/2014/main" id="{9D236C3F-4381-4495-B94A-D5B7BF6983F6}"/>
                </a:ext>
              </a:extLst>
            </p:cNvPr>
            <p:cNvSpPr txBox="1"/>
            <p:nvPr/>
          </p:nvSpPr>
          <p:spPr>
            <a:xfrm>
              <a:off x="7368339" y="5718319"/>
              <a:ext cx="1535870" cy="584775"/>
            </a:xfrm>
            <a:prstGeom prst="rect">
              <a:avLst/>
            </a:prstGeom>
            <a:noFill/>
          </p:spPr>
          <p:txBody>
            <a:bodyPr wrap="none" rtlCol="0">
              <a:spAutoFit/>
            </a:bodyPr>
            <a:lstStyle/>
            <a:p>
              <a:pPr algn="ctr"/>
              <a:r>
                <a:rPr lang="de-DE" sz="1600" dirty="0"/>
                <a:t>mit E-Wende</a:t>
              </a:r>
              <a:br>
                <a:rPr lang="de-DE" sz="1600" dirty="0"/>
              </a:br>
              <a:r>
                <a:rPr lang="de-DE" sz="1600" dirty="0"/>
                <a:t>+ PV und Akku</a:t>
              </a:r>
            </a:p>
          </p:txBody>
        </p:sp>
      </p:grpSp>
      <p:sp>
        <p:nvSpPr>
          <p:cNvPr id="50" name="Textfeld 49">
            <a:extLst>
              <a:ext uri="{FF2B5EF4-FFF2-40B4-BE49-F238E27FC236}">
                <a16:creationId xmlns:a16="http://schemas.microsoft.com/office/drawing/2014/main" id="{84CB4AEF-8F51-4069-9106-A3844BDDE96F}"/>
              </a:ext>
            </a:extLst>
          </p:cNvPr>
          <p:cNvSpPr txBox="1"/>
          <p:nvPr/>
        </p:nvSpPr>
        <p:spPr>
          <a:xfrm>
            <a:off x="386179" y="2292893"/>
            <a:ext cx="2746649" cy="830997"/>
          </a:xfrm>
          <a:prstGeom prst="rect">
            <a:avLst/>
          </a:prstGeom>
          <a:noFill/>
        </p:spPr>
        <p:txBody>
          <a:bodyPr wrap="none" rtlCol="0">
            <a:spAutoFit/>
          </a:bodyPr>
          <a:lstStyle/>
          <a:p>
            <a:r>
              <a:rPr lang="de-DE" sz="1600" u="sng" dirty="0"/>
              <a:t>E-Wende </a:t>
            </a:r>
            <a:r>
              <a:rPr lang="de-DE" sz="1600" dirty="0"/>
              <a:t>mit</a:t>
            </a:r>
            <a:br>
              <a:rPr lang="de-DE" sz="1600" dirty="0"/>
            </a:br>
            <a:r>
              <a:rPr lang="de-DE" sz="1600" dirty="0"/>
              <a:t>- Wärmepumpe Luft/Wasser</a:t>
            </a:r>
            <a:br>
              <a:rPr lang="de-DE" sz="1600" dirty="0"/>
            </a:br>
            <a:r>
              <a:rPr lang="de-DE" sz="1600" dirty="0"/>
              <a:t>- E-Auto mit Akku</a:t>
            </a:r>
          </a:p>
        </p:txBody>
      </p:sp>
      <p:sp>
        <p:nvSpPr>
          <p:cNvPr id="52" name="Textfeld 51">
            <a:extLst>
              <a:ext uri="{FF2B5EF4-FFF2-40B4-BE49-F238E27FC236}">
                <a16:creationId xmlns:a16="http://schemas.microsoft.com/office/drawing/2014/main" id="{F52225B4-D381-E4C3-DD7C-7147FE169125}"/>
              </a:ext>
            </a:extLst>
          </p:cNvPr>
          <p:cNvSpPr txBox="1"/>
          <p:nvPr/>
        </p:nvSpPr>
        <p:spPr>
          <a:xfrm>
            <a:off x="386179" y="3236445"/>
            <a:ext cx="3108415" cy="1077218"/>
          </a:xfrm>
          <a:prstGeom prst="rect">
            <a:avLst/>
          </a:prstGeom>
          <a:noFill/>
        </p:spPr>
        <p:txBody>
          <a:bodyPr wrap="none" rtlCol="0">
            <a:spAutoFit/>
          </a:bodyPr>
          <a:lstStyle/>
          <a:p>
            <a:r>
              <a:rPr lang="de-DE" sz="1600" u="sng" dirty="0"/>
              <a:t>Spez. Verbrauchswerte</a:t>
            </a:r>
          </a:p>
          <a:p>
            <a:r>
              <a:rPr lang="de-DE" sz="1600" dirty="0"/>
              <a:t>Auto (Verbrenner): 6,5l / 100 km</a:t>
            </a:r>
            <a:br>
              <a:rPr lang="de-DE" sz="1600" dirty="0"/>
            </a:br>
            <a:r>
              <a:rPr lang="de-DE" sz="1600" dirty="0"/>
              <a:t>Auto (Akku): 20 kWh / 100 km</a:t>
            </a:r>
            <a:br>
              <a:rPr lang="de-DE" sz="1600" dirty="0"/>
            </a:br>
            <a:r>
              <a:rPr lang="de-DE" sz="1600" dirty="0"/>
              <a:t>Wärmepumpe (JAZ): 4</a:t>
            </a:r>
          </a:p>
        </p:txBody>
      </p:sp>
      <p:sp>
        <p:nvSpPr>
          <p:cNvPr id="6" name="Textfeld 5">
            <a:extLst>
              <a:ext uri="{FF2B5EF4-FFF2-40B4-BE49-F238E27FC236}">
                <a16:creationId xmlns:a16="http://schemas.microsoft.com/office/drawing/2014/main" id="{A1A398C2-73ED-EAA4-BB34-1246E8E84DC2}"/>
              </a:ext>
            </a:extLst>
          </p:cNvPr>
          <p:cNvSpPr txBox="1"/>
          <p:nvPr/>
        </p:nvSpPr>
        <p:spPr>
          <a:xfrm>
            <a:off x="386179" y="4426218"/>
            <a:ext cx="3125664" cy="1077218"/>
          </a:xfrm>
          <a:prstGeom prst="rect">
            <a:avLst/>
          </a:prstGeom>
          <a:noFill/>
        </p:spPr>
        <p:txBody>
          <a:bodyPr wrap="none" rtlCol="0">
            <a:spAutoFit/>
          </a:bodyPr>
          <a:lstStyle/>
          <a:p>
            <a:r>
              <a:rPr lang="de-DE" sz="1600" u="sng" dirty="0"/>
              <a:t>„Brennstoff“-Preise </a:t>
            </a:r>
            <a:r>
              <a:rPr lang="de-DE" sz="1600" dirty="0"/>
              <a:t>(02.08.2022)</a:t>
            </a:r>
            <a:br>
              <a:rPr lang="de-DE" sz="1600" dirty="0"/>
            </a:br>
            <a:r>
              <a:rPr lang="de-DE" sz="1600" dirty="0"/>
              <a:t>- Strompreis: 36 € ct/kWh</a:t>
            </a:r>
            <a:br>
              <a:rPr lang="de-DE" sz="1600" dirty="0"/>
            </a:br>
            <a:r>
              <a:rPr lang="de-DE" sz="1600" dirty="0"/>
              <a:t>- Dieselpreis: 1,90 €/l</a:t>
            </a:r>
            <a:br>
              <a:rPr lang="de-DE" sz="1600" dirty="0"/>
            </a:br>
            <a:r>
              <a:rPr lang="de-DE" sz="1600" dirty="0"/>
              <a:t>- Heizölpreis: 1,50 €/l</a:t>
            </a:r>
          </a:p>
        </p:txBody>
      </p:sp>
      <p:sp>
        <p:nvSpPr>
          <p:cNvPr id="7" name="Textfeld 6">
            <a:extLst>
              <a:ext uri="{FF2B5EF4-FFF2-40B4-BE49-F238E27FC236}">
                <a16:creationId xmlns:a16="http://schemas.microsoft.com/office/drawing/2014/main" id="{924562CA-9770-78F4-1E54-AE1C291D6DB2}"/>
              </a:ext>
            </a:extLst>
          </p:cNvPr>
          <p:cNvSpPr txBox="1"/>
          <p:nvPr/>
        </p:nvSpPr>
        <p:spPr>
          <a:xfrm>
            <a:off x="386179" y="5615992"/>
            <a:ext cx="2215543" cy="584775"/>
          </a:xfrm>
          <a:prstGeom prst="rect">
            <a:avLst/>
          </a:prstGeom>
          <a:noFill/>
        </p:spPr>
        <p:txBody>
          <a:bodyPr wrap="none" rtlCol="0">
            <a:spAutoFit/>
          </a:bodyPr>
          <a:lstStyle/>
          <a:p>
            <a:r>
              <a:rPr lang="de-DE" sz="1600" dirty="0"/>
              <a:t>Autarkiequote</a:t>
            </a:r>
            <a:br>
              <a:rPr lang="de-DE" sz="1600" dirty="0"/>
            </a:br>
            <a:r>
              <a:rPr lang="de-DE" sz="1600" dirty="0"/>
              <a:t>mit PV und Akku: 40%</a:t>
            </a:r>
          </a:p>
        </p:txBody>
      </p:sp>
      <p:sp>
        <p:nvSpPr>
          <p:cNvPr id="9" name="Rectangle 4">
            <a:extLst>
              <a:ext uri="{FF2B5EF4-FFF2-40B4-BE49-F238E27FC236}">
                <a16:creationId xmlns:a16="http://schemas.microsoft.com/office/drawing/2014/main" id="{9B24EE75-ED88-05E2-719C-F61FF25B6651}"/>
              </a:ext>
            </a:extLst>
          </p:cNvPr>
          <p:cNvSpPr>
            <a:spLocks noChangeArrowheads="1"/>
          </p:cNvSpPr>
          <p:nvPr/>
        </p:nvSpPr>
        <p:spPr bwMode="auto">
          <a:xfrm>
            <a:off x="0" y="619774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Neue Technologien auf der Verbraucherseite bringen den größten Einsparhub beim </a:t>
            </a:r>
            <a:r>
              <a:rPr lang="de-DE" altLang="de-DE" sz="1800" dirty="0" err="1">
                <a:solidFill>
                  <a:srgbClr val="00B050"/>
                </a:solidFill>
              </a:rPr>
              <a:t>ProSumer</a:t>
            </a:r>
            <a:r>
              <a:rPr lang="de-DE" altLang="de-DE" sz="1800" dirty="0">
                <a:solidFill>
                  <a:srgbClr val="00B050"/>
                </a:solidFill>
              </a:rPr>
              <a:t>!</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09090" y="5503436"/>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21" name="Gruppieren 20">
            <a:extLst>
              <a:ext uri="{FF2B5EF4-FFF2-40B4-BE49-F238E27FC236}">
                <a16:creationId xmlns:a16="http://schemas.microsoft.com/office/drawing/2014/main" id="{54A922D6-CAE7-BA78-C001-D8666B5AEC93}"/>
              </a:ext>
            </a:extLst>
          </p:cNvPr>
          <p:cNvGrpSpPr/>
          <p:nvPr/>
        </p:nvGrpSpPr>
        <p:grpSpPr>
          <a:xfrm>
            <a:off x="4104167" y="1103120"/>
            <a:ext cx="3112703" cy="1886268"/>
            <a:chOff x="4104167" y="1103120"/>
            <a:chExt cx="3112703" cy="1886268"/>
          </a:xfrm>
        </p:grpSpPr>
        <p:sp>
          <p:nvSpPr>
            <p:cNvPr id="3" name="Bogen 2">
              <a:extLst>
                <a:ext uri="{FF2B5EF4-FFF2-40B4-BE49-F238E27FC236}">
                  <a16:creationId xmlns:a16="http://schemas.microsoft.com/office/drawing/2014/main" id="{1C459B7B-241F-2D28-0889-D1644F2E32E9}"/>
                </a:ext>
              </a:extLst>
            </p:cNvPr>
            <p:cNvSpPr/>
            <p:nvPr/>
          </p:nvSpPr>
          <p:spPr bwMode="auto">
            <a:xfrm>
              <a:off x="4104167" y="1103120"/>
              <a:ext cx="2324441" cy="1886268"/>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0BF81844-A9EE-994E-144E-3F79741C488C}"/>
                </a:ext>
              </a:extLst>
            </p:cNvPr>
            <p:cNvSpPr txBox="1"/>
            <p:nvPr/>
          </p:nvSpPr>
          <p:spPr>
            <a:xfrm>
              <a:off x="5353859" y="1394212"/>
              <a:ext cx="1863011" cy="338554"/>
            </a:xfrm>
            <a:prstGeom prst="rect">
              <a:avLst/>
            </a:prstGeom>
            <a:solidFill>
              <a:schemeClr val="bg1"/>
            </a:solidFill>
          </p:spPr>
          <p:txBody>
            <a:bodyPr wrap="none" rtlCol="0">
              <a:spAutoFit/>
            </a:bodyPr>
            <a:lstStyle/>
            <a:p>
              <a:r>
                <a:rPr lang="de-DE" sz="1600" dirty="0">
                  <a:solidFill>
                    <a:srgbClr val="FF0000"/>
                  </a:solidFill>
                </a:rPr>
                <a:t>20.790 kWh; 65 %</a:t>
              </a:r>
            </a:p>
          </p:txBody>
        </p:sp>
      </p:grpSp>
      <p:grpSp>
        <p:nvGrpSpPr>
          <p:cNvPr id="23" name="Gruppieren 22">
            <a:extLst>
              <a:ext uri="{FF2B5EF4-FFF2-40B4-BE49-F238E27FC236}">
                <a16:creationId xmlns:a16="http://schemas.microsoft.com/office/drawing/2014/main" id="{6693EF90-D2FC-FBA2-73B2-F51B3C6A325E}"/>
              </a:ext>
            </a:extLst>
          </p:cNvPr>
          <p:cNvGrpSpPr/>
          <p:nvPr/>
        </p:nvGrpSpPr>
        <p:grpSpPr>
          <a:xfrm>
            <a:off x="4677825" y="1103120"/>
            <a:ext cx="4599872" cy="2356668"/>
            <a:chOff x="4677825" y="1103120"/>
            <a:chExt cx="4599872" cy="2356668"/>
          </a:xfrm>
        </p:grpSpPr>
        <p:sp>
          <p:nvSpPr>
            <p:cNvPr id="4" name="Bogen 3">
              <a:extLst>
                <a:ext uri="{FF2B5EF4-FFF2-40B4-BE49-F238E27FC236}">
                  <a16:creationId xmlns:a16="http://schemas.microsoft.com/office/drawing/2014/main" id="{0554C727-7238-ADCE-4529-909DA9541072}"/>
                </a:ext>
              </a:extLst>
            </p:cNvPr>
            <p:cNvSpPr/>
            <p:nvPr/>
          </p:nvSpPr>
          <p:spPr bwMode="auto">
            <a:xfrm>
              <a:off x="4677825" y="1103120"/>
              <a:ext cx="3349756" cy="2356668"/>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 name="Textfeld 19">
              <a:extLst>
                <a:ext uri="{FF2B5EF4-FFF2-40B4-BE49-F238E27FC236}">
                  <a16:creationId xmlns:a16="http://schemas.microsoft.com/office/drawing/2014/main" id="{6A879426-81D4-F808-E503-D93011BF9984}"/>
                </a:ext>
              </a:extLst>
            </p:cNvPr>
            <p:cNvSpPr txBox="1"/>
            <p:nvPr/>
          </p:nvSpPr>
          <p:spPr>
            <a:xfrm>
              <a:off x="7414686" y="1679644"/>
              <a:ext cx="1863011" cy="338554"/>
            </a:xfrm>
            <a:prstGeom prst="rect">
              <a:avLst/>
            </a:prstGeom>
            <a:solidFill>
              <a:schemeClr val="bg1"/>
            </a:solidFill>
          </p:spPr>
          <p:txBody>
            <a:bodyPr wrap="none" rtlCol="0">
              <a:spAutoFit/>
            </a:bodyPr>
            <a:lstStyle/>
            <a:p>
              <a:r>
                <a:rPr lang="de-DE" sz="1600" dirty="0">
                  <a:solidFill>
                    <a:srgbClr val="FF0000"/>
                  </a:solidFill>
                </a:rPr>
                <a:t>25.030 kWh; 78 %</a:t>
              </a:r>
            </a:p>
          </p:txBody>
        </p:sp>
      </p:grpSp>
      <p:grpSp>
        <p:nvGrpSpPr>
          <p:cNvPr id="46" name="Gruppieren 45">
            <a:extLst>
              <a:ext uri="{FF2B5EF4-FFF2-40B4-BE49-F238E27FC236}">
                <a16:creationId xmlns:a16="http://schemas.microsoft.com/office/drawing/2014/main" id="{F5FC6872-7FF3-6EF0-5FDE-7535E025FCAD}"/>
              </a:ext>
            </a:extLst>
          </p:cNvPr>
          <p:cNvGrpSpPr/>
          <p:nvPr/>
        </p:nvGrpSpPr>
        <p:grpSpPr>
          <a:xfrm>
            <a:off x="4246035" y="3436500"/>
            <a:ext cx="2939887" cy="834548"/>
            <a:chOff x="4246035" y="3436500"/>
            <a:chExt cx="2939887" cy="834548"/>
          </a:xfrm>
        </p:grpSpPr>
        <p:sp>
          <p:nvSpPr>
            <p:cNvPr id="41" name="Bogen 40">
              <a:extLst>
                <a:ext uri="{FF2B5EF4-FFF2-40B4-BE49-F238E27FC236}">
                  <a16:creationId xmlns:a16="http://schemas.microsoft.com/office/drawing/2014/main" id="{1F27A80E-5AF3-AD08-D155-038CB1F65EDB}"/>
                </a:ext>
              </a:extLst>
            </p:cNvPr>
            <p:cNvSpPr/>
            <p:nvPr/>
          </p:nvSpPr>
          <p:spPr bwMode="auto">
            <a:xfrm>
              <a:off x="4246035" y="3598166"/>
              <a:ext cx="2182573" cy="672882"/>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6" name="Textfeld 35">
              <a:extLst>
                <a:ext uri="{FF2B5EF4-FFF2-40B4-BE49-F238E27FC236}">
                  <a16:creationId xmlns:a16="http://schemas.microsoft.com/office/drawing/2014/main" id="{A31698C6-9224-3F5D-8105-5FC786F768E0}"/>
                </a:ext>
              </a:extLst>
            </p:cNvPr>
            <p:cNvSpPr txBox="1"/>
            <p:nvPr/>
          </p:nvSpPr>
          <p:spPr>
            <a:xfrm>
              <a:off x="5519484" y="3436500"/>
              <a:ext cx="1666438" cy="338554"/>
            </a:xfrm>
            <a:prstGeom prst="rect">
              <a:avLst/>
            </a:prstGeom>
            <a:solidFill>
              <a:schemeClr val="bg1"/>
            </a:solidFill>
          </p:spPr>
          <p:txBody>
            <a:bodyPr wrap="square" rtlCol="0">
              <a:spAutoFit/>
            </a:bodyPr>
            <a:lstStyle/>
            <a:p>
              <a:r>
                <a:rPr lang="de-DE" sz="1600" dirty="0">
                  <a:solidFill>
                    <a:srgbClr val="FF0000"/>
                  </a:solidFill>
                </a:rPr>
                <a:t>1.563 €, 27 %</a:t>
              </a:r>
            </a:p>
          </p:txBody>
        </p:sp>
      </p:grpSp>
      <p:grpSp>
        <p:nvGrpSpPr>
          <p:cNvPr id="47" name="Gruppieren 46">
            <a:extLst>
              <a:ext uri="{FF2B5EF4-FFF2-40B4-BE49-F238E27FC236}">
                <a16:creationId xmlns:a16="http://schemas.microsoft.com/office/drawing/2014/main" id="{5A0E07AC-3EE6-2785-3FAD-59AD7D161569}"/>
              </a:ext>
            </a:extLst>
          </p:cNvPr>
          <p:cNvGrpSpPr/>
          <p:nvPr/>
        </p:nvGrpSpPr>
        <p:grpSpPr>
          <a:xfrm>
            <a:off x="6209018" y="3623211"/>
            <a:ext cx="2777823" cy="1529417"/>
            <a:chOff x="6209018" y="3623211"/>
            <a:chExt cx="2777823" cy="1529417"/>
          </a:xfrm>
        </p:grpSpPr>
        <p:sp>
          <p:nvSpPr>
            <p:cNvPr id="45" name="Bogen 44">
              <a:extLst>
                <a:ext uri="{FF2B5EF4-FFF2-40B4-BE49-F238E27FC236}">
                  <a16:creationId xmlns:a16="http://schemas.microsoft.com/office/drawing/2014/main" id="{1AA811CB-E8EF-9E2A-5D19-0F6BF0157CAF}"/>
                </a:ext>
              </a:extLst>
            </p:cNvPr>
            <p:cNvSpPr/>
            <p:nvPr/>
          </p:nvSpPr>
          <p:spPr bwMode="auto">
            <a:xfrm>
              <a:off x="6209018" y="3623211"/>
              <a:ext cx="2002053" cy="1529417"/>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 name="Textfeld 36">
              <a:extLst>
                <a:ext uri="{FF2B5EF4-FFF2-40B4-BE49-F238E27FC236}">
                  <a16:creationId xmlns:a16="http://schemas.microsoft.com/office/drawing/2014/main" id="{58BF8404-AE7C-C2A5-CCDD-347E913E0AA5}"/>
                </a:ext>
              </a:extLst>
            </p:cNvPr>
            <p:cNvSpPr txBox="1"/>
            <p:nvPr/>
          </p:nvSpPr>
          <p:spPr>
            <a:xfrm>
              <a:off x="7435301" y="3901230"/>
              <a:ext cx="1551540" cy="338554"/>
            </a:xfrm>
            <a:prstGeom prst="rect">
              <a:avLst/>
            </a:prstGeom>
            <a:solidFill>
              <a:schemeClr val="bg1"/>
            </a:solidFill>
          </p:spPr>
          <p:txBody>
            <a:bodyPr wrap="square" rtlCol="0">
              <a:spAutoFit/>
            </a:bodyPr>
            <a:lstStyle/>
            <a:p>
              <a:r>
                <a:rPr lang="de-DE" sz="1600" dirty="0">
                  <a:solidFill>
                    <a:srgbClr val="FF0000"/>
                  </a:solidFill>
                </a:rPr>
                <a:t>3.089 €, 54 %</a:t>
              </a:r>
            </a:p>
          </p:txBody>
        </p:sp>
      </p:grpSp>
    </p:spTree>
    <p:extLst>
      <p:ext uri="{BB962C8B-B14F-4D97-AF65-F5344CB8AC3E}">
        <p14:creationId xmlns:p14="http://schemas.microsoft.com/office/powerpoint/2010/main" val="20497169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1+#ppt_w/2"/>
                                          </p:val>
                                        </p:tav>
                                        <p:tav tm="100000">
                                          <p:val>
                                            <p:strVal val="#ppt_x"/>
                                          </p:val>
                                        </p:tav>
                                      </p:tavLst>
                                    </p:anim>
                                    <p:anim calcmode="lin" valueType="num">
                                      <p:cBhvr additive="base">
                                        <p:cTn id="8" dur="10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1+#ppt_w/2"/>
                                          </p:val>
                                        </p:tav>
                                        <p:tav tm="100000">
                                          <p:val>
                                            <p:strVal val="#ppt_x"/>
                                          </p:val>
                                        </p:tav>
                                      </p:tavLst>
                                    </p:anim>
                                    <p:anim calcmode="lin" valueType="num">
                                      <p:cBhvr additive="base">
                                        <p:cTn id="14"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1+#ppt_w/2"/>
                                          </p:val>
                                        </p:tav>
                                        <p:tav tm="100000">
                                          <p:val>
                                            <p:strVal val="#ppt_x"/>
                                          </p:val>
                                        </p:tav>
                                      </p:tavLst>
                                    </p:anim>
                                    <p:anim calcmode="lin" valueType="num">
                                      <p:cBhvr additive="base">
                                        <p:cTn id="32"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0" fill="hold"/>
                                        <p:tgtEl>
                                          <p:spTgt spid="21"/>
                                        </p:tgtEl>
                                        <p:attrNameLst>
                                          <p:attrName>ppt_x</p:attrName>
                                        </p:attrNameLst>
                                      </p:cBhvr>
                                      <p:tavLst>
                                        <p:tav tm="0">
                                          <p:val>
                                            <p:strVal val="0-#ppt_w/2"/>
                                          </p:val>
                                        </p:tav>
                                        <p:tav tm="100000">
                                          <p:val>
                                            <p:strVal val="#ppt_x"/>
                                          </p:val>
                                        </p:tav>
                                      </p:tavLst>
                                    </p:anim>
                                    <p:anim calcmode="lin" valueType="num">
                                      <p:cBhvr additive="base">
                                        <p:cTn id="38"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0-#ppt_w/2"/>
                                          </p:val>
                                        </p:tav>
                                        <p:tav tm="100000">
                                          <p:val>
                                            <p:strVal val="#ppt_x"/>
                                          </p:val>
                                        </p:tav>
                                      </p:tavLst>
                                    </p:anim>
                                    <p:anim calcmode="lin" valueType="num">
                                      <p:cBhvr additive="base">
                                        <p:cTn id="44"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1000" fill="hold"/>
                                        <p:tgtEl>
                                          <p:spTgt spid="43"/>
                                        </p:tgtEl>
                                        <p:attrNameLst>
                                          <p:attrName>ppt_x</p:attrName>
                                        </p:attrNameLst>
                                      </p:cBhvr>
                                      <p:tavLst>
                                        <p:tav tm="0">
                                          <p:val>
                                            <p:strVal val="1+#ppt_w/2"/>
                                          </p:val>
                                        </p:tav>
                                        <p:tav tm="100000">
                                          <p:val>
                                            <p:strVal val="#ppt_x"/>
                                          </p:val>
                                        </p:tav>
                                      </p:tavLst>
                                    </p:anim>
                                    <p:anim calcmode="lin" valueType="num">
                                      <p:cBhvr additive="base">
                                        <p:cTn id="50"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000" fill="hold"/>
                                        <p:tgtEl>
                                          <p:spTgt spid="46"/>
                                        </p:tgtEl>
                                        <p:attrNameLst>
                                          <p:attrName>ppt_x</p:attrName>
                                        </p:attrNameLst>
                                      </p:cBhvr>
                                      <p:tavLst>
                                        <p:tav tm="0">
                                          <p:val>
                                            <p:strVal val="0-#ppt_w/2"/>
                                          </p:val>
                                        </p:tav>
                                        <p:tav tm="100000">
                                          <p:val>
                                            <p:strVal val="#ppt_x"/>
                                          </p:val>
                                        </p:tav>
                                      </p:tavLst>
                                    </p:anim>
                                    <p:anim calcmode="lin" valueType="num">
                                      <p:cBhvr additive="base">
                                        <p:cTn id="56" dur="10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1000" fill="hold"/>
                                        <p:tgtEl>
                                          <p:spTgt spid="47"/>
                                        </p:tgtEl>
                                        <p:attrNameLst>
                                          <p:attrName>ppt_x</p:attrName>
                                        </p:attrNameLst>
                                      </p:cBhvr>
                                      <p:tavLst>
                                        <p:tav tm="0">
                                          <p:val>
                                            <p:strVal val="0-#ppt_w/2"/>
                                          </p:val>
                                        </p:tav>
                                        <p:tav tm="100000">
                                          <p:val>
                                            <p:strVal val="#ppt_x"/>
                                          </p:val>
                                        </p:tav>
                                      </p:tavLst>
                                    </p:anim>
                                    <p:anim calcmode="lin" valueType="num">
                                      <p:cBhvr additive="base">
                                        <p:cTn id="62"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1000" fill="hold"/>
                                        <p:tgtEl>
                                          <p:spTgt spid="9"/>
                                        </p:tgtEl>
                                        <p:attrNameLst>
                                          <p:attrName>ppt_x</p:attrName>
                                        </p:attrNameLst>
                                      </p:cBhvr>
                                      <p:tavLst>
                                        <p:tav tm="0">
                                          <p:val>
                                            <p:strVal val="#ppt_x"/>
                                          </p:val>
                                        </p:tav>
                                        <p:tav tm="100000">
                                          <p:val>
                                            <p:strVal val="#ppt_x"/>
                                          </p:val>
                                        </p:tav>
                                      </p:tavLst>
                                    </p:anim>
                                    <p:anim calcmode="lin" valueType="num">
                                      <p:cBhvr additive="base">
                                        <p:cTn id="6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848740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 </a:t>
            </a:r>
            <a:r>
              <a:rPr lang="de-DE" altLang="de-DE" sz="2000" dirty="0" err="1">
                <a:solidFill>
                  <a:schemeClr val="bg1"/>
                </a:solidFill>
              </a:rPr>
              <a:t>ProSumer</a:t>
            </a:r>
            <a:r>
              <a:rPr lang="de-DE" altLang="de-DE" sz="2000" dirty="0">
                <a:solidFill>
                  <a:schemeClr val="bg1"/>
                </a:solidFill>
              </a:rPr>
              <a:t> (1) im Ein- und Mehrfamilienhaus (3)</a:t>
            </a:r>
            <a:br>
              <a:rPr lang="de-DE" altLang="de-DE" sz="2000" dirty="0">
                <a:solidFill>
                  <a:schemeClr val="bg1"/>
                </a:solidFill>
              </a:rPr>
            </a:br>
            <a:r>
              <a:rPr lang="de-DE" altLang="de-DE" sz="2000" dirty="0">
                <a:solidFill>
                  <a:schemeClr val="bg1"/>
                </a:solidFill>
              </a:rPr>
              <a:t>Vergleich: CO</a:t>
            </a:r>
            <a:r>
              <a:rPr lang="de-DE" altLang="de-DE" sz="2000" baseline="-25000" dirty="0">
                <a:solidFill>
                  <a:schemeClr val="bg1"/>
                </a:solidFill>
              </a:rPr>
              <a:t>2</a:t>
            </a:r>
            <a:r>
              <a:rPr lang="de-DE" altLang="de-DE" sz="2000" dirty="0">
                <a:solidFill>
                  <a:schemeClr val="bg1"/>
                </a:solidFill>
              </a:rPr>
              <a:t>-Emmisionen</a:t>
            </a:r>
          </a:p>
        </p:txBody>
      </p:sp>
      <p:sp>
        <p:nvSpPr>
          <p:cNvPr id="24" name="Textfeld 23">
            <a:extLst>
              <a:ext uri="{FF2B5EF4-FFF2-40B4-BE49-F238E27FC236}">
                <a16:creationId xmlns:a16="http://schemas.microsoft.com/office/drawing/2014/main" id="{30AE2CE5-A736-47A1-8129-1416AC841B8E}"/>
              </a:ext>
            </a:extLst>
          </p:cNvPr>
          <p:cNvSpPr txBox="1"/>
          <p:nvPr/>
        </p:nvSpPr>
        <p:spPr>
          <a:xfrm>
            <a:off x="386179" y="788926"/>
            <a:ext cx="1904689" cy="338554"/>
          </a:xfrm>
          <a:prstGeom prst="rect">
            <a:avLst/>
          </a:prstGeom>
          <a:noFill/>
        </p:spPr>
        <p:txBody>
          <a:bodyPr wrap="none" rtlCol="0">
            <a:spAutoFit/>
          </a:bodyPr>
          <a:lstStyle/>
          <a:p>
            <a:r>
              <a:rPr lang="de-DE" sz="1600" b="1" dirty="0"/>
              <a:t>Daten und Fakten</a:t>
            </a:r>
          </a:p>
        </p:txBody>
      </p:sp>
      <p:sp>
        <p:nvSpPr>
          <p:cNvPr id="35" name="Textfeld 34">
            <a:extLst>
              <a:ext uri="{FF2B5EF4-FFF2-40B4-BE49-F238E27FC236}">
                <a16:creationId xmlns:a16="http://schemas.microsoft.com/office/drawing/2014/main" id="{9C6A5DC7-5657-48D1-8F01-1BDBB2CA29A3}"/>
              </a:ext>
            </a:extLst>
          </p:cNvPr>
          <p:cNvSpPr txBox="1"/>
          <p:nvPr/>
        </p:nvSpPr>
        <p:spPr>
          <a:xfrm>
            <a:off x="386179" y="1103120"/>
            <a:ext cx="3004349" cy="1077218"/>
          </a:xfrm>
          <a:prstGeom prst="rect">
            <a:avLst/>
          </a:prstGeom>
          <a:noFill/>
        </p:spPr>
        <p:txBody>
          <a:bodyPr wrap="none" rtlCol="0">
            <a:spAutoFit/>
          </a:bodyPr>
          <a:lstStyle/>
          <a:p>
            <a:r>
              <a:rPr lang="de-DE" sz="1600" u="sng" dirty="0"/>
              <a:t>Verbrauchswerte</a:t>
            </a:r>
          </a:p>
          <a:p>
            <a:r>
              <a:rPr lang="de-DE" sz="1600" dirty="0"/>
              <a:t>Strom (Haushalt): 4.000 kWh/a</a:t>
            </a:r>
            <a:br>
              <a:rPr lang="de-DE" sz="1600" dirty="0"/>
            </a:br>
            <a:r>
              <a:rPr lang="de-DE" sz="1600" dirty="0"/>
              <a:t>Auto: 12.000 km/a</a:t>
            </a:r>
            <a:br>
              <a:rPr lang="de-DE" sz="1600" dirty="0"/>
            </a:br>
            <a:r>
              <a:rPr lang="de-DE" sz="1600" dirty="0"/>
              <a:t>Wärmebedarf: 20.000 kWh/a</a:t>
            </a:r>
          </a:p>
        </p:txBody>
      </p:sp>
      <p:sp>
        <p:nvSpPr>
          <p:cNvPr id="52" name="Textfeld 51">
            <a:extLst>
              <a:ext uri="{FF2B5EF4-FFF2-40B4-BE49-F238E27FC236}">
                <a16:creationId xmlns:a16="http://schemas.microsoft.com/office/drawing/2014/main" id="{F52225B4-D381-E4C3-DD7C-7147FE169125}"/>
              </a:ext>
            </a:extLst>
          </p:cNvPr>
          <p:cNvSpPr txBox="1"/>
          <p:nvPr/>
        </p:nvSpPr>
        <p:spPr>
          <a:xfrm>
            <a:off x="386179" y="2346778"/>
            <a:ext cx="2863284" cy="1077218"/>
          </a:xfrm>
          <a:prstGeom prst="rect">
            <a:avLst/>
          </a:prstGeom>
          <a:noFill/>
        </p:spPr>
        <p:txBody>
          <a:bodyPr wrap="none" rtlCol="0">
            <a:spAutoFit/>
          </a:bodyPr>
          <a:lstStyle/>
          <a:p>
            <a:r>
              <a:rPr lang="de-DE" sz="1600" u="sng" dirty="0"/>
              <a:t>Spez. CO</a:t>
            </a:r>
            <a:r>
              <a:rPr lang="de-DE" sz="1600" u="sng" baseline="-25000" dirty="0"/>
              <a:t>2</a:t>
            </a:r>
            <a:r>
              <a:rPr lang="de-DE" sz="1600" u="sng" dirty="0"/>
              <a:t>-Emissionen</a:t>
            </a:r>
          </a:p>
          <a:p>
            <a:r>
              <a:rPr lang="de-DE" sz="1600" dirty="0"/>
              <a:t>Strommix: 0,438 kg CO</a:t>
            </a:r>
            <a:r>
              <a:rPr lang="de-DE" sz="1600" baseline="-25000" dirty="0"/>
              <a:t>2</a:t>
            </a:r>
            <a:r>
              <a:rPr lang="de-DE" sz="1600" dirty="0"/>
              <a:t>/kWh</a:t>
            </a:r>
            <a:br>
              <a:rPr lang="de-DE" sz="1600" dirty="0"/>
            </a:br>
            <a:r>
              <a:rPr lang="de-DE" sz="1600" dirty="0"/>
              <a:t>Diesel: 2,64 kg CO</a:t>
            </a:r>
            <a:r>
              <a:rPr lang="de-DE" sz="1600" baseline="-25000" dirty="0"/>
              <a:t>2</a:t>
            </a:r>
            <a:r>
              <a:rPr lang="de-DE" sz="1600" dirty="0"/>
              <a:t> /l</a:t>
            </a:r>
            <a:br>
              <a:rPr lang="de-DE" sz="1600" dirty="0"/>
            </a:br>
            <a:r>
              <a:rPr lang="de-DE" sz="1600" dirty="0"/>
              <a:t>Heizöl: 2,64 kg CO</a:t>
            </a:r>
            <a:r>
              <a:rPr lang="de-DE" sz="1600" baseline="-25000" dirty="0"/>
              <a:t>2</a:t>
            </a:r>
            <a:r>
              <a:rPr lang="de-DE" sz="1600" dirty="0"/>
              <a:t> /l</a:t>
            </a:r>
          </a:p>
        </p:txBody>
      </p:sp>
      <p:grpSp>
        <p:nvGrpSpPr>
          <p:cNvPr id="23" name="Gruppieren 22">
            <a:extLst>
              <a:ext uri="{FF2B5EF4-FFF2-40B4-BE49-F238E27FC236}">
                <a16:creationId xmlns:a16="http://schemas.microsoft.com/office/drawing/2014/main" id="{39578430-9FCC-09FD-A099-59BB5D06C482}"/>
              </a:ext>
            </a:extLst>
          </p:cNvPr>
          <p:cNvGrpSpPr/>
          <p:nvPr/>
        </p:nvGrpSpPr>
        <p:grpSpPr>
          <a:xfrm>
            <a:off x="2266502" y="761839"/>
            <a:ext cx="7549642" cy="4494064"/>
            <a:chOff x="2266502" y="761839"/>
            <a:chExt cx="7549642" cy="4494064"/>
          </a:xfrm>
        </p:grpSpPr>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2266502" y="4365833"/>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21" name="Gruppieren 20">
              <a:extLst>
                <a:ext uri="{FF2B5EF4-FFF2-40B4-BE49-F238E27FC236}">
                  <a16:creationId xmlns:a16="http://schemas.microsoft.com/office/drawing/2014/main" id="{9687035C-4929-D1C0-B0F1-93CCA15851EE}"/>
                </a:ext>
              </a:extLst>
            </p:cNvPr>
            <p:cNvGrpSpPr/>
            <p:nvPr/>
          </p:nvGrpSpPr>
          <p:grpSpPr>
            <a:xfrm>
              <a:off x="3474318" y="761839"/>
              <a:ext cx="6341826" cy="4494064"/>
              <a:chOff x="3474318" y="761839"/>
              <a:chExt cx="6341826" cy="4494064"/>
            </a:xfrm>
          </p:grpSpPr>
          <p:sp>
            <p:nvSpPr>
              <p:cNvPr id="2" name="Rechteck 1">
                <a:extLst>
                  <a:ext uri="{FF2B5EF4-FFF2-40B4-BE49-F238E27FC236}">
                    <a16:creationId xmlns:a16="http://schemas.microsoft.com/office/drawing/2014/main" id="{CAD78535-739E-4774-836D-68D60227F143}"/>
                  </a:ext>
                </a:extLst>
              </p:cNvPr>
              <p:cNvSpPr/>
              <p:nvPr/>
            </p:nvSpPr>
            <p:spPr bwMode="auto">
              <a:xfrm>
                <a:off x="3474318" y="933093"/>
                <a:ext cx="6185405" cy="366034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3" name="Diagramm 2">
                <a:extLst>
                  <a:ext uri="{FF2B5EF4-FFF2-40B4-BE49-F238E27FC236}">
                    <a16:creationId xmlns:a16="http://schemas.microsoft.com/office/drawing/2014/main" id="{3BF08E99-8B85-3FF3-ACDA-5D487E0EC514}"/>
                  </a:ext>
                </a:extLst>
              </p:cNvPr>
              <p:cNvGraphicFramePr>
                <a:graphicFrameLocks/>
              </p:cNvGraphicFramePr>
              <p:nvPr/>
            </p:nvGraphicFramePr>
            <p:xfrm>
              <a:off x="3787160" y="761839"/>
              <a:ext cx="5314310" cy="373803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feld 10">
                <a:extLst>
                  <a:ext uri="{FF2B5EF4-FFF2-40B4-BE49-F238E27FC236}">
                    <a16:creationId xmlns:a16="http://schemas.microsoft.com/office/drawing/2014/main" id="{66B884C8-AA26-4F8F-B9BA-6C66525DFFA6}"/>
                  </a:ext>
                </a:extLst>
              </p:cNvPr>
              <p:cNvSpPr txBox="1"/>
              <p:nvPr/>
            </p:nvSpPr>
            <p:spPr>
              <a:xfrm>
                <a:off x="7003996" y="958203"/>
                <a:ext cx="2812148" cy="369332"/>
              </a:xfrm>
              <a:prstGeom prst="rect">
                <a:avLst/>
              </a:prstGeom>
              <a:noFill/>
            </p:spPr>
            <p:txBody>
              <a:bodyPr wrap="square" rtlCol="0">
                <a:spAutoFit/>
              </a:bodyPr>
              <a:lstStyle/>
              <a:p>
                <a:r>
                  <a:rPr lang="de-DE" sz="1800" dirty="0"/>
                  <a:t>CO</a:t>
                </a:r>
                <a:r>
                  <a:rPr lang="de-DE" sz="1800" baseline="-25000" dirty="0"/>
                  <a:t>2</a:t>
                </a:r>
                <a:r>
                  <a:rPr lang="de-DE" sz="1800" dirty="0"/>
                  <a:t>-Emissionen (kg/a)</a:t>
                </a:r>
              </a:p>
            </p:txBody>
          </p:sp>
          <p:sp>
            <p:nvSpPr>
              <p:cNvPr id="29" name="Textfeld 28">
                <a:extLst>
                  <a:ext uri="{FF2B5EF4-FFF2-40B4-BE49-F238E27FC236}">
                    <a16:creationId xmlns:a16="http://schemas.microsoft.com/office/drawing/2014/main" id="{308F87B4-68B3-441D-A407-0BB5C49549DE}"/>
                  </a:ext>
                </a:extLst>
              </p:cNvPr>
              <p:cNvSpPr txBox="1"/>
              <p:nvPr/>
            </p:nvSpPr>
            <p:spPr>
              <a:xfrm>
                <a:off x="3630739" y="3641891"/>
                <a:ext cx="846707" cy="338554"/>
              </a:xfrm>
              <a:prstGeom prst="rect">
                <a:avLst/>
              </a:prstGeom>
              <a:noFill/>
            </p:spPr>
            <p:txBody>
              <a:bodyPr wrap="none" rtlCol="0">
                <a:spAutoFit/>
              </a:bodyPr>
              <a:lstStyle/>
              <a:p>
                <a:pPr algn="r"/>
                <a:r>
                  <a:rPr lang="de-DE" sz="1600" dirty="0">
                    <a:solidFill>
                      <a:srgbClr val="3333FF"/>
                    </a:solidFill>
                  </a:rPr>
                  <a:t>Wärme</a:t>
                </a:r>
              </a:p>
            </p:txBody>
          </p:sp>
          <p:sp>
            <p:nvSpPr>
              <p:cNvPr id="30" name="Textfeld 29">
                <a:extLst>
                  <a:ext uri="{FF2B5EF4-FFF2-40B4-BE49-F238E27FC236}">
                    <a16:creationId xmlns:a16="http://schemas.microsoft.com/office/drawing/2014/main" id="{4E0ACAFC-B31F-45AE-A859-D8E0FF79EB4D}"/>
                  </a:ext>
                </a:extLst>
              </p:cNvPr>
              <p:cNvSpPr txBox="1"/>
              <p:nvPr/>
            </p:nvSpPr>
            <p:spPr>
              <a:xfrm>
                <a:off x="3774714" y="2692037"/>
                <a:ext cx="606256" cy="338554"/>
              </a:xfrm>
              <a:prstGeom prst="rect">
                <a:avLst/>
              </a:prstGeom>
              <a:noFill/>
            </p:spPr>
            <p:txBody>
              <a:bodyPr wrap="none" rtlCol="0">
                <a:spAutoFit/>
              </a:bodyPr>
              <a:lstStyle/>
              <a:p>
                <a:pPr algn="r"/>
                <a:r>
                  <a:rPr lang="de-DE" sz="1600" dirty="0">
                    <a:solidFill>
                      <a:srgbClr val="3333FF"/>
                    </a:solidFill>
                  </a:rPr>
                  <a:t>Auto</a:t>
                </a:r>
              </a:p>
            </p:txBody>
          </p:sp>
          <p:sp>
            <p:nvSpPr>
              <p:cNvPr id="31" name="Textfeld 30">
                <a:extLst>
                  <a:ext uri="{FF2B5EF4-FFF2-40B4-BE49-F238E27FC236}">
                    <a16:creationId xmlns:a16="http://schemas.microsoft.com/office/drawing/2014/main" id="{55788206-25E8-4723-9909-BB65AB326F3D}"/>
                  </a:ext>
                </a:extLst>
              </p:cNvPr>
              <p:cNvSpPr txBox="1"/>
              <p:nvPr/>
            </p:nvSpPr>
            <p:spPr>
              <a:xfrm>
                <a:off x="3675129" y="2154596"/>
                <a:ext cx="732893" cy="338554"/>
              </a:xfrm>
              <a:prstGeom prst="rect">
                <a:avLst/>
              </a:prstGeom>
              <a:noFill/>
            </p:spPr>
            <p:txBody>
              <a:bodyPr wrap="none" rtlCol="0">
                <a:spAutoFit/>
              </a:bodyPr>
              <a:lstStyle/>
              <a:p>
                <a:pPr algn="r"/>
                <a:r>
                  <a:rPr lang="de-DE" sz="1600" dirty="0">
                    <a:solidFill>
                      <a:srgbClr val="3333FF"/>
                    </a:solidFill>
                  </a:rPr>
                  <a:t>Strom</a:t>
                </a:r>
              </a:p>
            </p:txBody>
          </p:sp>
          <p:sp>
            <p:nvSpPr>
              <p:cNvPr id="25" name="Textfeld 24">
                <a:extLst>
                  <a:ext uri="{FF2B5EF4-FFF2-40B4-BE49-F238E27FC236}">
                    <a16:creationId xmlns:a16="http://schemas.microsoft.com/office/drawing/2014/main" id="{2C1787D9-89F6-438F-8167-8BDAF6627329}"/>
                  </a:ext>
                </a:extLst>
              </p:cNvPr>
              <p:cNvSpPr txBox="1"/>
              <p:nvPr/>
            </p:nvSpPr>
            <p:spPr>
              <a:xfrm>
                <a:off x="3967097" y="4671128"/>
                <a:ext cx="1548309" cy="338554"/>
              </a:xfrm>
              <a:prstGeom prst="rect">
                <a:avLst/>
              </a:prstGeom>
              <a:noFill/>
            </p:spPr>
            <p:txBody>
              <a:bodyPr wrap="none" rtlCol="0">
                <a:spAutoFit/>
              </a:bodyPr>
              <a:lstStyle/>
              <a:p>
                <a:r>
                  <a:rPr lang="de-DE" sz="1600" dirty="0"/>
                  <a:t>ohne E-Wende</a:t>
                </a:r>
              </a:p>
            </p:txBody>
          </p:sp>
          <p:sp>
            <p:nvSpPr>
              <p:cNvPr id="26" name="Textfeld 25">
                <a:extLst>
                  <a:ext uri="{FF2B5EF4-FFF2-40B4-BE49-F238E27FC236}">
                    <a16:creationId xmlns:a16="http://schemas.microsoft.com/office/drawing/2014/main" id="{8DB5BC87-3B05-4D14-BA85-C802395B27DC}"/>
                  </a:ext>
                </a:extLst>
              </p:cNvPr>
              <p:cNvSpPr txBox="1"/>
              <p:nvPr/>
            </p:nvSpPr>
            <p:spPr>
              <a:xfrm>
                <a:off x="5545327" y="4671128"/>
                <a:ext cx="1870898" cy="584775"/>
              </a:xfrm>
              <a:prstGeom prst="rect">
                <a:avLst/>
              </a:prstGeom>
              <a:noFill/>
            </p:spPr>
            <p:txBody>
              <a:bodyPr wrap="none" rtlCol="0">
                <a:spAutoFit/>
              </a:bodyPr>
              <a:lstStyle/>
              <a:p>
                <a:pPr algn="ctr"/>
                <a:r>
                  <a:rPr lang="de-DE" sz="1600" dirty="0"/>
                  <a:t>mit E-Wende,</a:t>
                </a:r>
                <a:br>
                  <a:rPr lang="de-DE" sz="1600" dirty="0"/>
                </a:br>
                <a:r>
                  <a:rPr lang="de-DE" sz="1600" dirty="0"/>
                  <a:t>ohne PV und Akku</a:t>
                </a:r>
              </a:p>
            </p:txBody>
          </p:sp>
          <p:sp>
            <p:nvSpPr>
              <p:cNvPr id="27" name="Textfeld 26">
                <a:extLst>
                  <a:ext uri="{FF2B5EF4-FFF2-40B4-BE49-F238E27FC236}">
                    <a16:creationId xmlns:a16="http://schemas.microsoft.com/office/drawing/2014/main" id="{9D236C3F-4381-4495-B94A-D5B7BF6983F6}"/>
                  </a:ext>
                </a:extLst>
              </p:cNvPr>
              <p:cNvSpPr txBox="1"/>
              <p:nvPr/>
            </p:nvSpPr>
            <p:spPr>
              <a:xfrm>
                <a:off x="7368339" y="4671128"/>
                <a:ext cx="1535870" cy="584775"/>
              </a:xfrm>
              <a:prstGeom prst="rect">
                <a:avLst/>
              </a:prstGeom>
              <a:noFill/>
            </p:spPr>
            <p:txBody>
              <a:bodyPr wrap="none" rtlCol="0">
                <a:spAutoFit/>
              </a:bodyPr>
              <a:lstStyle/>
              <a:p>
                <a:pPr algn="ctr"/>
                <a:r>
                  <a:rPr lang="de-DE" sz="1600" dirty="0"/>
                  <a:t>mit E-Wende</a:t>
                </a:r>
                <a:br>
                  <a:rPr lang="de-DE" sz="1600" dirty="0"/>
                </a:br>
                <a:r>
                  <a:rPr lang="de-DE" sz="1600" dirty="0"/>
                  <a:t>+ PV und Akku</a:t>
                </a:r>
              </a:p>
            </p:txBody>
          </p:sp>
          <p:sp>
            <p:nvSpPr>
              <p:cNvPr id="8" name="Textfeld 7">
                <a:extLst>
                  <a:ext uri="{FF2B5EF4-FFF2-40B4-BE49-F238E27FC236}">
                    <a16:creationId xmlns:a16="http://schemas.microsoft.com/office/drawing/2014/main" id="{DEC07227-C851-42B0-9522-3A75AC966C3F}"/>
                  </a:ext>
                </a:extLst>
              </p:cNvPr>
              <p:cNvSpPr txBox="1"/>
              <p:nvPr/>
            </p:nvSpPr>
            <p:spPr>
              <a:xfrm>
                <a:off x="4352588" y="1009643"/>
                <a:ext cx="877163" cy="338554"/>
              </a:xfrm>
              <a:prstGeom prst="rect">
                <a:avLst/>
              </a:prstGeom>
              <a:noFill/>
            </p:spPr>
            <p:txBody>
              <a:bodyPr wrap="none" rtlCol="0">
                <a:spAutoFit/>
              </a:bodyPr>
              <a:lstStyle/>
              <a:p>
                <a:r>
                  <a:rPr lang="de-DE" sz="1600" dirty="0">
                    <a:sym typeface="Symbol" panose="05050102010706020507" pitchFamily="18" charset="2"/>
                  </a:rPr>
                  <a:t> 8.840</a:t>
                </a:r>
                <a:endParaRPr lang="de-DE" sz="1600" dirty="0"/>
              </a:p>
            </p:txBody>
          </p:sp>
          <p:sp>
            <p:nvSpPr>
              <p:cNvPr id="16" name="Textfeld 15">
                <a:extLst>
                  <a:ext uri="{FF2B5EF4-FFF2-40B4-BE49-F238E27FC236}">
                    <a16:creationId xmlns:a16="http://schemas.microsoft.com/office/drawing/2014/main" id="{FB30BA06-86EE-4143-A0A3-99A1F7674477}"/>
                  </a:ext>
                </a:extLst>
              </p:cNvPr>
              <p:cNvSpPr txBox="1"/>
              <p:nvPr/>
            </p:nvSpPr>
            <p:spPr>
              <a:xfrm>
                <a:off x="6013321" y="2413726"/>
                <a:ext cx="877163" cy="338554"/>
              </a:xfrm>
              <a:prstGeom prst="rect">
                <a:avLst/>
              </a:prstGeom>
              <a:noFill/>
            </p:spPr>
            <p:txBody>
              <a:bodyPr wrap="none" rtlCol="0">
                <a:spAutoFit/>
              </a:bodyPr>
              <a:lstStyle/>
              <a:p>
                <a:r>
                  <a:rPr lang="de-DE" sz="1600" dirty="0">
                    <a:sym typeface="Symbol" panose="05050102010706020507" pitchFamily="18" charset="2"/>
                  </a:rPr>
                  <a:t> 4.993</a:t>
                </a:r>
                <a:endParaRPr lang="de-DE" sz="1600" dirty="0"/>
              </a:p>
            </p:txBody>
          </p:sp>
          <p:sp>
            <p:nvSpPr>
              <p:cNvPr id="17" name="Textfeld 16">
                <a:extLst>
                  <a:ext uri="{FF2B5EF4-FFF2-40B4-BE49-F238E27FC236}">
                    <a16:creationId xmlns:a16="http://schemas.microsoft.com/office/drawing/2014/main" id="{FBA768E6-91D3-49AF-98B1-894A9967D4F4}"/>
                  </a:ext>
                </a:extLst>
              </p:cNvPr>
              <p:cNvSpPr txBox="1"/>
              <p:nvPr/>
            </p:nvSpPr>
            <p:spPr>
              <a:xfrm>
                <a:off x="7633894" y="3132400"/>
                <a:ext cx="877163" cy="338554"/>
              </a:xfrm>
              <a:prstGeom prst="rect">
                <a:avLst/>
              </a:prstGeom>
              <a:noFill/>
            </p:spPr>
            <p:txBody>
              <a:bodyPr wrap="none" rtlCol="0">
                <a:spAutoFit/>
              </a:bodyPr>
              <a:lstStyle/>
              <a:p>
                <a:r>
                  <a:rPr lang="de-DE" sz="1600" dirty="0">
                    <a:sym typeface="Symbol" panose="05050102010706020507" pitchFamily="18" charset="2"/>
                  </a:rPr>
                  <a:t> 2.902</a:t>
                </a:r>
                <a:endParaRPr lang="de-DE" sz="1600" dirty="0"/>
              </a:p>
            </p:txBody>
          </p:sp>
        </p:grpSp>
      </p:grpSp>
      <p:sp>
        <p:nvSpPr>
          <p:cNvPr id="9" name="Rectangle 4">
            <a:extLst>
              <a:ext uri="{FF2B5EF4-FFF2-40B4-BE49-F238E27FC236}">
                <a16:creationId xmlns:a16="http://schemas.microsoft.com/office/drawing/2014/main" id="{9B24EE75-ED88-05E2-719C-F61FF25B6651}"/>
              </a:ext>
            </a:extLst>
          </p:cNvPr>
          <p:cNvSpPr>
            <a:spLocks noChangeArrowheads="1"/>
          </p:cNvSpPr>
          <p:nvPr/>
        </p:nvSpPr>
        <p:spPr bwMode="auto">
          <a:xfrm>
            <a:off x="0" y="603866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bei den CO</a:t>
            </a:r>
            <a:r>
              <a:rPr lang="de-DE" altLang="de-DE" sz="1800" baseline="-25000" dirty="0">
                <a:solidFill>
                  <a:srgbClr val="00B050"/>
                </a:solidFill>
              </a:rPr>
              <a:t>2</a:t>
            </a:r>
            <a:r>
              <a:rPr lang="de-DE" altLang="de-DE" sz="1800" dirty="0">
                <a:solidFill>
                  <a:srgbClr val="00B050"/>
                </a:solidFill>
              </a:rPr>
              <a:t>-Emissionen sind die neuen Verbraucher-Technologien der Bringer!</a:t>
            </a:r>
          </a:p>
        </p:txBody>
      </p:sp>
      <p:grpSp>
        <p:nvGrpSpPr>
          <p:cNvPr id="6" name="Gruppieren 5">
            <a:extLst>
              <a:ext uri="{FF2B5EF4-FFF2-40B4-BE49-F238E27FC236}">
                <a16:creationId xmlns:a16="http://schemas.microsoft.com/office/drawing/2014/main" id="{927B439A-B588-9408-3338-CBEBBA5B6C38}"/>
              </a:ext>
            </a:extLst>
          </p:cNvPr>
          <p:cNvGrpSpPr/>
          <p:nvPr/>
        </p:nvGrpSpPr>
        <p:grpSpPr>
          <a:xfrm>
            <a:off x="4104167" y="1373138"/>
            <a:ext cx="2817628" cy="2003366"/>
            <a:chOff x="4104167" y="1373138"/>
            <a:chExt cx="2817628" cy="2003366"/>
          </a:xfrm>
        </p:grpSpPr>
        <p:sp>
          <p:nvSpPr>
            <p:cNvPr id="4" name="Bogen 3">
              <a:extLst>
                <a:ext uri="{FF2B5EF4-FFF2-40B4-BE49-F238E27FC236}">
                  <a16:creationId xmlns:a16="http://schemas.microsoft.com/office/drawing/2014/main" id="{DBFC79BA-039B-DDD0-0F33-C1B46637B8E2}"/>
                </a:ext>
              </a:extLst>
            </p:cNvPr>
            <p:cNvSpPr/>
            <p:nvPr/>
          </p:nvSpPr>
          <p:spPr bwMode="auto">
            <a:xfrm>
              <a:off x="4104167" y="1373138"/>
              <a:ext cx="2296633" cy="2003366"/>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0BF81844-A9EE-994E-144E-3F79741C488C}"/>
                </a:ext>
              </a:extLst>
            </p:cNvPr>
            <p:cNvSpPr txBox="1"/>
            <p:nvPr/>
          </p:nvSpPr>
          <p:spPr>
            <a:xfrm>
              <a:off x="5366561" y="1724155"/>
              <a:ext cx="1555234" cy="338554"/>
            </a:xfrm>
            <a:prstGeom prst="rect">
              <a:avLst/>
            </a:prstGeom>
            <a:solidFill>
              <a:schemeClr val="bg1"/>
            </a:solidFill>
          </p:spPr>
          <p:txBody>
            <a:bodyPr wrap="none" rtlCol="0">
              <a:spAutoFit/>
            </a:bodyPr>
            <a:lstStyle/>
            <a:p>
              <a:r>
                <a:rPr lang="de-DE" sz="1600" dirty="0">
                  <a:solidFill>
                    <a:srgbClr val="FF0000"/>
                  </a:solidFill>
                </a:rPr>
                <a:t>3.847 kg; 44 %</a:t>
              </a:r>
            </a:p>
          </p:txBody>
        </p:sp>
      </p:grpSp>
      <p:grpSp>
        <p:nvGrpSpPr>
          <p:cNvPr id="7" name="Gruppieren 6">
            <a:extLst>
              <a:ext uri="{FF2B5EF4-FFF2-40B4-BE49-F238E27FC236}">
                <a16:creationId xmlns:a16="http://schemas.microsoft.com/office/drawing/2014/main" id="{1C36CBED-B426-C99E-A628-6498CD89A599}"/>
              </a:ext>
            </a:extLst>
          </p:cNvPr>
          <p:cNvGrpSpPr/>
          <p:nvPr/>
        </p:nvGrpSpPr>
        <p:grpSpPr>
          <a:xfrm>
            <a:off x="3502560" y="1373138"/>
            <a:ext cx="5227758" cy="3391550"/>
            <a:chOff x="3502560" y="1373138"/>
            <a:chExt cx="5227758" cy="3391550"/>
          </a:xfrm>
        </p:grpSpPr>
        <p:sp>
          <p:nvSpPr>
            <p:cNvPr id="5" name="Bogen 4">
              <a:extLst>
                <a:ext uri="{FF2B5EF4-FFF2-40B4-BE49-F238E27FC236}">
                  <a16:creationId xmlns:a16="http://schemas.microsoft.com/office/drawing/2014/main" id="{5F191D83-A1B2-E0E7-C45C-B19D8A70A558}"/>
                </a:ext>
              </a:extLst>
            </p:cNvPr>
            <p:cNvSpPr/>
            <p:nvPr/>
          </p:nvSpPr>
          <p:spPr bwMode="auto">
            <a:xfrm>
              <a:off x="3502560" y="1373138"/>
              <a:ext cx="4556920" cy="3391550"/>
            </a:xfrm>
            <a:prstGeom prst="arc">
              <a:avLst>
                <a:gd name="adj1" fmla="val 16245358"/>
                <a:gd name="adj2" fmla="val 0"/>
              </a:avLst>
            </a:prstGeom>
            <a:noFill/>
            <a:ln w="127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 name="Textfeld 19">
              <a:extLst>
                <a:ext uri="{FF2B5EF4-FFF2-40B4-BE49-F238E27FC236}">
                  <a16:creationId xmlns:a16="http://schemas.microsoft.com/office/drawing/2014/main" id="{6A879426-81D4-F808-E503-D93011BF9984}"/>
                </a:ext>
              </a:extLst>
            </p:cNvPr>
            <p:cNvSpPr txBox="1"/>
            <p:nvPr/>
          </p:nvSpPr>
          <p:spPr>
            <a:xfrm>
              <a:off x="7175084" y="2110080"/>
              <a:ext cx="1555234" cy="338554"/>
            </a:xfrm>
            <a:prstGeom prst="rect">
              <a:avLst/>
            </a:prstGeom>
            <a:solidFill>
              <a:schemeClr val="bg1"/>
            </a:solidFill>
          </p:spPr>
          <p:txBody>
            <a:bodyPr wrap="none" rtlCol="0">
              <a:spAutoFit/>
            </a:bodyPr>
            <a:lstStyle/>
            <a:p>
              <a:r>
                <a:rPr lang="de-DE" sz="1600" dirty="0">
                  <a:solidFill>
                    <a:srgbClr val="FF0000"/>
                  </a:solidFill>
                </a:rPr>
                <a:t>5.938 kg; 67 %</a:t>
              </a:r>
            </a:p>
          </p:txBody>
        </p:sp>
      </p:grpSp>
    </p:spTree>
    <p:extLst>
      <p:ext uri="{BB962C8B-B14F-4D97-AF65-F5344CB8AC3E}">
        <p14:creationId xmlns:p14="http://schemas.microsoft.com/office/powerpoint/2010/main" val="415130128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1+#ppt_w/2"/>
                                          </p:val>
                                        </p:tav>
                                        <p:tav tm="100000">
                                          <p:val>
                                            <p:strVal val="#ppt_x"/>
                                          </p:val>
                                        </p:tav>
                                      </p:tavLst>
                                    </p:anim>
                                    <p:anim calcmode="lin" valueType="num">
                                      <p:cBhvr additive="base">
                                        <p:cTn id="8"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1+#ppt_w/2"/>
                                          </p:val>
                                        </p:tav>
                                        <p:tav tm="100000">
                                          <p:val>
                                            <p:strVal val="#ppt_x"/>
                                          </p:val>
                                        </p:tav>
                                      </p:tavLst>
                                    </p:anim>
                                    <p:anim calcmode="lin" valueType="num">
                                      <p:cBhvr additive="base">
                                        <p:cTn id="1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andkarren, Projektor enthält.&#10;&#10;Automatisch generierte Beschreibung">
            <a:extLst>
              <a:ext uri="{FF2B5EF4-FFF2-40B4-BE49-F238E27FC236}">
                <a16:creationId xmlns:a16="http://schemas.microsoft.com/office/drawing/2014/main" id="{0C3BCD29-DB8B-4504-9810-D5D172E84DE5}"/>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1800870"/>
            <a:ext cx="1191845" cy="376663"/>
          </a:xfrm>
          <a:prstGeom prst="rect">
            <a:avLst/>
          </a:prstGeom>
        </p:spPr>
      </p:pic>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568964" y="382611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cxnSp>
        <p:nvCxnSpPr>
          <p:cNvPr id="107" name="Gerader Verbinder 106">
            <a:extLst>
              <a:ext uri="{FF2B5EF4-FFF2-40B4-BE49-F238E27FC236}">
                <a16:creationId xmlns:a16="http://schemas.microsoft.com/office/drawing/2014/main" id="{4407741E-5B49-49A2-A586-2167D1EE32F3}"/>
              </a:ext>
            </a:extLst>
          </p:cNvPr>
          <p:cNvCxnSpPr/>
          <p:nvPr/>
        </p:nvCxnSpPr>
        <p:spPr bwMode="auto">
          <a:xfrm>
            <a:off x="4649032" y="3874673"/>
            <a:ext cx="159374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3587998" y="3591115"/>
            <a:ext cx="20901" cy="19171"/>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2672517" y="2714757"/>
            <a:ext cx="43328" cy="2636"/>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2055304" y="2171186"/>
            <a:ext cx="5032" cy="135816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cxnSpLocks/>
          </p:cNvCxnSpPr>
          <p:nvPr/>
        </p:nvCxnSpPr>
        <p:spPr bwMode="auto">
          <a:xfrm>
            <a:off x="6213587" y="1175645"/>
            <a:ext cx="36280" cy="270675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5108205" y="3572762"/>
            <a:ext cx="1169171" cy="307777"/>
          </a:xfrm>
          <a:prstGeom prst="rect">
            <a:avLst/>
          </a:prstGeom>
          <a:noFill/>
        </p:spPr>
        <p:txBody>
          <a:bodyPr wrap="square" rtlCol="0">
            <a:spAutoFit/>
          </a:bodyPr>
          <a:lstStyle/>
          <a:p>
            <a:pPr algn="ctr"/>
            <a:r>
              <a:rPr lang="de-DE" sz="1400" dirty="0">
                <a:solidFill>
                  <a:srgbClr val="3333FF"/>
                </a:solidFill>
              </a:rPr>
              <a:t>Betriebsnetz</a:t>
            </a:r>
          </a:p>
        </p:txBody>
      </p:sp>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5107648" y="1174752"/>
            <a:ext cx="162746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F25F223B-193E-42B6-9B54-F83E04774338}"/>
              </a:ext>
            </a:extLst>
          </p:cNvPr>
          <p:cNvSpPr txBox="1"/>
          <p:nvPr/>
        </p:nvSpPr>
        <p:spPr>
          <a:xfrm>
            <a:off x="4433139" y="798209"/>
            <a:ext cx="2348463" cy="307777"/>
          </a:xfrm>
          <a:prstGeom prst="rect">
            <a:avLst/>
          </a:prstGeom>
          <a:noFill/>
        </p:spPr>
        <p:txBody>
          <a:bodyPr wrap="none" rtlCol="0">
            <a:spAutoFit/>
          </a:bodyPr>
          <a:lstStyle/>
          <a:p>
            <a:r>
              <a:rPr lang="de-DE" sz="1400" dirty="0">
                <a:solidFill>
                  <a:srgbClr val="3333FF"/>
                </a:solidFill>
              </a:rPr>
              <a:t>EVU-Netz 400 V / 20kV AC</a:t>
            </a:r>
          </a:p>
        </p:txBody>
      </p:sp>
      <p:pic>
        <p:nvPicPr>
          <p:cNvPr id="176" name="Grafik 175" descr="Ein Bild, das drinnen, Zähler, weiß, sitzend enthält.&#10;&#10;Automatisch generierte Beschreibung">
            <a:extLst>
              <a:ext uri="{FF2B5EF4-FFF2-40B4-BE49-F238E27FC236}">
                <a16:creationId xmlns:a16="http://schemas.microsoft.com/office/drawing/2014/main" id="{63CF7B2E-1DEC-4402-9D85-1E01C1DD05B2}"/>
              </a:ext>
            </a:extLst>
          </p:cNvPr>
          <p:cNvPicPr>
            <a:picLocks noChangeAspect="1"/>
          </p:cNvPicPr>
          <p:nvPr/>
        </p:nvPicPr>
        <p:blipFill rotWithShape="1">
          <a:blip r:embed="rId4">
            <a:extLst>
              <a:ext uri="{28A0092B-C50C-407E-A947-70E740481C1C}">
                <a14:useLocalDpi xmlns:a14="http://schemas.microsoft.com/office/drawing/2010/main" val="0"/>
              </a:ext>
            </a:extLst>
          </a:blip>
          <a:srcRect l="2829" t="20588" r="12982" b="4299"/>
          <a:stretch/>
        </p:blipFill>
        <p:spPr>
          <a:xfrm rot="5400000">
            <a:off x="6035059" y="1562208"/>
            <a:ext cx="394770" cy="434958"/>
          </a:xfrm>
          <a:prstGeom prst="rect">
            <a:avLst/>
          </a:prstGeom>
        </p:spPr>
      </p:pic>
      <p:sp>
        <p:nvSpPr>
          <p:cNvPr id="186" name="Ellipse 185">
            <a:extLst>
              <a:ext uri="{FF2B5EF4-FFF2-40B4-BE49-F238E27FC236}">
                <a16:creationId xmlns:a16="http://schemas.microsoft.com/office/drawing/2014/main" id="{46CA1444-1A8F-43CB-9F46-73A2AE08D0A5}"/>
              </a:ext>
            </a:extLst>
          </p:cNvPr>
          <p:cNvSpPr/>
          <p:nvPr/>
        </p:nvSpPr>
        <p:spPr bwMode="auto">
          <a:xfrm>
            <a:off x="6172761" y="1141057"/>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94" name="Grafik 193">
            <a:extLst>
              <a:ext uri="{FF2B5EF4-FFF2-40B4-BE49-F238E27FC236}">
                <a16:creationId xmlns:a16="http://schemas.microsoft.com/office/drawing/2014/main" id="{9136E81F-BC59-4907-B6BD-D4969F272C05}"/>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247765" y="3151181"/>
            <a:ext cx="697519" cy="282934"/>
          </a:xfrm>
          <a:prstGeom prst="rect">
            <a:avLst/>
          </a:prstGeom>
        </p:spPr>
      </p:pic>
      <p:pic>
        <p:nvPicPr>
          <p:cNvPr id="195" name="Grafik 194">
            <a:extLst>
              <a:ext uri="{FF2B5EF4-FFF2-40B4-BE49-F238E27FC236}">
                <a16:creationId xmlns:a16="http://schemas.microsoft.com/office/drawing/2014/main" id="{3FF63AD1-79C5-49FF-B048-F44439ECAF70}"/>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394157" y="2835033"/>
            <a:ext cx="697519" cy="282934"/>
          </a:xfrm>
          <a:prstGeom prst="rect">
            <a:avLst/>
          </a:prstGeom>
        </p:spPr>
      </p:pic>
      <p:pic>
        <p:nvPicPr>
          <p:cNvPr id="196" name="Grafik 195">
            <a:extLst>
              <a:ext uri="{FF2B5EF4-FFF2-40B4-BE49-F238E27FC236}">
                <a16:creationId xmlns:a16="http://schemas.microsoft.com/office/drawing/2014/main" id="{9FD93CEF-E604-481D-A66B-7D8118D9DB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583607" y="2541605"/>
            <a:ext cx="697519" cy="282934"/>
          </a:xfrm>
          <a:prstGeom prst="rect">
            <a:avLst/>
          </a:prstGeom>
        </p:spPr>
      </p:pic>
      <p:pic>
        <p:nvPicPr>
          <p:cNvPr id="198" name="Grafik 197">
            <a:extLst>
              <a:ext uri="{FF2B5EF4-FFF2-40B4-BE49-F238E27FC236}">
                <a16:creationId xmlns:a16="http://schemas.microsoft.com/office/drawing/2014/main" id="{C2CC91EC-8600-4131-AA80-BC3AB0541792}"/>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014173" y="3151181"/>
            <a:ext cx="697519" cy="282934"/>
          </a:xfrm>
          <a:prstGeom prst="rect">
            <a:avLst/>
          </a:prstGeom>
        </p:spPr>
      </p:pic>
      <p:pic>
        <p:nvPicPr>
          <p:cNvPr id="199" name="Grafik 198">
            <a:extLst>
              <a:ext uri="{FF2B5EF4-FFF2-40B4-BE49-F238E27FC236}">
                <a16:creationId xmlns:a16="http://schemas.microsoft.com/office/drawing/2014/main" id="{2B3F9854-7F93-45A7-8ECD-F910669ABD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160566" y="2835033"/>
            <a:ext cx="697519" cy="282934"/>
          </a:xfrm>
          <a:prstGeom prst="rect">
            <a:avLst/>
          </a:prstGeom>
        </p:spPr>
      </p:pic>
      <p:pic>
        <p:nvPicPr>
          <p:cNvPr id="200" name="Grafik 199">
            <a:extLst>
              <a:ext uri="{FF2B5EF4-FFF2-40B4-BE49-F238E27FC236}">
                <a16:creationId xmlns:a16="http://schemas.microsoft.com/office/drawing/2014/main" id="{B12939B9-6A6A-45E4-9219-B31475EB00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350015" y="2541605"/>
            <a:ext cx="697519" cy="282934"/>
          </a:xfrm>
          <a:prstGeom prst="rect">
            <a:avLst/>
          </a:prstGeom>
        </p:spPr>
      </p:pic>
      <p:sp>
        <p:nvSpPr>
          <p:cNvPr id="31" name="Freihandform: Form 30">
            <a:extLst>
              <a:ext uri="{FF2B5EF4-FFF2-40B4-BE49-F238E27FC236}">
                <a16:creationId xmlns:a16="http://schemas.microsoft.com/office/drawing/2014/main" id="{1F2C0BD5-5C69-414A-91FB-7656E72F99E5}"/>
              </a:ext>
            </a:extLst>
          </p:cNvPr>
          <p:cNvSpPr/>
          <p:nvPr/>
        </p:nvSpPr>
        <p:spPr bwMode="auto">
          <a:xfrm>
            <a:off x="1049561" y="1658374"/>
            <a:ext cx="4900782" cy="109743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129347" y="1616999"/>
            <a:ext cx="5984663" cy="1951449"/>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grpSp>
        <p:nvGrpSpPr>
          <p:cNvPr id="1036" name="Gruppieren 1035">
            <a:extLst>
              <a:ext uri="{FF2B5EF4-FFF2-40B4-BE49-F238E27FC236}">
                <a16:creationId xmlns:a16="http://schemas.microsoft.com/office/drawing/2014/main" id="{0D1B97DB-8274-4CF7-AEFD-76C632FEA474}"/>
              </a:ext>
            </a:extLst>
          </p:cNvPr>
          <p:cNvGrpSpPr/>
          <p:nvPr/>
        </p:nvGrpSpPr>
        <p:grpSpPr>
          <a:xfrm>
            <a:off x="76200" y="1813989"/>
            <a:ext cx="2074607" cy="2225106"/>
            <a:chOff x="76200" y="1813989"/>
            <a:chExt cx="2074607" cy="2225106"/>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627167" y="1813989"/>
              <a:ext cx="1367457" cy="16614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76200" y="3515875"/>
              <a:ext cx="2074607" cy="523220"/>
            </a:xfrm>
            <a:prstGeom prst="rect">
              <a:avLst/>
            </a:prstGeom>
            <a:noFill/>
          </p:spPr>
          <p:txBody>
            <a:bodyPr wrap="none" rtlCol="0">
              <a:spAutoFit/>
            </a:bodyPr>
            <a:lstStyle/>
            <a:p>
              <a:r>
                <a:rPr lang="de-DE" sz="1400" dirty="0">
                  <a:solidFill>
                    <a:srgbClr val="3333FF"/>
                  </a:solidFill>
                </a:rPr>
                <a:t>notwendige</a:t>
              </a:r>
            </a:p>
            <a:p>
              <a:r>
                <a:rPr lang="de-DE" sz="1400" dirty="0">
                  <a:solidFill>
                    <a:srgbClr val="3333FF"/>
                  </a:solidFill>
                </a:rPr>
                <a:t>energetische 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V="1">
              <a:off x="1027167" y="3101388"/>
              <a:ext cx="565521" cy="4982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1904663" y="4021021"/>
            <a:ext cx="9069" cy="16426"/>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375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a:t>
            </a:r>
            <a:r>
              <a:rPr lang="de-DE" altLang="de-DE" sz="1800" dirty="0" err="1">
                <a:solidFill>
                  <a:srgbClr val="00B050"/>
                </a:solidFill>
              </a:rPr>
              <a:t>ProSumer</a:t>
            </a:r>
            <a:r>
              <a:rPr lang="de-DE" altLang="de-DE" sz="1800" dirty="0">
                <a:solidFill>
                  <a:srgbClr val="00B050"/>
                </a:solidFill>
              </a:rPr>
              <a:t> wird bei GHD/Industrie eine optimale Autarkie sicherstellen!</a:t>
            </a:r>
          </a:p>
        </p:txBody>
      </p:sp>
      <p:pic>
        <p:nvPicPr>
          <p:cNvPr id="85" name="Grafik 84" descr="Ein Bild, das Handkarren, Projektor enthält.&#10;&#10;Automatisch generierte Beschreibung">
            <a:extLst>
              <a:ext uri="{FF2B5EF4-FFF2-40B4-BE49-F238E27FC236}">
                <a16:creationId xmlns:a16="http://schemas.microsoft.com/office/drawing/2014/main" id="{FDD86B6E-EAAF-43C6-81BF-507E03947A8E}"/>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2171319"/>
            <a:ext cx="1191845" cy="376663"/>
          </a:xfrm>
          <a:prstGeom prst="rect">
            <a:avLst/>
          </a:prstGeom>
        </p:spPr>
      </p:pic>
      <p:grpSp>
        <p:nvGrpSpPr>
          <p:cNvPr id="238" name="Gruppieren 237">
            <a:extLst>
              <a:ext uri="{FF2B5EF4-FFF2-40B4-BE49-F238E27FC236}">
                <a16:creationId xmlns:a16="http://schemas.microsoft.com/office/drawing/2014/main" id="{7AA534E6-A2BC-FA20-76AA-0C7F21FD8F2C}"/>
              </a:ext>
            </a:extLst>
          </p:cNvPr>
          <p:cNvGrpSpPr/>
          <p:nvPr/>
        </p:nvGrpSpPr>
        <p:grpSpPr>
          <a:xfrm>
            <a:off x="301450" y="3297193"/>
            <a:ext cx="9604549" cy="2046638"/>
            <a:chOff x="301450" y="3297193"/>
            <a:chExt cx="9604549" cy="2046638"/>
          </a:xfrm>
        </p:grpSpPr>
        <p:grpSp>
          <p:nvGrpSpPr>
            <p:cNvPr id="1034" name="Gruppieren 1033">
              <a:extLst>
                <a:ext uri="{FF2B5EF4-FFF2-40B4-BE49-F238E27FC236}">
                  <a16:creationId xmlns:a16="http://schemas.microsoft.com/office/drawing/2014/main" id="{B8D2E974-DCCE-4979-8F0B-BE533AB4421A}"/>
                </a:ext>
              </a:extLst>
            </p:cNvPr>
            <p:cNvGrpSpPr/>
            <p:nvPr/>
          </p:nvGrpSpPr>
          <p:grpSpPr>
            <a:xfrm>
              <a:off x="6209072" y="3297193"/>
              <a:ext cx="1081450" cy="173307"/>
              <a:chOff x="6209072" y="3297193"/>
              <a:chExt cx="1081450" cy="173307"/>
            </a:xfrm>
          </p:grpSpPr>
          <p:cxnSp>
            <p:nvCxnSpPr>
              <p:cNvPr id="229" name="Gerader Verbinder 228">
                <a:extLst>
                  <a:ext uri="{FF2B5EF4-FFF2-40B4-BE49-F238E27FC236}">
                    <a16:creationId xmlns:a16="http://schemas.microsoft.com/office/drawing/2014/main" id="{AAAD8FD0-2FEF-458A-B8E2-CAA845B55B30}"/>
                  </a:ext>
                </a:extLst>
              </p:cNvPr>
              <p:cNvCxnSpPr/>
              <p:nvPr/>
            </p:nvCxnSpPr>
            <p:spPr bwMode="auto">
              <a:xfrm>
                <a:off x="6242430" y="3334599"/>
                <a:ext cx="104809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1" name="Ellipse 230">
                <a:extLst>
                  <a:ext uri="{FF2B5EF4-FFF2-40B4-BE49-F238E27FC236}">
                    <a16:creationId xmlns:a16="http://schemas.microsoft.com/office/drawing/2014/main" id="{7F68F80E-55CC-4886-8C02-810757CEFA91}"/>
                  </a:ext>
                </a:extLst>
              </p:cNvPr>
              <p:cNvSpPr/>
              <p:nvPr/>
            </p:nvSpPr>
            <p:spPr bwMode="auto">
              <a:xfrm>
                <a:off x="6209072" y="32971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33" name="Gerade Verbindung mit Pfeil 1032">
                <a:extLst>
                  <a:ext uri="{FF2B5EF4-FFF2-40B4-BE49-F238E27FC236}">
                    <a16:creationId xmlns:a16="http://schemas.microsoft.com/office/drawing/2014/main" id="{951DD3BD-7A8D-4BD7-8CE2-65F811631F05}"/>
                  </a:ext>
                </a:extLst>
              </p:cNvPr>
              <p:cNvCxnSpPr/>
              <p:nvPr/>
            </p:nvCxnSpPr>
            <p:spPr bwMode="auto">
              <a:xfrm>
                <a:off x="6449923" y="3463317"/>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 name="Textfeld 100">
              <a:extLst>
                <a:ext uri="{FF2B5EF4-FFF2-40B4-BE49-F238E27FC236}">
                  <a16:creationId xmlns:a16="http://schemas.microsoft.com/office/drawing/2014/main" id="{15DBD730-6C2E-4363-9083-F3AD10D0F8FC}"/>
                </a:ext>
              </a:extLst>
            </p:cNvPr>
            <p:cNvSpPr txBox="1"/>
            <p:nvPr/>
          </p:nvSpPr>
          <p:spPr>
            <a:xfrm>
              <a:off x="301450" y="5005277"/>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E-Autos, zukünftig mit bidirektionalem Laden, V2H/G fürs Betriebsnetz und das EVU-Netz</a:t>
              </a:r>
            </a:p>
          </p:txBody>
        </p:sp>
      </p:grpSp>
      <p:pic>
        <p:nvPicPr>
          <p:cNvPr id="23" name="Grafik 22" descr="Ein Bild, das Entwurf, Symbol, Clipart, Diagramm enthält.&#10;&#10;Automatisch generierte Beschreibung">
            <a:extLst>
              <a:ext uri="{FF2B5EF4-FFF2-40B4-BE49-F238E27FC236}">
                <a16:creationId xmlns:a16="http://schemas.microsoft.com/office/drawing/2014/main" id="{40FF4AEC-67AF-15EA-D6B8-F2E1BD1187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335" y="2898491"/>
            <a:ext cx="528206" cy="528206"/>
          </a:xfrm>
          <a:prstGeom prst="rect">
            <a:avLst/>
          </a:prstGeom>
        </p:spPr>
      </p:pic>
      <p:cxnSp>
        <p:nvCxnSpPr>
          <p:cNvPr id="124" name="Gerader Verbinder 123">
            <a:extLst>
              <a:ext uri="{FF2B5EF4-FFF2-40B4-BE49-F238E27FC236}">
                <a16:creationId xmlns:a16="http://schemas.microsoft.com/office/drawing/2014/main" id="{00DE085C-ACA0-4FEC-ABA2-7908C3C362EA}"/>
              </a:ext>
            </a:extLst>
          </p:cNvPr>
          <p:cNvCxnSpPr>
            <a:cxnSpLocks/>
          </p:cNvCxnSpPr>
          <p:nvPr/>
        </p:nvCxnSpPr>
        <p:spPr bwMode="auto">
          <a:xfrm flipH="1">
            <a:off x="4655480" y="3304683"/>
            <a:ext cx="9078" cy="56504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0" name="Gruppieren 229">
            <a:extLst>
              <a:ext uri="{FF2B5EF4-FFF2-40B4-BE49-F238E27FC236}">
                <a16:creationId xmlns:a16="http://schemas.microsoft.com/office/drawing/2014/main" id="{2339BCEF-1C9C-D1CC-DDE2-A1BC98516F5F}"/>
              </a:ext>
            </a:extLst>
          </p:cNvPr>
          <p:cNvGrpSpPr/>
          <p:nvPr/>
        </p:nvGrpSpPr>
        <p:grpSpPr>
          <a:xfrm>
            <a:off x="301450" y="1540200"/>
            <a:ext cx="9574421" cy="2887263"/>
            <a:chOff x="301450" y="1540200"/>
            <a:chExt cx="9574421" cy="2887263"/>
          </a:xfrm>
        </p:grpSpPr>
        <p:grpSp>
          <p:nvGrpSpPr>
            <p:cNvPr id="8217" name="Gruppieren 8216">
              <a:extLst>
                <a:ext uri="{FF2B5EF4-FFF2-40B4-BE49-F238E27FC236}">
                  <a16:creationId xmlns:a16="http://schemas.microsoft.com/office/drawing/2014/main" id="{B8AF2C6E-8C6C-43BD-8AAF-6243DFBC4FF0}"/>
                </a:ext>
              </a:extLst>
            </p:cNvPr>
            <p:cNvGrpSpPr/>
            <p:nvPr/>
          </p:nvGrpSpPr>
          <p:grpSpPr>
            <a:xfrm>
              <a:off x="6207595" y="1697930"/>
              <a:ext cx="3668276" cy="1984036"/>
              <a:chOff x="6231726" y="1697930"/>
              <a:chExt cx="3668276" cy="1984036"/>
            </a:xfrm>
          </p:grpSpPr>
          <p:cxnSp>
            <p:nvCxnSpPr>
              <p:cNvPr id="208" name="Gerader Verbinder 207">
                <a:extLst>
                  <a:ext uri="{FF2B5EF4-FFF2-40B4-BE49-F238E27FC236}">
                    <a16:creationId xmlns:a16="http://schemas.microsoft.com/office/drawing/2014/main" id="{F85AAAD4-E3D5-4585-A814-031F9FB8066B}"/>
                  </a:ext>
                </a:extLst>
              </p:cNvPr>
              <p:cNvCxnSpPr/>
              <p:nvPr/>
            </p:nvCxnSpPr>
            <p:spPr bwMode="auto">
              <a:xfrm>
                <a:off x="6231726" y="2450177"/>
                <a:ext cx="126762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3" name="Gruppieren 8212">
                <a:extLst>
                  <a:ext uri="{FF2B5EF4-FFF2-40B4-BE49-F238E27FC236}">
                    <a16:creationId xmlns:a16="http://schemas.microsoft.com/office/drawing/2014/main" id="{F8645987-B6B6-4E01-9982-106379968C38}"/>
                  </a:ext>
                </a:extLst>
              </p:cNvPr>
              <p:cNvGrpSpPr/>
              <p:nvPr/>
            </p:nvGrpSpPr>
            <p:grpSpPr>
              <a:xfrm>
                <a:off x="6888299" y="1697930"/>
                <a:ext cx="3011703" cy="1984036"/>
                <a:chOff x="9906000" y="1688388"/>
                <a:chExt cx="3011703" cy="1984036"/>
              </a:xfrm>
            </p:grpSpPr>
            <p:pic>
              <p:nvPicPr>
                <p:cNvPr id="202" name="Grafik 201">
                  <a:extLst>
                    <a:ext uri="{FF2B5EF4-FFF2-40B4-BE49-F238E27FC236}">
                      <a16:creationId xmlns:a16="http://schemas.microsoft.com/office/drawing/2014/main" id="{4E04B82B-DA24-48CE-99AF-C7D7652570B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t="16508" r="49149" b="27515"/>
                <a:stretch/>
              </p:blipFill>
              <p:spPr>
                <a:xfrm>
                  <a:off x="9906000" y="1688388"/>
                  <a:ext cx="2828822" cy="1968695"/>
                </a:xfrm>
                <a:prstGeom prst="rect">
                  <a:avLst/>
                </a:prstGeom>
              </p:spPr>
            </p:pic>
            <p:sp>
              <p:nvSpPr>
                <p:cNvPr id="203" name="Rechteck 202">
                  <a:extLst>
                    <a:ext uri="{FF2B5EF4-FFF2-40B4-BE49-F238E27FC236}">
                      <a16:creationId xmlns:a16="http://schemas.microsoft.com/office/drawing/2014/main" id="{8A523DDC-B902-47C2-8373-F6CCE9373ADB}"/>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28" name="Gruppieren 227">
              <a:extLst>
                <a:ext uri="{FF2B5EF4-FFF2-40B4-BE49-F238E27FC236}">
                  <a16:creationId xmlns:a16="http://schemas.microsoft.com/office/drawing/2014/main" id="{6EB05C51-23FA-B813-CD9A-89E573C7C648}"/>
                </a:ext>
              </a:extLst>
            </p:cNvPr>
            <p:cNvGrpSpPr/>
            <p:nvPr/>
          </p:nvGrpSpPr>
          <p:grpSpPr>
            <a:xfrm>
              <a:off x="301450" y="1540200"/>
              <a:ext cx="9574419" cy="2887263"/>
              <a:chOff x="301450" y="1540200"/>
              <a:chExt cx="9574419" cy="2887263"/>
            </a:xfrm>
          </p:grpSpPr>
          <p:sp>
            <p:nvSpPr>
              <p:cNvPr id="90" name="Textfeld 89">
                <a:extLst>
                  <a:ext uri="{FF2B5EF4-FFF2-40B4-BE49-F238E27FC236}">
                    <a16:creationId xmlns:a16="http://schemas.microsoft.com/office/drawing/2014/main" id="{AE00AFEF-C389-4659-AE38-7A8310A257B0}"/>
                  </a:ext>
                </a:extLst>
              </p:cNvPr>
              <p:cNvSpPr txBox="1"/>
              <p:nvPr/>
            </p:nvSpPr>
            <p:spPr>
              <a:xfrm>
                <a:off x="301450" y="4088909"/>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 auf Dächer/Parkplätze zur Eigenversorgung mit Betriebs-Akku, Überschussstrom ins EVU-Netz</a:t>
                </a:r>
              </a:p>
            </p:txBody>
          </p:sp>
          <p:grpSp>
            <p:nvGrpSpPr>
              <p:cNvPr id="227" name="Gruppieren 226">
                <a:extLst>
                  <a:ext uri="{FF2B5EF4-FFF2-40B4-BE49-F238E27FC236}">
                    <a16:creationId xmlns:a16="http://schemas.microsoft.com/office/drawing/2014/main" id="{05F77CA8-8875-EFA9-7217-2DA8ACBA2D15}"/>
                  </a:ext>
                </a:extLst>
              </p:cNvPr>
              <p:cNvGrpSpPr/>
              <p:nvPr/>
            </p:nvGrpSpPr>
            <p:grpSpPr>
              <a:xfrm>
                <a:off x="1757909" y="1540200"/>
                <a:ext cx="4508652" cy="2361147"/>
                <a:chOff x="1757909" y="1540200"/>
                <a:chExt cx="4508652" cy="2361147"/>
              </a:xfrm>
            </p:grpSpPr>
            <p:grpSp>
              <p:nvGrpSpPr>
                <p:cNvPr id="1037" name="Gruppieren 1036">
                  <a:extLst>
                    <a:ext uri="{FF2B5EF4-FFF2-40B4-BE49-F238E27FC236}">
                      <a16:creationId xmlns:a16="http://schemas.microsoft.com/office/drawing/2014/main" id="{1BF39569-09F1-4B33-9E72-1165CC965E3C}"/>
                    </a:ext>
                  </a:extLst>
                </p:cNvPr>
                <p:cNvGrpSpPr/>
                <p:nvPr/>
              </p:nvGrpSpPr>
              <p:grpSpPr>
                <a:xfrm>
                  <a:off x="1757909" y="1540200"/>
                  <a:ext cx="4508652" cy="1083867"/>
                  <a:chOff x="1757909" y="1540200"/>
                  <a:chExt cx="4508652" cy="1083867"/>
                </a:xfrm>
              </p:grpSpPr>
              <p:grpSp>
                <p:nvGrpSpPr>
                  <p:cNvPr id="67" name="Gruppieren 66">
                    <a:extLst>
                      <a:ext uri="{FF2B5EF4-FFF2-40B4-BE49-F238E27FC236}">
                        <a16:creationId xmlns:a16="http://schemas.microsoft.com/office/drawing/2014/main" id="{3D9D3587-3394-4C57-B455-3395A0794555}"/>
                      </a:ext>
                    </a:extLst>
                  </p:cNvPr>
                  <p:cNvGrpSpPr/>
                  <p:nvPr/>
                </p:nvGrpSpPr>
                <p:grpSpPr>
                  <a:xfrm>
                    <a:off x="1757909" y="1540200"/>
                    <a:ext cx="4493391" cy="1083867"/>
                    <a:chOff x="3811625" y="1140198"/>
                    <a:chExt cx="3044707" cy="1763880"/>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044707" cy="1302791"/>
                      <a:chOff x="4965726" y="1601287"/>
                      <a:chExt cx="3044707"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8"/>
                        <a:ext cx="829988"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560815" y="1140198"/>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5" name="Ellipse 184">
                    <a:extLst>
                      <a:ext uri="{FF2B5EF4-FFF2-40B4-BE49-F238E27FC236}">
                        <a16:creationId xmlns:a16="http://schemas.microsoft.com/office/drawing/2014/main" id="{5FCBCA8A-F2A7-40C5-BFF8-304AE5A30E03}"/>
                      </a:ext>
                    </a:extLst>
                  </p:cNvPr>
                  <p:cNvSpPr/>
                  <p:nvPr/>
                </p:nvSpPr>
                <p:spPr bwMode="auto">
                  <a:xfrm>
                    <a:off x="6196892" y="241532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26" name="Gruppieren 225">
                  <a:extLst>
                    <a:ext uri="{FF2B5EF4-FFF2-40B4-BE49-F238E27FC236}">
                      <a16:creationId xmlns:a16="http://schemas.microsoft.com/office/drawing/2014/main" id="{0FB5ADF0-9733-62F5-EF3F-6B8F112F4FCF}"/>
                    </a:ext>
                  </a:extLst>
                </p:cNvPr>
                <p:cNvGrpSpPr/>
                <p:nvPr/>
              </p:nvGrpSpPr>
              <p:grpSpPr>
                <a:xfrm>
                  <a:off x="3919006" y="2960786"/>
                  <a:ext cx="777210" cy="940561"/>
                  <a:chOff x="3919006" y="2960786"/>
                  <a:chExt cx="777210" cy="940561"/>
                </a:xfrm>
              </p:grpSpPr>
              <p:cxnSp>
                <p:nvCxnSpPr>
                  <p:cNvPr id="11" name="Gerader Verbinder 10">
                    <a:extLst>
                      <a:ext uri="{FF2B5EF4-FFF2-40B4-BE49-F238E27FC236}">
                        <a16:creationId xmlns:a16="http://schemas.microsoft.com/office/drawing/2014/main" id="{B3B083B9-08B6-E069-F21F-F39BC94E9CFD}"/>
                      </a:ext>
                    </a:extLst>
                  </p:cNvPr>
                  <p:cNvCxnSpPr/>
                  <p:nvPr/>
                </p:nvCxnSpPr>
                <p:spPr bwMode="auto">
                  <a:xfrm>
                    <a:off x="4032940" y="3874673"/>
                    <a:ext cx="62254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0" name="Gruppieren 169">
                    <a:extLst>
                      <a:ext uri="{FF2B5EF4-FFF2-40B4-BE49-F238E27FC236}">
                        <a16:creationId xmlns:a16="http://schemas.microsoft.com/office/drawing/2014/main" id="{C8C35C5A-814D-461D-9A76-8826DA5E2709}"/>
                      </a:ext>
                    </a:extLst>
                  </p:cNvPr>
                  <p:cNvGrpSpPr/>
                  <p:nvPr/>
                </p:nvGrpSpPr>
                <p:grpSpPr>
                  <a:xfrm>
                    <a:off x="3919006" y="2960786"/>
                    <a:ext cx="228565" cy="915528"/>
                    <a:chOff x="4483473" y="3927604"/>
                    <a:chExt cx="228565" cy="915528"/>
                  </a:xfrm>
                </p:grpSpPr>
                <p:pic>
                  <p:nvPicPr>
                    <p:cNvPr id="172" name="Grafik 171">
                      <a:extLst>
                        <a:ext uri="{FF2B5EF4-FFF2-40B4-BE49-F238E27FC236}">
                          <a16:creationId xmlns:a16="http://schemas.microsoft.com/office/drawing/2014/main" id="{82AC950C-88EA-4BEF-908C-1A30D70496F1}"/>
                        </a:ext>
                      </a:extLst>
                    </p:cNvPr>
                    <p:cNvPicPr>
                      <a:picLocks noChangeAspect="1"/>
                    </p:cNvPicPr>
                    <p:nvPr/>
                  </p:nvPicPr>
                  <p:blipFill rotWithShape="1">
                    <a:blip r:embed="rId9">
                      <a:extLst>
                        <a:ext uri="{28A0092B-C50C-407E-A947-70E740481C1C}">
                          <a14:useLocalDpi xmlns:a14="http://schemas.microsoft.com/office/drawing/2010/main" val="0"/>
                        </a:ext>
                      </a:extLst>
                    </a:blip>
                    <a:srcRect l="21087" t="56358" r="73126" b="14625"/>
                    <a:stretch/>
                  </p:blipFill>
                  <p:spPr>
                    <a:xfrm>
                      <a:off x="4483473" y="3927604"/>
                      <a:ext cx="228565" cy="392125"/>
                    </a:xfrm>
                    <a:prstGeom prst="rect">
                      <a:avLst/>
                    </a:prstGeom>
                  </p:spPr>
                </p:pic>
                <p:cxnSp>
                  <p:nvCxnSpPr>
                    <p:cNvPr id="171" name="Gerader Verbinder 170">
                      <a:extLst>
                        <a:ext uri="{FF2B5EF4-FFF2-40B4-BE49-F238E27FC236}">
                          <a16:creationId xmlns:a16="http://schemas.microsoft.com/office/drawing/2014/main" id="{F20CA299-4EA4-4BAB-AED7-C41DE740521C}"/>
                        </a:ext>
                      </a:extLst>
                    </p:cNvPr>
                    <p:cNvCxnSpPr>
                      <a:stCxn id="172" idx="2"/>
                    </p:cNvCxnSpPr>
                    <p:nvPr/>
                  </p:nvCxnSpPr>
                  <p:spPr bwMode="auto">
                    <a:xfrm flipH="1">
                      <a:off x="4597407" y="4319729"/>
                      <a:ext cx="349" cy="52340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Ellipse 9">
                    <a:extLst>
                      <a:ext uri="{FF2B5EF4-FFF2-40B4-BE49-F238E27FC236}">
                        <a16:creationId xmlns:a16="http://schemas.microsoft.com/office/drawing/2014/main" id="{CE4722A7-DC51-A835-912A-1E9F7E1BB7C4}"/>
                      </a:ext>
                    </a:extLst>
                  </p:cNvPr>
                  <p:cNvSpPr/>
                  <p:nvPr/>
                </p:nvSpPr>
                <p:spPr bwMode="auto">
                  <a:xfrm>
                    <a:off x="4626547" y="383167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grpSp>
        <p:nvGrpSpPr>
          <p:cNvPr id="233" name="Gruppieren 232">
            <a:extLst>
              <a:ext uri="{FF2B5EF4-FFF2-40B4-BE49-F238E27FC236}">
                <a16:creationId xmlns:a16="http://schemas.microsoft.com/office/drawing/2014/main" id="{A18275D0-9980-4CFA-0451-90427DD04FDC}"/>
              </a:ext>
            </a:extLst>
          </p:cNvPr>
          <p:cNvGrpSpPr/>
          <p:nvPr/>
        </p:nvGrpSpPr>
        <p:grpSpPr>
          <a:xfrm>
            <a:off x="301451" y="2876881"/>
            <a:ext cx="9574420" cy="2154453"/>
            <a:chOff x="301451" y="2876881"/>
            <a:chExt cx="9574420" cy="2154453"/>
          </a:xfrm>
        </p:grpSpPr>
        <p:sp>
          <p:nvSpPr>
            <p:cNvPr id="100" name="Textfeld 99">
              <a:extLst>
                <a:ext uri="{FF2B5EF4-FFF2-40B4-BE49-F238E27FC236}">
                  <a16:creationId xmlns:a16="http://schemas.microsoft.com/office/drawing/2014/main" id="{15295552-68A0-4E2B-8EAB-320E63A8F4EC}"/>
                </a:ext>
              </a:extLst>
            </p:cNvPr>
            <p:cNvSpPr txBox="1"/>
            <p:nvPr/>
          </p:nvSpPr>
          <p:spPr>
            <a:xfrm>
              <a:off x="301451" y="4446559"/>
              <a:ext cx="95744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Erneuerbare (Wärmenetze, Wärmepumpen) ersetzen, mit Wärmequellen koppeln</a:t>
              </a:r>
            </a:p>
          </p:txBody>
        </p:sp>
        <p:grpSp>
          <p:nvGrpSpPr>
            <p:cNvPr id="9" name="Gruppieren 8">
              <a:extLst>
                <a:ext uri="{FF2B5EF4-FFF2-40B4-BE49-F238E27FC236}">
                  <a16:creationId xmlns:a16="http://schemas.microsoft.com/office/drawing/2014/main" id="{F5ED3660-DC12-4A58-AE44-328B7D84DF0E}"/>
                </a:ext>
              </a:extLst>
            </p:cNvPr>
            <p:cNvGrpSpPr/>
            <p:nvPr/>
          </p:nvGrpSpPr>
          <p:grpSpPr>
            <a:xfrm>
              <a:off x="2386129" y="2876881"/>
              <a:ext cx="1695725" cy="1025130"/>
              <a:chOff x="2431457" y="2876881"/>
              <a:chExt cx="1695725" cy="1025130"/>
            </a:xfrm>
          </p:grpSpPr>
          <p:grpSp>
            <p:nvGrpSpPr>
              <p:cNvPr id="1028" name="Gruppieren 1027">
                <a:extLst>
                  <a:ext uri="{FF2B5EF4-FFF2-40B4-BE49-F238E27FC236}">
                    <a16:creationId xmlns:a16="http://schemas.microsoft.com/office/drawing/2014/main" id="{ED332E57-71BA-4C33-93B7-A5CCA8131C89}"/>
                  </a:ext>
                </a:extLst>
              </p:cNvPr>
              <p:cNvGrpSpPr/>
              <p:nvPr/>
            </p:nvGrpSpPr>
            <p:grpSpPr>
              <a:xfrm>
                <a:off x="2431457" y="2876881"/>
                <a:ext cx="1695725" cy="1025130"/>
                <a:chOff x="2431457" y="2876881"/>
                <a:chExt cx="1695725" cy="1025130"/>
              </a:xfrm>
            </p:grpSpPr>
            <p:cxnSp>
              <p:nvCxnSpPr>
                <p:cNvPr id="214" name="Gerader Verbinder 213">
                  <a:extLst>
                    <a:ext uri="{FF2B5EF4-FFF2-40B4-BE49-F238E27FC236}">
                      <a16:creationId xmlns:a16="http://schemas.microsoft.com/office/drawing/2014/main" id="{AA8BAC44-FF92-4966-8641-DCF745A8F583}"/>
                    </a:ext>
                  </a:extLst>
                </p:cNvPr>
                <p:cNvCxnSpPr/>
                <p:nvPr/>
              </p:nvCxnSpPr>
              <p:spPr bwMode="auto">
                <a:xfrm>
                  <a:off x="3586858" y="3315202"/>
                  <a:ext cx="1" cy="55083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7" name="Gruppieren 1026">
                  <a:extLst>
                    <a:ext uri="{FF2B5EF4-FFF2-40B4-BE49-F238E27FC236}">
                      <a16:creationId xmlns:a16="http://schemas.microsoft.com/office/drawing/2014/main" id="{F1FE18CE-7759-42EE-8B42-479B49C9B60D}"/>
                    </a:ext>
                  </a:extLst>
                </p:cNvPr>
                <p:cNvGrpSpPr/>
                <p:nvPr/>
              </p:nvGrpSpPr>
              <p:grpSpPr>
                <a:xfrm>
                  <a:off x="2431457" y="2876881"/>
                  <a:ext cx="1695725" cy="1025130"/>
                  <a:chOff x="2431457" y="2876881"/>
                  <a:chExt cx="1695725" cy="1025130"/>
                </a:xfrm>
              </p:grpSpPr>
              <p:pic>
                <p:nvPicPr>
                  <p:cNvPr id="191" name="Grafik 190">
                    <a:extLst>
                      <a:ext uri="{FF2B5EF4-FFF2-40B4-BE49-F238E27FC236}">
                        <a16:creationId xmlns:a16="http://schemas.microsoft.com/office/drawing/2014/main" id="{C5B422FF-EEE7-4DDB-8417-A5A7D0350A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1457" y="2876881"/>
                    <a:ext cx="492820" cy="492820"/>
                  </a:xfrm>
                  <a:prstGeom prst="rect">
                    <a:avLst/>
                  </a:prstGeom>
                </p:spPr>
              </p:pic>
              <p:pic>
                <p:nvPicPr>
                  <p:cNvPr id="192" name="Grafik 191">
                    <a:extLst>
                      <a:ext uri="{FF2B5EF4-FFF2-40B4-BE49-F238E27FC236}">
                        <a16:creationId xmlns:a16="http://schemas.microsoft.com/office/drawing/2014/main" id="{F9E02ED5-E0B7-4FCE-A916-50F5C5E973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5837" y="2942810"/>
                    <a:ext cx="595663" cy="397108"/>
                  </a:xfrm>
                  <a:prstGeom prst="rect">
                    <a:avLst/>
                  </a:prstGeom>
                </p:spPr>
              </p:pic>
              <p:cxnSp>
                <p:nvCxnSpPr>
                  <p:cNvPr id="212" name="Gerader Verbinder 211">
                    <a:extLst>
                      <a:ext uri="{FF2B5EF4-FFF2-40B4-BE49-F238E27FC236}">
                        <a16:creationId xmlns:a16="http://schemas.microsoft.com/office/drawing/2014/main" id="{C373EDD8-B567-408E-8E66-4F9BED3F5E32}"/>
                      </a:ext>
                    </a:extLst>
                  </p:cNvPr>
                  <p:cNvCxnSpPr>
                    <a:cxnSpLocks/>
                    <a:endCxn id="224" idx="6"/>
                  </p:cNvCxnSpPr>
                  <p:nvPr/>
                </p:nvCxnSpPr>
                <p:spPr bwMode="auto">
                  <a:xfrm>
                    <a:off x="2664628" y="3867177"/>
                    <a:ext cx="146255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r Verbinder 215">
                    <a:extLst>
                      <a:ext uri="{FF2B5EF4-FFF2-40B4-BE49-F238E27FC236}">
                        <a16:creationId xmlns:a16="http://schemas.microsoft.com/office/drawing/2014/main" id="{CFBCC7A3-0069-43E6-923B-80C5D130FE21}"/>
                      </a:ext>
                    </a:extLst>
                  </p:cNvPr>
                  <p:cNvCxnSpPr/>
                  <p:nvPr/>
                </p:nvCxnSpPr>
                <p:spPr bwMode="auto">
                  <a:xfrm>
                    <a:off x="2669469" y="3275621"/>
                    <a:ext cx="0" cy="59041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3" name="Ellipse 222">
                    <a:extLst>
                      <a:ext uri="{FF2B5EF4-FFF2-40B4-BE49-F238E27FC236}">
                        <a16:creationId xmlns:a16="http://schemas.microsoft.com/office/drawing/2014/main" id="{76DC1AE2-974E-4F3D-B345-45830618ED0F}"/>
                      </a:ext>
                    </a:extLst>
                  </p:cNvPr>
                  <p:cNvSpPr/>
                  <p:nvPr/>
                </p:nvSpPr>
                <p:spPr bwMode="auto">
                  <a:xfrm>
                    <a:off x="3553036" y="38323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4" name="Ellipse 223">
                    <a:extLst>
                      <a:ext uri="{FF2B5EF4-FFF2-40B4-BE49-F238E27FC236}">
                        <a16:creationId xmlns:a16="http://schemas.microsoft.com/office/drawing/2014/main" id="{D6EC23C0-571B-4D6C-B95F-D16194410D1A}"/>
                      </a:ext>
                    </a:extLst>
                  </p:cNvPr>
                  <p:cNvSpPr/>
                  <p:nvPr/>
                </p:nvSpPr>
                <p:spPr bwMode="auto">
                  <a:xfrm>
                    <a:off x="4057513" y="38323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80" name="Gerader Verbinder 79">
                <a:extLst>
                  <a:ext uri="{FF2B5EF4-FFF2-40B4-BE49-F238E27FC236}">
                    <a16:creationId xmlns:a16="http://schemas.microsoft.com/office/drawing/2014/main" id="{12DABDA8-2031-4038-9716-1AB93E3047FF}"/>
                  </a:ext>
                </a:extLst>
              </p:cNvPr>
              <p:cNvCxnSpPr/>
              <p:nvPr/>
            </p:nvCxnSpPr>
            <p:spPr bwMode="auto">
              <a:xfrm flipH="1" flipV="1">
                <a:off x="2917927" y="3123291"/>
                <a:ext cx="520440" cy="7159"/>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E643D382-6B1C-4AD6-A535-6C031BBD7051}"/>
                  </a:ext>
                </a:extLst>
              </p:cNvPr>
              <p:cNvCxnSpPr/>
              <p:nvPr/>
            </p:nvCxnSpPr>
            <p:spPr bwMode="auto">
              <a:xfrm>
                <a:off x="2982518" y="3063669"/>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37" name="Gruppieren 236">
            <a:extLst>
              <a:ext uri="{FF2B5EF4-FFF2-40B4-BE49-F238E27FC236}">
                <a16:creationId xmlns:a16="http://schemas.microsoft.com/office/drawing/2014/main" id="{C5326680-C651-D19F-3BAE-3B2649E8346D}"/>
              </a:ext>
            </a:extLst>
          </p:cNvPr>
          <p:cNvGrpSpPr/>
          <p:nvPr/>
        </p:nvGrpSpPr>
        <p:grpSpPr>
          <a:xfrm>
            <a:off x="301451" y="1197420"/>
            <a:ext cx="9490249" cy="4736238"/>
            <a:chOff x="301451" y="1197420"/>
            <a:chExt cx="9490249" cy="4736238"/>
          </a:xfrm>
        </p:grpSpPr>
        <p:grpSp>
          <p:nvGrpSpPr>
            <p:cNvPr id="1030" name="Gruppieren 1029">
              <a:extLst>
                <a:ext uri="{FF2B5EF4-FFF2-40B4-BE49-F238E27FC236}">
                  <a16:creationId xmlns:a16="http://schemas.microsoft.com/office/drawing/2014/main" id="{F12DB0D4-AD28-4ABE-A459-6E37E3C0A2CD}"/>
                </a:ext>
              </a:extLst>
            </p:cNvPr>
            <p:cNvGrpSpPr/>
            <p:nvPr/>
          </p:nvGrpSpPr>
          <p:grpSpPr>
            <a:xfrm>
              <a:off x="5003497" y="1197420"/>
              <a:ext cx="2888625" cy="1903665"/>
              <a:chOff x="5003497" y="1197420"/>
              <a:chExt cx="2888625" cy="1903665"/>
            </a:xfrm>
          </p:grpSpPr>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6387492" y="1520033"/>
                <a:ext cx="1376467"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9" name="Gruppieren 1028">
                <a:extLst>
                  <a:ext uri="{FF2B5EF4-FFF2-40B4-BE49-F238E27FC236}">
                    <a16:creationId xmlns:a16="http://schemas.microsoft.com/office/drawing/2014/main" id="{1CFD0AF7-9047-4698-B873-CEA041E901CB}"/>
                  </a:ext>
                </a:extLst>
              </p:cNvPr>
              <p:cNvGrpSpPr/>
              <p:nvPr/>
            </p:nvGrpSpPr>
            <p:grpSpPr>
              <a:xfrm>
                <a:off x="5003497" y="1197420"/>
                <a:ext cx="2888625" cy="1903665"/>
                <a:chOff x="5003497" y="1197420"/>
                <a:chExt cx="2888625" cy="1903665"/>
              </a:xfrm>
            </p:grpSpPr>
            <p:cxnSp>
              <p:nvCxnSpPr>
                <p:cNvPr id="92" name="Gerader Verbinder 91">
                  <a:extLst>
                    <a:ext uri="{FF2B5EF4-FFF2-40B4-BE49-F238E27FC236}">
                      <a16:creationId xmlns:a16="http://schemas.microsoft.com/office/drawing/2014/main" id="{22624939-A364-472D-885E-7AFF5FFA3F85}"/>
                    </a:ext>
                  </a:extLst>
                </p:cNvPr>
                <p:cNvCxnSpPr>
                  <a:stCxn id="187" idx="0"/>
                </p:cNvCxnSpPr>
                <p:nvPr/>
              </p:nvCxnSpPr>
              <p:spPr bwMode="auto">
                <a:xfrm flipH="1">
                  <a:off x="6735109" y="1487142"/>
                  <a:ext cx="469" cy="149805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6244583" y="1197420"/>
                  <a:ext cx="1647539" cy="307777"/>
                </a:xfrm>
                <a:prstGeom prst="rect">
                  <a:avLst/>
                </a:prstGeom>
                <a:noFill/>
              </p:spPr>
              <p:txBody>
                <a:bodyPr wrap="none" rtlCol="0">
                  <a:spAutoFit/>
                </a:bodyPr>
                <a:lstStyle/>
                <a:p>
                  <a:r>
                    <a:rPr lang="de-DE" sz="1400" dirty="0">
                      <a:solidFill>
                        <a:srgbClr val="3333FF"/>
                      </a:solidFill>
                    </a:rPr>
                    <a:t>Datennetz</a:t>
                  </a:r>
                </a:p>
              </p:txBody>
            </p:sp>
            <p:pic>
              <p:nvPicPr>
                <p:cNvPr id="177" name="Grafik 176">
                  <a:extLst>
                    <a:ext uri="{FF2B5EF4-FFF2-40B4-BE49-F238E27FC236}">
                      <a16:creationId xmlns:a16="http://schemas.microsoft.com/office/drawing/2014/main" id="{A0206F2A-AC7B-4FD1-BC2C-3BEB3139B9DA}"/>
                    </a:ext>
                  </a:extLst>
                </p:cNvPr>
                <p:cNvPicPr>
                  <a:picLocks noChangeAspect="1"/>
                </p:cNvPicPr>
                <p:nvPr/>
              </p:nvPicPr>
              <p:blipFill rotWithShape="1">
                <a:blip r:embed="rId12">
                  <a:extLst>
                    <a:ext uri="{28A0092B-C50C-407E-A947-70E740481C1C}">
                      <a14:useLocalDpi xmlns:a14="http://schemas.microsoft.com/office/drawing/2010/main" val="0"/>
                    </a:ext>
                  </a:extLst>
                </a:blip>
                <a:srcRect l="17809" t="17276" r="16816" b="18891"/>
                <a:stretch/>
              </p:blipFill>
              <p:spPr>
                <a:xfrm>
                  <a:off x="5003497" y="2790805"/>
                  <a:ext cx="476662" cy="310280"/>
                </a:xfrm>
                <a:prstGeom prst="rect">
                  <a:avLst/>
                </a:prstGeom>
              </p:spPr>
            </p:pic>
            <p:sp>
              <p:nvSpPr>
                <p:cNvPr id="187" name="Ellipse 186">
                  <a:extLst>
                    <a:ext uri="{FF2B5EF4-FFF2-40B4-BE49-F238E27FC236}">
                      <a16:creationId xmlns:a16="http://schemas.microsoft.com/office/drawing/2014/main" id="{C3A5FC8F-CC89-4B5A-9BC3-0D9C8F8A2CA5}"/>
                    </a:ext>
                  </a:extLst>
                </p:cNvPr>
                <p:cNvSpPr/>
                <p:nvPr/>
              </p:nvSpPr>
              <p:spPr bwMode="auto">
                <a:xfrm>
                  <a:off x="6700743" y="14871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5470525" y="2985192"/>
                  <a:ext cx="126458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35" name="Textfeld 234">
              <a:extLst>
                <a:ext uri="{FF2B5EF4-FFF2-40B4-BE49-F238E27FC236}">
                  <a16:creationId xmlns:a16="http://schemas.microsoft.com/office/drawing/2014/main" id="{39A5DFCA-0B19-B6C1-4EFA-6423F4BB5571}"/>
                </a:ext>
              </a:extLst>
            </p:cNvPr>
            <p:cNvSpPr txBox="1"/>
            <p:nvPr/>
          </p:nvSpPr>
          <p:spPr>
            <a:xfrm>
              <a:off x="301451" y="5348883"/>
              <a:ext cx="94902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Das Energie-Management-System organisiert das Zusammenspiel von Erzeuger/Speicher und Verbraucher</a:t>
              </a:r>
            </a:p>
          </p:txBody>
        </p:sp>
      </p:grpSp>
      <p:sp>
        <p:nvSpPr>
          <p:cNvPr id="236" name="Textfeld 235">
            <a:extLst>
              <a:ext uri="{FF2B5EF4-FFF2-40B4-BE49-F238E27FC236}">
                <a16:creationId xmlns:a16="http://schemas.microsoft.com/office/drawing/2014/main" id="{06486681-7E0F-2082-DB2B-8102D8169A62}"/>
              </a:ext>
            </a:extLst>
          </p:cNvPr>
          <p:cNvSpPr txBox="1"/>
          <p:nvPr/>
        </p:nvSpPr>
        <p:spPr>
          <a:xfrm>
            <a:off x="301451" y="5909754"/>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cxnSp>
        <p:nvCxnSpPr>
          <p:cNvPr id="2" name="Gerader Verbinder 1">
            <a:extLst>
              <a:ext uri="{FF2B5EF4-FFF2-40B4-BE49-F238E27FC236}">
                <a16:creationId xmlns:a16="http://schemas.microsoft.com/office/drawing/2014/main" id="{55D7D877-BA7F-A429-953A-1AB430B00A5D}"/>
              </a:ext>
            </a:extLst>
          </p:cNvPr>
          <p:cNvCxnSpPr/>
          <p:nvPr/>
        </p:nvCxnSpPr>
        <p:spPr bwMode="auto">
          <a:xfrm>
            <a:off x="5140500" y="3378487"/>
            <a:ext cx="0" cy="49618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Grafik 3" descr="Ein Bild, das Buchse, Elektronik, drinnen, Stecker enthält.&#10;&#10;Automatisch generierte Beschreibung">
            <a:extLst>
              <a:ext uri="{FF2B5EF4-FFF2-40B4-BE49-F238E27FC236}">
                <a16:creationId xmlns:a16="http://schemas.microsoft.com/office/drawing/2014/main" id="{9A2879DA-26F1-0B88-9066-06950FEFB3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3154" y="3153465"/>
            <a:ext cx="248835" cy="248835"/>
          </a:xfrm>
          <a:prstGeom prst="rect">
            <a:avLst/>
          </a:prstGeom>
        </p:spPr>
      </p:pic>
      <p:sp>
        <p:nvSpPr>
          <p:cNvPr id="7" name="Ellipse 6">
            <a:extLst>
              <a:ext uri="{FF2B5EF4-FFF2-40B4-BE49-F238E27FC236}">
                <a16:creationId xmlns:a16="http://schemas.microsoft.com/office/drawing/2014/main" id="{D112F10A-E4A4-0ACD-B8DF-C8C663A41AF9}"/>
              </a:ext>
            </a:extLst>
          </p:cNvPr>
          <p:cNvSpPr/>
          <p:nvPr/>
        </p:nvSpPr>
        <p:spPr bwMode="auto">
          <a:xfrm>
            <a:off x="5109566" y="3833579"/>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A3ED9B96-5451-548C-76F0-FDC4F137DBBC}"/>
              </a:ext>
            </a:extLst>
          </p:cNvPr>
          <p:cNvSpPr>
            <a:spLocks noChangeArrowheads="1"/>
          </p:cNvSpPr>
          <p:nvPr/>
        </p:nvSpPr>
        <p:spPr bwMode="auto">
          <a:xfrm>
            <a:off x="1027167" y="4375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(6) </a:t>
            </a:r>
            <a:r>
              <a:rPr lang="de-DE" altLang="de-DE" sz="2000" dirty="0" err="1">
                <a:solidFill>
                  <a:schemeClr val="bg1"/>
                </a:solidFill>
              </a:rPr>
              <a:t>ProSumer</a:t>
            </a:r>
            <a:r>
              <a:rPr lang="de-DE" altLang="de-DE" sz="2000" dirty="0">
                <a:solidFill>
                  <a:schemeClr val="bg1"/>
                </a:solidFill>
              </a:rPr>
              <a:t> (2) bei GHD und Industrie</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 </a:t>
            </a:r>
            <a:endParaRPr lang="de-DE" altLang="de-DE" sz="2000" dirty="0">
              <a:solidFill>
                <a:schemeClr val="bg1"/>
              </a:solidFill>
            </a:endParaRPr>
          </a:p>
        </p:txBody>
      </p:sp>
    </p:spTree>
    <p:extLst>
      <p:ext uri="{BB962C8B-B14F-4D97-AF65-F5344CB8AC3E}">
        <p14:creationId xmlns:p14="http://schemas.microsoft.com/office/powerpoint/2010/main" val="23937893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1000" fill="hold"/>
                                        <p:tgtEl>
                                          <p:spTgt spid="1036"/>
                                        </p:tgtEl>
                                        <p:attrNameLst>
                                          <p:attrName>ppt_x</p:attrName>
                                        </p:attrNameLst>
                                      </p:cBhvr>
                                      <p:tavLst>
                                        <p:tav tm="0">
                                          <p:val>
                                            <p:strVal val="0-#ppt_w/2"/>
                                          </p:val>
                                        </p:tav>
                                        <p:tav tm="100000">
                                          <p:val>
                                            <p:strVal val="#ppt_x"/>
                                          </p:val>
                                        </p:tav>
                                      </p:tavLst>
                                    </p:anim>
                                    <p:anim calcmode="lin" valueType="num">
                                      <p:cBhvr additive="base">
                                        <p:cTn id="8" dur="10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30"/>
                                        </p:tgtEl>
                                        <p:attrNameLst>
                                          <p:attrName>style.visibility</p:attrName>
                                        </p:attrNameLst>
                                      </p:cBhvr>
                                      <p:to>
                                        <p:strVal val="visible"/>
                                      </p:to>
                                    </p:set>
                                    <p:anim calcmode="lin" valueType="num">
                                      <p:cBhvr additive="base">
                                        <p:cTn id="13" dur="1000" fill="hold"/>
                                        <p:tgtEl>
                                          <p:spTgt spid="230"/>
                                        </p:tgtEl>
                                        <p:attrNameLst>
                                          <p:attrName>ppt_x</p:attrName>
                                        </p:attrNameLst>
                                      </p:cBhvr>
                                      <p:tavLst>
                                        <p:tav tm="0">
                                          <p:val>
                                            <p:strVal val="#ppt_x"/>
                                          </p:val>
                                        </p:tav>
                                        <p:tav tm="100000">
                                          <p:val>
                                            <p:strVal val="#ppt_x"/>
                                          </p:val>
                                        </p:tav>
                                      </p:tavLst>
                                    </p:anim>
                                    <p:anim calcmode="lin" valueType="num">
                                      <p:cBhvr additive="base">
                                        <p:cTn id="14" dur="1000" fill="hold"/>
                                        <p:tgtEl>
                                          <p:spTgt spid="23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3"/>
                                        </p:tgtEl>
                                        <p:attrNameLst>
                                          <p:attrName>style.visibility</p:attrName>
                                        </p:attrNameLst>
                                      </p:cBhvr>
                                      <p:to>
                                        <p:strVal val="visible"/>
                                      </p:to>
                                    </p:set>
                                    <p:anim calcmode="lin" valueType="num">
                                      <p:cBhvr additive="base">
                                        <p:cTn id="19" dur="1000" fill="hold"/>
                                        <p:tgtEl>
                                          <p:spTgt spid="233"/>
                                        </p:tgtEl>
                                        <p:attrNameLst>
                                          <p:attrName>ppt_x</p:attrName>
                                        </p:attrNameLst>
                                      </p:cBhvr>
                                      <p:tavLst>
                                        <p:tav tm="0">
                                          <p:val>
                                            <p:strVal val="0-#ppt_w/2"/>
                                          </p:val>
                                        </p:tav>
                                        <p:tav tm="100000">
                                          <p:val>
                                            <p:strVal val="#ppt_x"/>
                                          </p:val>
                                        </p:tav>
                                      </p:tavLst>
                                    </p:anim>
                                    <p:anim calcmode="lin" valueType="num">
                                      <p:cBhvr additive="base">
                                        <p:cTn id="20" dur="1000" fill="hold"/>
                                        <p:tgtEl>
                                          <p:spTgt spid="2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38"/>
                                        </p:tgtEl>
                                        <p:attrNameLst>
                                          <p:attrName>style.visibility</p:attrName>
                                        </p:attrNameLst>
                                      </p:cBhvr>
                                      <p:to>
                                        <p:strVal val="visible"/>
                                      </p:to>
                                    </p:set>
                                    <p:anim calcmode="lin" valueType="num">
                                      <p:cBhvr additive="base">
                                        <p:cTn id="25" dur="1000" fill="hold"/>
                                        <p:tgtEl>
                                          <p:spTgt spid="238"/>
                                        </p:tgtEl>
                                        <p:attrNameLst>
                                          <p:attrName>ppt_x</p:attrName>
                                        </p:attrNameLst>
                                      </p:cBhvr>
                                      <p:tavLst>
                                        <p:tav tm="0">
                                          <p:val>
                                            <p:strVal val="1+#ppt_w/2"/>
                                          </p:val>
                                        </p:tav>
                                        <p:tav tm="100000">
                                          <p:val>
                                            <p:strVal val="#ppt_x"/>
                                          </p:val>
                                        </p:tav>
                                      </p:tavLst>
                                    </p:anim>
                                    <p:anim calcmode="lin" valueType="num">
                                      <p:cBhvr additive="base">
                                        <p:cTn id="26" dur="10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7"/>
                                        </p:tgtEl>
                                        <p:attrNameLst>
                                          <p:attrName>style.visibility</p:attrName>
                                        </p:attrNameLst>
                                      </p:cBhvr>
                                      <p:to>
                                        <p:strVal val="visible"/>
                                      </p:to>
                                    </p:set>
                                    <p:anim calcmode="lin" valueType="num">
                                      <p:cBhvr additive="base">
                                        <p:cTn id="31" dur="1000" fill="hold"/>
                                        <p:tgtEl>
                                          <p:spTgt spid="237"/>
                                        </p:tgtEl>
                                        <p:attrNameLst>
                                          <p:attrName>ppt_x</p:attrName>
                                        </p:attrNameLst>
                                      </p:cBhvr>
                                      <p:tavLst>
                                        <p:tav tm="0">
                                          <p:val>
                                            <p:strVal val="1+#ppt_w/2"/>
                                          </p:val>
                                        </p:tav>
                                        <p:tav tm="100000">
                                          <p:val>
                                            <p:strVal val="#ppt_x"/>
                                          </p:val>
                                        </p:tav>
                                      </p:tavLst>
                                    </p:anim>
                                    <p:anim calcmode="lin" valueType="num">
                                      <p:cBhvr additive="base">
                                        <p:cTn id="32" dur="1000" fill="hold"/>
                                        <p:tgtEl>
                                          <p:spTgt spid="2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36"/>
                                        </p:tgtEl>
                                        <p:attrNameLst>
                                          <p:attrName>style.visibility</p:attrName>
                                        </p:attrNameLst>
                                      </p:cBhvr>
                                      <p:to>
                                        <p:strVal val="visible"/>
                                      </p:to>
                                    </p:set>
                                    <p:anim calcmode="lin" valueType="num">
                                      <p:cBhvr additive="base">
                                        <p:cTn id="37" dur="1000" fill="hold"/>
                                        <p:tgtEl>
                                          <p:spTgt spid="236"/>
                                        </p:tgtEl>
                                        <p:attrNameLst>
                                          <p:attrName>ppt_x</p:attrName>
                                        </p:attrNameLst>
                                      </p:cBhvr>
                                      <p:tavLst>
                                        <p:tav tm="0">
                                          <p:val>
                                            <p:strVal val="1+#ppt_w/2"/>
                                          </p:val>
                                        </p:tav>
                                        <p:tav tm="100000">
                                          <p:val>
                                            <p:strVal val="#ppt_x"/>
                                          </p:val>
                                        </p:tav>
                                      </p:tavLst>
                                    </p:anim>
                                    <p:anim calcmode="lin" valueType="num">
                                      <p:cBhvr additive="base">
                                        <p:cTn id="38"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000" fill="hold"/>
                                        <p:tgtEl>
                                          <p:spTgt spid="32"/>
                                        </p:tgtEl>
                                        <p:attrNameLst>
                                          <p:attrName>ppt_x</p:attrName>
                                        </p:attrNameLst>
                                      </p:cBhvr>
                                      <p:tavLst>
                                        <p:tav tm="0">
                                          <p:val>
                                            <p:strVal val="#ppt_x"/>
                                          </p:val>
                                        </p:tav>
                                        <p:tav tm="100000">
                                          <p:val>
                                            <p:strVal val="#ppt_x"/>
                                          </p:val>
                                        </p:tav>
                                      </p:tavLst>
                                    </p:anim>
                                    <p:anim calcmode="lin" valueType="num">
                                      <p:cBhvr additive="base">
                                        <p:cTn id="4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409112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(7)</a:t>
            </a:r>
            <a:br>
              <a:rPr lang="de-DE" altLang="de-DE" sz="2000" dirty="0">
                <a:solidFill>
                  <a:schemeClr val="bg1"/>
                </a:solidFill>
              </a:rPr>
            </a:br>
            <a:r>
              <a:rPr lang="de-DE" altLang="de-DE" sz="2000" dirty="0">
                <a:solidFill>
                  <a:schemeClr val="bg1"/>
                </a:solidFill>
              </a:rPr>
              <a:t>PV-Anlagen auf großen Parkplätzen</a:t>
            </a:r>
          </a:p>
        </p:txBody>
      </p:sp>
      <p:pic>
        <p:nvPicPr>
          <p:cNvPr id="104" name="Grafik 103" descr="Ein Bild, das draußen, Solarzelle, Gitarre enthält.&#10;&#10;Automatisch generierte Beschreibung">
            <a:extLst>
              <a:ext uri="{FF2B5EF4-FFF2-40B4-BE49-F238E27FC236}">
                <a16:creationId xmlns:a16="http://schemas.microsoft.com/office/drawing/2014/main" id="{586F59A6-B4DB-4A42-88EC-88987F0EC1AF}"/>
              </a:ext>
            </a:extLst>
          </p:cNvPr>
          <p:cNvPicPr>
            <a:picLocks noChangeAspect="1"/>
          </p:cNvPicPr>
          <p:nvPr/>
        </p:nvPicPr>
        <p:blipFill rotWithShape="1">
          <a:blip r:embed="rId3">
            <a:extLst>
              <a:ext uri="{28A0092B-C50C-407E-A947-70E740481C1C}">
                <a14:useLocalDpi xmlns:a14="http://schemas.microsoft.com/office/drawing/2010/main" val="0"/>
              </a:ext>
            </a:extLst>
          </a:blip>
          <a:srcRect b="9248"/>
          <a:stretch/>
        </p:blipFill>
        <p:spPr>
          <a:xfrm>
            <a:off x="1601764" y="874204"/>
            <a:ext cx="6673442" cy="3702388"/>
          </a:xfrm>
          <a:prstGeom prst="rect">
            <a:avLst/>
          </a:prstGeom>
        </p:spPr>
      </p:pic>
      <p:sp>
        <p:nvSpPr>
          <p:cNvPr id="107" name="Textfeld 106">
            <a:extLst>
              <a:ext uri="{FF2B5EF4-FFF2-40B4-BE49-F238E27FC236}">
                <a16:creationId xmlns:a16="http://schemas.microsoft.com/office/drawing/2014/main" id="{A2DF8D2D-4147-4378-A88E-ED89BD6A9510}"/>
              </a:ext>
            </a:extLst>
          </p:cNvPr>
          <p:cNvSpPr txBox="1"/>
          <p:nvPr/>
        </p:nvSpPr>
        <p:spPr>
          <a:xfrm>
            <a:off x="326496" y="4833645"/>
            <a:ext cx="9223979"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Parkplätze bei Industrie, bei Dienstleistern, im Gewerbe und  bei Discountern bieten sich gerade dazu an mit PV-Anlagen zu überdachen, denn dort können </a:t>
            </a:r>
            <a:r>
              <a:rPr lang="de-DE" sz="1600" dirty="0" err="1">
                <a:solidFill>
                  <a:srgbClr val="3333FF"/>
                </a:solidFill>
              </a:rPr>
              <a:t>PkW</a:t>
            </a:r>
            <a:r>
              <a:rPr lang="de-DE" sz="1600" dirty="0">
                <a:solidFill>
                  <a:srgbClr val="3333FF"/>
                </a:solidFill>
              </a:rPr>
              <a:t>-/</a:t>
            </a:r>
            <a:r>
              <a:rPr lang="de-DE" sz="1600" dirty="0" err="1">
                <a:solidFill>
                  <a:srgbClr val="3333FF"/>
                </a:solidFill>
              </a:rPr>
              <a:t>LkW</a:t>
            </a:r>
            <a:r>
              <a:rPr lang="de-DE" sz="1600" dirty="0">
                <a:solidFill>
                  <a:srgbClr val="3333FF"/>
                </a:solidFill>
              </a:rPr>
              <a:t>-Akkus geladen werden. Überschussstrom wird ins Netz eingespeist.</a:t>
            </a:r>
          </a:p>
        </p:txBody>
      </p:sp>
      <p:sp>
        <p:nvSpPr>
          <p:cNvPr id="108" name="Textfeld 107">
            <a:extLst>
              <a:ext uri="{FF2B5EF4-FFF2-40B4-BE49-F238E27FC236}">
                <a16:creationId xmlns:a16="http://schemas.microsoft.com/office/drawing/2014/main" id="{943EFCD5-77C2-455B-B12C-6339609E431D}"/>
              </a:ext>
            </a:extLst>
          </p:cNvPr>
          <p:cNvSpPr txBox="1"/>
          <p:nvPr/>
        </p:nvSpPr>
        <p:spPr>
          <a:xfrm>
            <a:off x="8414098" y="1070247"/>
            <a:ext cx="298480" cy="246221"/>
          </a:xfrm>
          <a:prstGeom prst="rect">
            <a:avLst/>
          </a:prstGeom>
          <a:noFill/>
        </p:spPr>
        <p:txBody>
          <a:bodyPr wrap="square" rtlCol="0">
            <a:spAutoFit/>
          </a:bodyPr>
          <a:lstStyle/>
          <a:p>
            <a:r>
              <a:rPr lang="de-DE" sz="1000" dirty="0"/>
              <a:t>7)</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596081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Hier liegt ein großes Potenzial für Klimaschutz und Energiewende !</a:t>
            </a:r>
          </a:p>
        </p:txBody>
      </p:sp>
    </p:spTree>
    <p:extLst>
      <p:ext uri="{BB962C8B-B14F-4D97-AF65-F5344CB8AC3E}">
        <p14:creationId xmlns:p14="http://schemas.microsoft.com/office/powerpoint/2010/main" val="271437500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1000" fill="hold"/>
                                        <p:tgtEl>
                                          <p:spTgt spid="107"/>
                                        </p:tgtEl>
                                        <p:attrNameLst>
                                          <p:attrName>ppt_x</p:attrName>
                                        </p:attrNameLst>
                                      </p:cBhvr>
                                      <p:tavLst>
                                        <p:tav tm="0">
                                          <p:val>
                                            <p:strVal val="1+#ppt_w/2"/>
                                          </p:val>
                                        </p:tav>
                                        <p:tav tm="100000">
                                          <p:val>
                                            <p:strVal val="#ppt_x"/>
                                          </p:val>
                                        </p:tav>
                                      </p:tavLst>
                                    </p:anim>
                                    <p:anim calcmode="lin" valueType="num">
                                      <p:cBhvr additive="base">
                                        <p:cTn id="8" dur="1000" fill="hold"/>
                                        <p:tgtEl>
                                          <p:spTgt spid="10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02545" y="14770"/>
            <a:ext cx="837941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Öffentlicher Personennah-/</a:t>
            </a:r>
            <a:r>
              <a:rPr lang="de-DE" altLang="de-DE" sz="2000" dirty="0" err="1">
                <a:solidFill>
                  <a:schemeClr val="bg1"/>
                </a:solidFill>
              </a:rPr>
              <a:t>fernverkehr</a:t>
            </a:r>
            <a:r>
              <a:rPr lang="de-DE" altLang="de-DE" sz="2000" dirty="0">
                <a:solidFill>
                  <a:schemeClr val="bg1"/>
                </a:solidFill>
              </a:rPr>
              <a:t> (ÖPNV/ÖPFV)</a:t>
            </a:r>
          </a:p>
          <a:p>
            <a:r>
              <a:rPr lang="de-DE" altLang="de-DE" sz="2000" dirty="0">
                <a:solidFill>
                  <a:schemeClr val="bg1"/>
                </a:solidFill>
              </a:rPr>
              <a:t>Straße, Schiene  </a:t>
            </a:r>
          </a:p>
        </p:txBody>
      </p:sp>
      <p:sp>
        <p:nvSpPr>
          <p:cNvPr id="19" name="Textfeld 18">
            <a:extLst>
              <a:ext uri="{FF2B5EF4-FFF2-40B4-BE49-F238E27FC236}">
                <a16:creationId xmlns:a16="http://schemas.microsoft.com/office/drawing/2014/main" id="{9242696C-3AD7-466C-BFE6-14D222B879B9}"/>
              </a:ext>
            </a:extLst>
          </p:cNvPr>
          <p:cNvSpPr txBox="1"/>
          <p:nvPr/>
        </p:nvSpPr>
        <p:spPr>
          <a:xfrm>
            <a:off x="1080008"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42" name="Textfeld 41">
            <a:extLst>
              <a:ext uri="{FF2B5EF4-FFF2-40B4-BE49-F238E27FC236}">
                <a16:creationId xmlns:a16="http://schemas.microsoft.com/office/drawing/2014/main" id="{037A59F2-AE98-4910-B601-94A107CCE56D}"/>
              </a:ext>
            </a:extLst>
          </p:cNvPr>
          <p:cNvSpPr txBox="1"/>
          <p:nvPr/>
        </p:nvSpPr>
        <p:spPr>
          <a:xfrm>
            <a:off x="301451" y="568957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Elektrifizierung des ÖPNV/ÖPNFV reduziert Lärm und Emissionen </a:t>
            </a:r>
          </a:p>
        </p:txBody>
      </p:sp>
      <p:sp>
        <p:nvSpPr>
          <p:cNvPr id="44" name="Textfeld 43">
            <a:extLst>
              <a:ext uri="{FF2B5EF4-FFF2-40B4-BE49-F238E27FC236}">
                <a16:creationId xmlns:a16="http://schemas.microsoft.com/office/drawing/2014/main" id="{460050FC-98DC-478C-97E2-189538DC3AF4}"/>
              </a:ext>
            </a:extLst>
          </p:cNvPr>
          <p:cNvSpPr txBox="1"/>
          <p:nvPr/>
        </p:nvSpPr>
        <p:spPr>
          <a:xfrm>
            <a:off x="301451" y="4598512"/>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vom Verbrenner auf E-Antrieb mit Akku: Wirkungsgradverbesserung von 20% (Diesel) auf 64% (Akku) bzw. 95% (Oberleitung) </a:t>
            </a:r>
            <a:endParaRPr lang="de-DE" sz="1600" dirty="0">
              <a:solidFill>
                <a:srgbClr val="FF0000"/>
              </a:solidFill>
            </a:endParaRPr>
          </a:p>
        </p:txBody>
      </p:sp>
      <p:sp>
        <p:nvSpPr>
          <p:cNvPr id="45" name="Rectangle 4">
            <a:extLst>
              <a:ext uri="{FF2B5EF4-FFF2-40B4-BE49-F238E27FC236}">
                <a16:creationId xmlns:a16="http://schemas.microsoft.com/office/drawing/2014/main" id="{52407CA1-C2F5-4EEC-A01C-53DA79B5D925}"/>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ÖPNV ist Haupttransportmittel in der Stadt, UND im ländlichen Raum!</a:t>
            </a:r>
          </a:p>
        </p:txBody>
      </p:sp>
      <p:grpSp>
        <p:nvGrpSpPr>
          <p:cNvPr id="2" name="Gruppieren 1">
            <a:extLst>
              <a:ext uri="{FF2B5EF4-FFF2-40B4-BE49-F238E27FC236}">
                <a16:creationId xmlns:a16="http://schemas.microsoft.com/office/drawing/2014/main" id="{BD6A4CA6-0434-4C8C-99CD-2925984AB7B0}"/>
              </a:ext>
            </a:extLst>
          </p:cNvPr>
          <p:cNvGrpSpPr/>
          <p:nvPr/>
        </p:nvGrpSpPr>
        <p:grpSpPr>
          <a:xfrm>
            <a:off x="542194" y="1212899"/>
            <a:ext cx="1836774" cy="1308612"/>
            <a:chOff x="1086374" y="2203866"/>
            <a:chExt cx="1264416" cy="900835"/>
          </a:xfrm>
        </p:grpSpPr>
        <p:pic>
          <p:nvPicPr>
            <p:cNvPr id="52" name="Grafik 51" descr="Ein Bild, das Straße, draußen, Bus, Transport enthält.&#10;&#10;Automatisch generierte Beschreibung">
              <a:extLst>
                <a:ext uri="{FF2B5EF4-FFF2-40B4-BE49-F238E27FC236}">
                  <a16:creationId xmlns:a16="http://schemas.microsoft.com/office/drawing/2014/main" id="{F0D698CE-2F35-46E8-9B26-100DC886D87D}"/>
                </a:ext>
              </a:extLst>
            </p:cNvPr>
            <p:cNvPicPr>
              <a:picLocks noChangeAspect="1"/>
            </p:cNvPicPr>
            <p:nvPr/>
          </p:nvPicPr>
          <p:blipFill rotWithShape="1">
            <a:blip r:embed="rId3">
              <a:extLst>
                <a:ext uri="{28A0092B-C50C-407E-A947-70E740481C1C}">
                  <a14:useLocalDpi xmlns:a14="http://schemas.microsoft.com/office/drawing/2010/main" val="0"/>
                </a:ext>
              </a:extLst>
            </a:blip>
            <a:srcRect l="12751" t="7515" r="14865" b="16862"/>
            <a:stretch/>
          </p:blipFill>
          <p:spPr>
            <a:xfrm>
              <a:off x="1086374" y="2248406"/>
              <a:ext cx="1229428" cy="856295"/>
            </a:xfrm>
            <a:prstGeom prst="rect">
              <a:avLst/>
            </a:prstGeom>
          </p:spPr>
        </p:pic>
        <p:sp>
          <p:nvSpPr>
            <p:cNvPr id="53" name="Textfeld 52">
              <a:extLst>
                <a:ext uri="{FF2B5EF4-FFF2-40B4-BE49-F238E27FC236}">
                  <a16:creationId xmlns:a16="http://schemas.microsoft.com/office/drawing/2014/main" id="{F8B6E397-0356-4601-BDF4-56C680E70FBF}"/>
                </a:ext>
              </a:extLst>
            </p:cNvPr>
            <p:cNvSpPr txBox="1"/>
            <p:nvPr/>
          </p:nvSpPr>
          <p:spPr>
            <a:xfrm>
              <a:off x="1741328" y="2203866"/>
              <a:ext cx="609462" cy="276999"/>
            </a:xfrm>
            <a:prstGeom prst="rect">
              <a:avLst/>
            </a:prstGeom>
            <a:noFill/>
          </p:spPr>
          <p:txBody>
            <a:bodyPr wrap="none" rtlCol="0">
              <a:spAutoFit/>
            </a:bodyPr>
            <a:lstStyle/>
            <a:p>
              <a:r>
                <a:rPr lang="de-DE" sz="1200" dirty="0">
                  <a:solidFill>
                    <a:srgbClr val="3333FF"/>
                  </a:solidFill>
                </a:rPr>
                <a:t>Diesel</a:t>
              </a:r>
            </a:p>
          </p:txBody>
        </p:sp>
      </p:grpSp>
      <p:sp>
        <p:nvSpPr>
          <p:cNvPr id="32" name="Textfeld 31">
            <a:extLst>
              <a:ext uri="{FF2B5EF4-FFF2-40B4-BE49-F238E27FC236}">
                <a16:creationId xmlns:a16="http://schemas.microsoft.com/office/drawing/2014/main" id="{22039116-1483-4805-9B58-E91CFCA749C0}"/>
              </a:ext>
            </a:extLst>
          </p:cNvPr>
          <p:cNvSpPr txBox="1"/>
          <p:nvPr/>
        </p:nvSpPr>
        <p:spPr>
          <a:xfrm>
            <a:off x="301451" y="5144046"/>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Durch den kostenlosen ÖPNV (steuerfinanziert) wird die Akzeptanz drastisch erhöht und große Mengen CO</a:t>
            </a:r>
            <a:r>
              <a:rPr lang="de-DE" sz="1600" baseline="-25000" dirty="0">
                <a:solidFill>
                  <a:srgbClr val="3333FF"/>
                </a:solidFill>
              </a:rPr>
              <a:t>2</a:t>
            </a:r>
            <a:r>
              <a:rPr lang="de-DE" sz="1600" dirty="0">
                <a:solidFill>
                  <a:srgbClr val="3333FF"/>
                </a:solidFill>
              </a:rPr>
              <a:t> eingespart </a:t>
            </a:r>
          </a:p>
        </p:txBody>
      </p:sp>
      <p:grpSp>
        <p:nvGrpSpPr>
          <p:cNvPr id="8" name="Gruppieren 7">
            <a:extLst>
              <a:ext uri="{FF2B5EF4-FFF2-40B4-BE49-F238E27FC236}">
                <a16:creationId xmlns:a16="http://schemas.microsoft.com/office/drawing/2014/main" id="{CF16766E-980D-4201-AAB4-810222E19F06}"/>
              </a:ext>
            </a:extLst>
          </p:cNvPr>
          <p:cNvGrpSpPr/>
          <p:nvPr/>
        </p:nvGrpSpPr>
        <p:grpSpPr>
          <a:xfrm>
            <a:off x="542263" y="2346532"/>
            <a:ext cx="9159329" cy="1502744"/>
            <a:chOff x="542263" y="2346532"/>
            <a:chExt cx="9159329" cy="1502744"/>
          </a:xfrm>
        </p:grpSpPr>
        <p:grpSp>
          <p:nvGrpSpPr>
            <p:cNvPr id="51" name="Gruppieren 50">
              <a:extLst>
                <a:ext uri="{FF2B5EF4-FFF2-40B4-BE49-F238E27FC236}">
                  <a16:creationId xmlns:a16="http://schemas.microsoft.com/office/drawing/2014/main" id="{92428308-6713-4F21-9263-EBBE4E6ABCFB}"/>
                </a:ext>
              </a:extLst>
            </p:cNvPr>
            <p:cNvGrpSpPr/>
            <p:nvPr/>
          </p:nvGrpSpPr>
          <p:grpSpPr>
            <a:xfrm>
              <a:off x="542263" y="2585075"/>
              <a:ext cx="1836705" cy="1264201"/>
              <a:chOff x="2137957" y="2203867"/>
              <a:chExt cx="1307164" cy="899719"/>
            </a:xfrm>
          </p:grpSpPr>
          <p:pic>
            <p:nvPicPr>
              <p:cNvPr id="54" name="Grafik 53" descr="Ein Bild, das Zug, Spur, draußen, Transport enthält.&#10;&#10;Automatisch generierte Beschreibung">
                <a:extLst>
                  <a:ext uri="{FF2B5EF4-FFF2-40B4-BE49-F238E27FC236}">
                    <a16:creationId xmlns:a16="http://schemas.microsoft.com/office/drawing/2014/main" id="{5D343EB6-54AC-4333-A5DE-5826EFE71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37957" y="2243019"/>
                <a:ext cx="1292113" cy="860567"/>
              </a:xfrm>
              <a:prstGeom prst="rect">
                <a:avLst/>
              </a:prstGeom>
            </p:spPr>
          </p:pic>
          <p:sp>
            <p:nvSpPr>
              <p:cNvPr id="55" name="Textfeld 54">
                <a:extLst>
                  <a:ext uri="{FF2B5EF4-FFF2-40B4-BE49-F238E27FC236}">
                    <a16:creationId xmlns:a16="http://schemas.microsoft.com/office/drawing/2014/main" id="{279BDDAD-ED77-4B5F-B8CD-8531F0EA3E07}"/>
                  </a:ext>
                </a:extLst>
              </p:cNvPr>
              <p:cNvSpPr txBox="1"/>
              <p:nvPr/>
            </p:nvSpPr>
            <p:spPr>
              <a:xfrm>
                <a:off x="2835659" y="2203867"/>
                <a:ext cx="609462" cy="276999"/>
              </a:xfrm>
              <a:prstGeom prst="rect">
                <a:avLst/>
              </a:prstGeom>
              <a:noFill/>
            </p:spPr>
            <p:txBody>
              <a:bodyPr wrap="none" rtlCol="0">
                <a:spAutoFit/>
              </a:bodyPr>
              <a:lstStyle/>
              <a:p>
                <a:r>
                  <a:rPr lang="de-DE" sz="1200" dirty="0">
                    <a:solidFill>
                      <a:srgbClr val="3333FF"/>
                    </a:solidFill>
                  </a:rPr>
                  <a:t>Diesel</a:t>
                </a:r>
              </a:p>
            </p:txBody>
          </p:sp>
        </p:grpSp>
        <p:grpSp>
          <p:nvGrpSpPr>
            <p:cNvPr id="6" name="Gruppieren 5">
              <a:extLst>
                <a:ext uri="{FF2B5EF4-FFF2-40B4-BE49-F238E27FC236}">
                  <a16:creationId xmlns:a16="http://schemas.microsoft.com/office/drawing/2014/main" id="{AAC8010F-D7A1-4373-990E-0022BAD629A7}"/>
                </a:ext>
              </a:extLst>
            </p:cNvPr>
            <p:cNvGrpSpPr/>
            <p:nvPr/>
          </p:nvGrpSpPr>
          <p:grpSpPr>
            <a:xfrm>
              <a:off x="2514299" y="2346532"/>
              <a:ext cx="7187293" cy="1491662"/>
              <a:chOff x="2514299" y="2346532"/>
              <a:chExt cx="7187293" cy="1491662"/>
            </a:xfrm>
          </p:grpSpPr>
          <p:grpSp>
            <p:nvGrpSpPr>
              <p:cNvPr id="17" name="Gruppieren 16">
                <a:extLst>
                  <a:ext uri="{FF2B5EF4-FFF2-40B4-BE49-F238E27FC236}">
                    <a16:creationId xmlns:a16="http://schemas.microsoft.com/office/drawing/2014/main" id="{F8FF813E-6760-40CF-B12B-B48AFB50FF32}"/>
                  </a:ext>
                </a:extLst>
              </p:cNvPr>
              <p:cNvGrpSpPr/>
              <p:nvPr/>
            </p:nvGrpSpPr>
            <p:grpSpPr>
              <a:xfrm>
                <a:off x="5768214" y="2346532"/>
                <a:ext cx="3933378" cy="1491662"/>
                <a:chOff x="5768214" y="2346532"/>
                <a:chExt cx="3933378" cy="1491662"/>
              </a:xfrm>
            </p:grpSpPr>
            <p:grpSp>
              <p:nvGrpSpPr>
                <p:cNvPr id="5" name="Gruppieren 4">
                  <a:extLst>
                    <a:ext uri="{FF2B5EF4-FFF2-40B4-BE49-F238E27FC236}">
                      <a16:creationId xmlns:a16="http://schemas.microsoft.com/office/drawing/2014/main" id="{A5E44F16-C070-4F21-99A6-4DC4E6E4AFD4}"/>
                    </a:ext>
                  </a:extLst>
                </p:cNvPr>
                <p:cNvGrpSpPr/>
                <p:nvPr/>
              </p:nvGrpSpPr>
              <p:grpSpPr>
                <a:xfrm>
                  <a:off x="7557177" y="2620509"/>
                  <a:ext cx="2144415" cy="1217526"/>
                  <a:chOff x="7010503" y="2242881"/>
                  <a:chExt cx="2144415" cy="1217526"/>
                </a:xfrm>
              </p:grpSpPr>
              <p:grpSp>
                <p:nvGrpSpPr>
                  <p:cNvPr id="59" name="Gruppieren 58">
                    <a:extLst>
                      <a:ext uri="{FF2B5EF4-FFF2-40B4-BE49-F238E27FC236}">
                        <a16:creationId xmlns:a16="http://schemas.microsoft.com/office/drawing/2014/main" id="{569D80B2-A61E-4ECA-82B5-E14C62C82FE4}"/>
                      </a:ext>
                    </a:extLst>
                  </p:cNvPr>
                  <p:cNvGrpSpPr/>
                  <p:nvPr/>
                </p:nvGrpSpPr>
                <p:grpSpPr>
                  <a:xfrm>
                    <a:off x="7044742" y="2242881"/>
                    <a:ext cx="2110176" cy="1175608"/>
                    <a:chOff x="5718485" y="2242881"/>
                    <a:chExt cx="2110176" cy="1175608"/>
                  </a:xfrm>
                </p:grpSpPr>
                <p:pic>
                  <p:nvPicPr>
                    <p:cNvPr id="63" name="Grafik 62" descr="Ein Bild, das Zug, Spur, Transport, draußen enthält.&#10;&#10;Automatisch generierte Beschreibung">
                      <a:extLst>
                        <a:ext uri="{FF2B5EF4-FFF2-40B4-BE49-F238E27FC236}">
                          <a16:creationId xmlns:a16="http://schemas.microsoft.com/office/drawing/2014/main" id="{142E8D71-0893-4744-966C-A965B9111F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8485" y="2242881"/>
                      <a:ext cx="2110176" cy="1175608"/>
                    </a:xfrm>
                    <a:prstGeom prst="rect">
                      <a:avLst/>
                    </a:prstGeom>
                  </p:spPr>
                </p:pic>
                <p:sp>
                  <p:nvSpPr>
                    <p:cNvPr id="64" name="Textfeld 63">
                      <a:extLst>
                        <a:ext uri="{FF2B5EF4-FFF2-40B4-BE49-F238E27FC236}">
                          <a16:creationId xmlns:a16="http://schemas.microsoft.com/office/drawing/2014/main" id="{4582EC06-1BEF-4E09-8BEF-3213E29036DB}"/>
                        </a:ext>
                      </a:extLst>
                    </p:cNvPr>
                    <p:cNvSpPr txBox="1"/>
                    <p:nvPr/>
                  </p:nvSpPr>
                  <p:spPr>
                    <a:xfrm>
                      <a:off x="5902003" y="2262460"/>
                      <a:ext cx="652743" cy="307777"/>
                    </a:xfrm>
                    <a:prstGeom prst="rect">
                      <a:avLst/>
                    </a:prstGeom>
                    <a:noFill/>
                  </p:spPr>
                  <p:txBody>
                    <a:bodyPr wrap="none" rtlCol="0">
                      <a:spAutoFit/>
                    </a:bodyPr>
                    <a:lstStyle/>
                    <a:p>
                      <a:r>
                        <a:rPr lang="de-DE" sz="1400" dirty="0">
                          <a:solidFill>
                            <a:srgbClr val="3333FF"/>
                          </a:solidFill>
                        </a:rPr>
                        <a:t>E-Lok</a:t>
                      </a:r>
                    </a:p>
                  </p:txBody>
                </p:sp>
              </p:grpSp>
              <p:sp>
                <p:nvSpPr>
                  <p:cNvPr id="62" name="Textfeld 61">
                    <a:extLst>
                      <a:ext uri="{FF2B5EF4-FFF2-40B4-BE49-F238E27FC236}">
                        <a16:creationId xmlns:a16="http://schemas.microsoft.com/office/drawing/2014/main" id="{F659FE75-0DB0-457C-84DE-3E3D1D5F9F5E}"/>
                      </a:ext>
                    </a:extLst>
                  </p:cNvPr>
                  <p:cNvSpPr txBox="1"/>
                  <p:nvPr/>
                </p:nvSpPr>
                <p:spPr>
                  <a:xfrm>
                    <a:off x="7010503" y="3152630"/>
                    <a:ext cx="1160895" cy="307777"/>
                  </a:xfrm>
                  <a:prstGeom prst="rect">
                    <a:avLst/>
                  </a:prstGeom>
                  <a:noFill/>
                </p:spPr>
                <p:txBody>
                  <a:bodyPr wrap="none" rtlCol="0">
                    <a:spAutoFit/>
                  </a:bodyPr>
                  <a:lstStyle/>
                  <a:p>
                    <a:r>
                      <a:rPr lang="de-DE" sz="1400" dirty="0">
                        <a:solidFill>
                          <a:schemeClr val="bg1"/>
                        </a:solidFill>
                      </a:rPr>
                      <a:t>Akku-Hybrid</a:t>
                    </a:r>
                  </a:p>
                </p:txBody>
              </p:sp>
            </p:grpSp>
            <p:pic>
              <p:nvPicPr>
                <p:cNvPr id="10" name="Grafik 9" descr="Ein Bild, das Text, Himmel, draußen, Spur enthält.&#10;&#10;Automatisch generierte Beschreibung">
                  <a:extLst>
                    <a:ext uri="{FF2B5EF4-FFF2-40B4-BE49-F238E27FC236}">
                      <a16:creationId xmlns:a16="http://schemas.microsoft.com/office/drawing/2014/main" id="{D642DDBC-6E30-4FDA-AC5F-8751C6974067}"/>
                    </a:ext>
                  </a:extLst>
                </p:cNvPr>
                <p:cNvPicPr>
                  <a:picLocks noChangeAspect="1"/>
                </p:cNvPicPr>
                <p:nvPr/>
              </p:nvPicPr>
              <p:blipFill rotWithShape="1">
                <a:blip r:embed="rId6">
                  <a:extLst>
                    <a:ext uri="{28A0092B-C50C-407E-A947-70E740481C1C}">
                      <a14:useLocalDpi xmlns:a14="http://schemas.microsoft.com/office/drawing/2010/main" val="0"/>
                    </a:ext>
                  </a:extLst>
                </a:blip>
                <a:srcRect l="25211"/>
                <a:stretch/>
              </p:blipFill>
              <p:spPr>
                <a:xfrm>
                  <a:off x="5849845" y="2629007"/>
                  <a:ext cx="1664413" cy="1209187"/>
                </a:xfrm>
                <a:prstGeom prst="rect">
                  <a:avLst/>
                </a:prstGeom>
              </p:spPr>
            </p:pic>
            <p:sp>
              <p:nvSpPr>
                <p:cNvPr id="74" name="Textfeld 73">
                  <a:extLst>
                    <a:ext uri="{FF2B5EF4-FFF2-40B4-BE49-F238E27FC236}">
                      <a16:creationId xmlns:a16="http://schemas.microsoft.com/office/drawing/2014/main" id="{DA54C5BE-455C-4D92-B959-1873D33F24CD}"/>
                    </a:ext>
                  </a:extLst>
                </p:cNvPr>
                <p:cNvSpPr txBox="1"/>
                <p:nvPr/>
              </p:nvSpPr>
              <p:spPr>
                <a:xfrm>
                  <a:off x="5768214" y="2346532"/>
                  <a:ext cx="1359668" cy="307777"/>
                </a:xfrm>
                <a:prstGeom prst="rect">
                  <a:avLst/>
                </a:prstGeom>
                <a:noFill/>
              </p:spPr>
              <p:txBody>
                <a:bodyPr wrap="none" rtlCol="0">
                  <a:spAutoFit/>
                </a:bodyPr>
                <a:lstStyle/>
                <a:p>
                  <a:r>
                    <a:rPr lang="de-DE" sz="1400" dirty="0">
                      <a:solidFill>
                        <a:srgbClr val="3333FF"/>
                      </a:solidFill>
                    </a:rPr>
                    <a:t>Elektrifizierung</a:t>
                  </a:r>
                </a:p>
              </p:txBody>
            </p:sp>
          </p:grpSp>
          <p:sp>
            <p:nvSpPr>
              <p:cNvPr id="35" name="Textfeld 34">
                <a:extLst>
                  <a:ext uri="{FF2B5EF4-FFF2-40B4-BE49-F238E27FC236}">
                    <a16:creationId xmlns:a16="http://schemas.microsoft.com/office/drawing/2014/main" id="{F834752C-B1B4-4BB7-9381-4B36214F3E97}"/>
                  </a:ext>
                </a:extLst>
              </p:cNvPr>
              <p:cNvSpPr txBox="1"/>
              <p:nvPr/>
            </p:nvSpPr>
            <p:spPr>
              <a:xfrm>
                <a:off x="2514299" y="3059637"/>
                <a:ext cx="1140056" cy="307777"/>
              </a:xfrm>
              <a:prstGeom prst="rect">
                <a:avLst/>
              </a:prstGeom>
              <a:noFill/>
            </p:spPr>
            <p:txBody>
              <a:bodyPr wrap="none" rtlCol="0">
                <a:spAutoFit/>
              </a:bodyPr>
              <a:lstStyle/>
              <a:p>
                <a:r>
                  <a:rPr lang="de-DE" sz="1400" dirty="0">
                    <a:solidFill>
                      <a:srgbClr val="3333FF"/>
                    </a:solidFill>
                  </a:rPr>
                  <a:t>Umstieg auf</a:t>
                </a:r>
              </a:p>
            </p:txBody>
          </p:sp>
          <p:sp>
            <p:nvSpPr>
              <p:cNvPr id="36" name="Pfeil: nach links 35">
                <a:extLst>
                  <a:ext uri="{FF2B5EF4-FFF2-40B4-BE49-F238E27FC236}">
                    <a16:creationId xmlns:a16="http://schemas.microsoft.com/office/drawing/2014/main" id="{74821540-0C4A-4F69-B363-69CFC5E45F09}"/>
                  </a:ext>
                </a:extLst>
              </p:cNvPr>
              <p:cNvSpPr/>
              <p:nvPr/>
            </p:nvSpPr>
            <p:spPr bwMode="auto">
              <a:xfrm rot="10800000" flipV="1">
                <a:off x="3863300" y="3170777"/>
                <a:ext cx="1664412" cy="19663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7" name="Gruppieren 6">
            <a:extLst>
              <a:ext uri="{FF2B5EF4-FFF2-40B4-BE49-F238E27FC236}">
                <a16:creationId xmlns:a16="http://schemas.microsoft.com/office/drawing/2014/main" id="{63FE8D1B-6774-4759-A24E-4F18C01C7C67}"/>
              </a:ext>
            </a:extLst>
          </p:cNvPr>
          <p:cNvGrpSpPr/>
          <p:nvPr/>
        </p:nvGrpSpPr>
        <p:grpSpPr>
          <a:xfrm>
            <a:off x="2493726" y="1212898"/>
            <a:ext cx="6595964" cy="1272438"/>
            <a:chOff x="2493726" y="1212898"/>
            <a:chExt cx="6595964" cy="1272438"/>
          </a:xfrm>
        </p:grpSpPr>
        <p:grpSp>
          <p:nvGrpSpPr>
            <p:cNvPr id="3" name="Gruppieren 2">
              <a:extLst>
                <a:ext uri="{FF2B5EF4-FFF2-40B4-BE49-F238E27FC236}">
                  <a16:creationId xmlns:a16="http://schemas.microsoft.com/office/drawing/2014/main" id="{3C22CD37-3BFB-4933-BB39-782835C8C2A6}"/>
                </a:ext>
              </a:extLst>
            </p:cNvPr>
            <p:cNvGrpSpPr/>
            <p:nvPr/>
          </p:nvGrpSpPr>
          <p:grpSpPr>
            <a:xfrm>
              <a:off x="3863299" y="1212898"/>
              <a:ext cx="5226391" cy="1272438"/>
              <a:chOff x="3863299" y="1212898"/>
              <a:chExt cx="5226391" cy="1272438"/>
            </a:xfrm>
          </p:grpSpPr>
          <p:grpSp>
            <p:nvGrpSpPr>
              <p:cNvPr id="4" name="Gruppieren 3">
                <a:extLst>
                  <a:ext uri="{FF2B5EF4-FFF2-40B4-BE49-F238E27FC236}">
                    <a16:creationId xmlns:a16="http://schemas.microsoft.com/office/drawing/2014/main" id="{7A6FC842-93A6-4F52-9964-DC02DAC51ABD}"/>
                  </a:ext>
                </a:extLst>
              </p:cNvPr>
              <p:cNvGrpSpPr/>
              <p:nvPr/>
            </p:nvGrpSpPr>
            <p:grpSpPr>
              <a:xfrm>
                <a:off x="7292421" y="1212898"/>
                <a:ext cx="1797269" cy="1272438"/>
                <a:chOff x="5719551" y="2279649"/>
                <a:chExt cx="1797269" cy="1272438"/>
              </a:xfrm>
            </p:grpSpPr>
            <p:pic>
              <p:nvPicPr>
                <p:cNvPr id="57" name="Grafik 56" descr="Ein Bild, das Straße, draußen, Bus, Transport enthält.&#10;&#10;Automatisch generierte Beschreibung">
                  <a:extLst>
                    <a:ext uri="{FF2B5EF4-FFF2-40B4-BE49-F238E27FC236}">
                      <a16:creationId xmlns:a16="http://schemas.microsoft.com/office/drawing/2014/main" id="{1A433087-5045-4F4B-9584-4F5D9145475F}"/>
                    </a:ext>
                  </a:extLst>
                </p:cNvPr>
                <p:cNvPicPr>
                  <a:picLocks noChangeAspect="1"/>
                </p:cNvPicPr>
                <p:nvPr/>
              </p:nvPicPr>
              <p:blipFill rotWithShape="1">
                <a:blip r:embed="rId3">
                  <a:extLst>
                    <a:ext uri="{28A0092B-C50C-407E-A947-70E740481C1C}">
                      <a14:useLocalDpi xmlns:a14="http://schemas.microsoft.com/office/drawing/2010/main" val="0"/>
                    </a:ext>
                  </a:extLst>
                </a:blip>
                <a:srcRect l="12751" t="7515" r="14865" b="16862"/>
                <a:stretch/>
              </p:blipFill>
              <p:spPr>
                <a:xfrm flipH="1">
                  <a:off x="5719551" y="2279649"/>
                  <a:ext cx="1797269" cy="1243909"/>
                </a:xfrm>
                <a:prstGeom prst="rect">
                  <a:avLst/>
                </a:prstGeom>
              </p:spPr>
            </p:pic>
            <p:sp>
              <p:nvSpPr>
                <p:cNvPr id="61" name="Textfeld 60">
                  <a:extLst>
                    <a:ext uri="{FF2B5EF4-FFF2-40B4-BE49-F238E27FC236}">
                      <a16:creationId xmlns:a16="http://schemas.microsoft.com/office/drawing/2014/main" id="{47A13636-A6FE-4BCE-8397-BAB0A1D60362}"/>
                    </a:ext>
                  </a:extLst>
                </p:cNvPr>
                <p:cNvSpPr txBox="1"/>
                <p:nvPr/>
              </p:nvSpPr>
              <p:spPr>
                <a:xfrm>
                  <a:off x="5752626" y="3244310"/>
                  <a:ext cx="583814" cy="307777"/>
                </a:xfrm>
                <a:prstGeom prst="rect">
                  <a:avLst/>
                </a:prstGeom>
                <a:noFill/>
              </p:spPr>
              <p:txBody>
                <a:bodyPr wrap="none" rtlCol="0">
                  <a:spAutoFit/>
                </a:bodyPr>
                <a:lstStyle/>
                <a:p>
                  <a:r>
                    <a:rPr lang="de-DE" sz="1400" dirty="0">
                      <a:solidFill>
                        <a:schemeClr val="bg1"/>
                      </a:solidFill>
                    </a:rPr>
                    <a:t>Akku</a:t>
                  </a:r>
                </a:p>
              </p:txBody>
            </p:sp>
          </p:grpSp>
          <p:sp>
            <p:nvSpPr>
              <p:cNvPr id="73" name="Pfeil: nach links 72">
                <a:extLst>
                  <a:ext uri="{FF2B5EF4-FFF2-40B4-BE49-F238E27FC236}">
                    <a16:creationId xmlns:a16="http://schemas.microsoft.com/office/drawing/2014/main" id="{1CD857D8-9981-4822-AC8C-616309670A1C}"/>
                  </a:ext>
                </a:extLst>
              </p:cNvPr>
              <p:cNvSpPr/>
              <p:nvPr/>
            </p:nvSpPr>
            <p:spPr bwMode="auto">
              <a:xfrm rot="10800000" flipV="1">
                <a:off x="3863299" y="1599259"/>
                <a:ext cx="2606191" cy="189215"/>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38" name="Textfeld 37">
              <a:extLst>
                <a:ext uri="{FF2B5EF4-FFF2-40B4-BE49-F238E27FC236}">
                  <a16:creationId xmlns:a16="http://schemas.microsoft.com/office/drawing/2014/main" id="{F34A1413-EBC8-40D0-9FF0-5E26463E5A3A}"/>
                </a:ext>
              </a:extLst>
            </p:cNvPr>
            <p:cNvSpPr txBox="1"/>
            <p:nvPr/>
          </p:nvSpPr>
          <p:spPr>
            <a:xfrm>
              <a:off x="2493726" y="1480697"/>
              <a:ext cx="1140056" cy="307777"/>
            </a:xfrm>
            <a:prstGeom prst="rect">
              <a:avLst/>
            </a:prstGeom>
            <a:noFill/>
          </p:spPr>
          <p:txBody>
            <a:bodyPr wrap="none" rtlCol="0">
              <a:spAutoFit/>
            </a:bodyPr>
            <a:lstStyle/>
            <a:p>
              <a:r>
                <a:rPr lang="de-DE" sz="1400" dirty="0">
                  <a:solidFill>
                    <a:srgbClr val="3333FF"/>
                  </a:solidFill>
                </a:rPr>
                <a:t>Umstieg auf</a:t>
              </a:r>
            </a:p>
          </p:txBody>
        </p:sp>
      </p:grpSp>
      <p:sp>
        <p:nvSpPr>
          <p:cNvPr id="33" name="Textfeld 32">
            <a:extLst>
              <a:ext uri="{FF2B5EF4-FFF2-40B4-BE49-F238E27FC236}">
                <a16:creationId xmlns:a16="http://schemas.microsoft.com/office/drawing/2014/main" id="{33F75873-F112-47A2-A1CD-257560560E4A}"/>
              </a:ext>
            </a:extLst>
          </p:cNvPr>
          <p:cNvSpPr txBox="1"/>
          <p:nvPr/>
        </p:nvSpPr>
        <p:spPr>
          <a:xfrm>
            <a:off x="301451" y="3999886"/>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Home-Office als eine „normale Arbeitsmöglichkeit“ in Arbeitsgesetz einführen</a:t>
            </a:r>
            <a:endParaRPr lang="de-DE" sz="1600" dirty="0">
              <a:solidFill>
                <a:srgbClr val="FF0000"/>
              </a:solidFill>
            </a:endParaRPr>
          </a:p>
        </p:txBody>
      </p:sp>
      <p:sp>
        <p:nvSpPr>
          <p:cNvPr id="34" name="Textfeld 33">
            <a:extLst>
              <a:ext uri="{FF2B5EF4-FFF2-40B4-BE49-F238E27FC236}">
                <a16:creationId xmlns:a16="http://schemas.microsoft.com/office/drawing/2014/main" id="{4F261CA9-D2DD-476A-B36C-0B4B35104D20}"/>
              </a:ext>
            </a:extLst>
          </p:cNvPr>
          <p:cNvSpPr txBox="1"/>
          <p:nvPr/>
        </p:nvSpPr>
        <p:spPr>
          <a:xfrm>
            <a:off x="301451" y="429919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es geht, Besprechungen per Video-Konferenzen organisieren (spart Zeit, Geld, CO</a:t>
            </a:r>
            <a:r>
              <a:rPr lang="de-DE" sz="1600" baseline="-25000" dirty="0">
                <a:solidFill>
                  <a:srgbClr val="3333FF"/>
                </a:solidFill>
              </a:rPr>
              <a:t>2</a:t>
            </a:r>
            <a:r>
              <a:rPr lang="de-DE" sz="1600" dirty="0">
                <a:solidFill>
                  <a:srgbClr val="3333FF"/>
                </a:solidFill>
              </a:rPr>
              <a:t>)</a:t>
            </a:r>
            <a:endParaRPr lang="de-DE" sz="1600" dirty="0">
              <a:solidFill>
                <a:srgbClr val="FF0000"/>
              </a:solidFill>
            </a:endParaRPr>
          </a:p>
        </p:txBody>
      </p:sp>
      <p:sp>
        <p:nvSpPr>
          <p:cNvPr id="37" name="Textfeld 36">
            <a:extLst>
              <a:ext uri="{FF2B5EF4-FFF2-40B4-BE49-F238E27FC236}">
                <a16:creationId xmlns:a16="http://schemas.microsoft.com/office/drawing/2014/main" id="{85946C9A-1B42-402D-AD80-B1E2E0A82587}"/>
              </a:ext>
            </a:extLst>
          </p:cNvPr>
          <p:cNvSpPr txBox="1"/>
          <p:nvPr/>
        </p:nvSpPr>
        <p:spPr>
          <a:xfrm>
            <a:off x="7774934" y="779845"/>
            <a:ext cx="697627" cy="369332"/>
          </a:xfrm>
          <a:prstGeom prst="rect">
            <a:avLst/>
          </a:prstGeom>
          <a:noFill/>
        </p:spPr>
        <p:txBody>
          <a:bodyPr wrap="none" rtlCol="0">
            <a:spAutoFit/>
          </a:bodyPr>
          <a:lstStyle/>
          <a:p>
            <a:pPr algn="ctr"/>
            <a:r>
              <a:rPr lang="de-DE" sz="1800" b="1" dirty="0">
                <a:solidFill>
                  <a:srgbClr val="3333FF"/>
                </a:solidFill>
              </a:rPr>
              <a:t>2040</a:t>
            </a:r>
          </a:p>
        </p:txBody>
      </p:sp>
      <p:sp>
        <p:nvSpPr>
          <p:cNvPr id="39" name="Text Box 14">
            <a:extLst>
              <a:ext uri="{FF2B5EF4-FFF2-40B4-BE49-F238E27FC236}">
                <a16:creationId xmlns:a16="http://schemas.microsoft.com/office/drawing/2014/main" id="{E9226ACF-1268-44B0-AA32-98377695CEF8}"/>
              </a:ext>
            </a:extLst>
          </p:cNvPr>
          <p:cNvSpPr txBox="1">
            <a:spLocks noChangeArrowheads="1"/>
          </p:cNvSpPr>
          <p:nvPr/>
        </p:nvSpPr>
        <p:spPr bwMode="auto">
          <a:xfrm>
            <a:off x="8646504" y="394801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8842559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1000" fill="hold"/>
                                        <p:tgtEl>
                                          <p:spTgt spid="42"/>
                                        </p:tgtEl>
                                        <p:attrNameLst>
                                          <p:attrName>ppt_x</p:attrName>
                                        </p:attrNameLst>
                                      </p:cBhvr>
                                      <p:tavLst>
                                        <p:tav tm="0">
                                          <p:val>
                                            <p:strVal val="1+#ppt_w/2"/>
                                          </p:val>
                                        </p:tav>
                                        <p:tav tm="100000">
                                          <p:val>
                                            <p:strVal val="#ppt_x"/>
                                          </p:val>
                                        </p:tav>
                                      </p:tavLst>
                                    </p:anim>
                                    <p:anim calcmode="lin" valueType="num">
                                      <p:cBhvr additive="base">
                                        <p:cTn id="20" dur="1000" fill="hold"/>
                                        <p:tgtEl>
                                          <p:spTgt spid="4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1+#ppt_w/2"/>
                                          </p:val>
                                        </p:tav>
                                        <p:tav tm="100000">
                                          <p:val>
                                            <p:strVal val="#ppt_x"/>
                                          </p:val>
                                        </p:tav>
                                      </p:tavLst>
                                    </p:anim>
                                    <p:anim calcmode="lin" valueType="num">
                                      <p:cBhvr additive="base">
                                        <p:cTn id="24" dur="1000" fill="hold"/>
                                        <p:tgtEl>
                                          <p:spTgt spid="4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1000" fill="hold"/>
                                        <p:tgtEl>
                                          <p:spTgt spid="32"/>
                                        </p:tgtEl>
                                        <p:attrNameLst>
                                          <p:attrName>ppt_x</p:attrName>
                                        </p:attrNameLst>
                                      </p:cBhvr>
                                      <p:tavLst>
                                        <p:tav tm="0">
                                          <p:val>
                                            <p:strVal val="1+#ppt_w/2"/>
                                          </p:val>
                                        </p:tav>
                                        <p:tav tm="100000">
                                          <p:val>
                                            <p:strVal val="#ppt_x"/>
                                          </p:val>
                                        </p:tav>
                                      </p:tavLst>
                                    </p:anim>
                                    <p:anim calcmode="lin" valueType="num">
                                      <p:cBhvr additive="base">
                                        <p:cTn id="28" dur="1000" fill="hold"/>
                                        <p:tgtEl>
                                          <p:spTgt spid="3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000" fill="hold"/>
                                        <p:tgtEl>
                                          <p:spTgt spid="33"/>
                                        </p:tgtEl>
                                        <p:attrNameLst>
                                          <p:attrName>ppt_x</p:attrName>
                                        </p:attrNameLst>
                                      </p:cBhvr>
                                      <p:tavLst>
                                        <p:tav tm="0">
                                          <p:val>
                                            <p:strVal val="1+#ppt_w/2"/>
                                          </p:val>
                                        </p:tav>
                                        <p:tav tm="100000">
                                          <p:val>
                                            <p:strVal val="#ppt_x"/>
                                          </p:val>
                                        </p:tav>
                                      </p:tavLst>
                                    </p:anim>
                                    <p:anim calcmode="lin" valueType="num">
                                      <p:cBhvr additive="base">
                                        <p:cTn id="32" dur="1000" fill="hold"/>
                                        <p:tgtEl>
                                          <p:spTgt spid="3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1000" fill="hold"/>
                                        <p:tgtEl>
                                          <p:spTgt spid="45"/>
                                        </p:tgtEl>
                                        <p:attrNameLst>
                                          <p:attrName>ppt_x</p:attrName>
                                        </p:attrNameLst>
                                      </p:cBhvr>
                                      <p:tavLst>
                                        <p:tav tm="0">
                                          <p:val>
                                            <p:strVal val="#ppt_x"/>
                                          </p:val>
                                        </p:tav>
                                        <p:tav tm="100000">
                                          <p:val>
                                            <p:strVal val="#ppt_x"/>
                                          </p:val>
                                        </p:tav>
                                      </p:tavLst>
                                    </p:anim>
                                    <p:anim calcmode="lin" valueType="num">
                                      <p:cBhvr additive="base">
                                        <p:cTn id="42"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6081"/>
            <a:ext cx="19091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Güterverkehr</a:t>
            </a:r>
            <a:br>
              <a:rPr lang="de-DE" altLang="de-DE" sz="2000" dirty="0">
                <a:solidFill>
                  <a:schemeClr val="bg1"/>
                </a:solidFill>
              </a:rPr>
            </a:br>
            <a:r>
              <a:rPr lang="de-DE" altLang="de-DE" sz="2000" dirty="0">
                <a:solidFill>
                  <a:schemeClr val="bg1"/>
                </a:solidFill>
              </a:rPr>
              <a:t>Straße, Schiene </a:t>
            </a:r>
          </a:p>
        </p:txBody>
      </p:sp>
      <p:pic>
        <p:nvPicPr>
          <p:cNvPr id="7" name="Grafik 6" descr="Ein Bild, das LKW, Straße, draußen, Anhänger enthält.&#10;&#10;Automatisch generierte Beschreibung">
            <a:extLst>
              <a:ext uri="{FF2B5EF4-FFF2-40B4-BE49-F238E27FC236}">
                <a16:creationId xmlns:a16="http://schemas.microsoft.com/office/drawing/2014/main" id="{26D7333F-A2DF-4ED7-B95A-707E39866285}"/>
              </a:ext>
            </a:extLst>
          </p:cNvPr>
          <p:cNvPicPr>
            <a:picLocks noChangeAspect="1"/>
          </p:cNvPicPr>
          <p:nvPr/>
        </p:nvPicPr>
        <p:blipFill rotWithShape="1">
          <a:blip r:embed="rId3">
            <a:extLst>
              <a:ext uri="{28A0092B-C50C-407E-A947-70E740481C1C}">
                <a14:useLocalDpi xmlns:a14="http://schemas.microsoft.com/office/drawing/2010/main" val="0"/>
              </a:ext>
            </a:extLst>
          </a:blip>
          <a:srcRect l="5103" r="11742"/>
          <a:stretch/>
        </p:blipFill>
        <p:spPr>
          <a:xfrm>
            <a:off x="299046" y="1238675"/>
            <a:ext cx="1840946" cy="1243910"/>
          </a:xfrm>
          <a:prstGeom prst="rect">
            <a:avLst/>
          </a:prstGeom>
        </p:spPr>
      </p:pic>
      <p:sp>
        <p:nvSpPr>
          <p:cNvPr id="8" name="Textfeld 7">
            <a:extLst>
              <a:ext uri="{FF2B5EF4-FFF2-40B4-BE49-F238E27FC236}">
                <a16:creationId xmlns:a16="http://schemas.microsoft.com/office/drawing/2014/main" id="{47B96236-99B8-4E84-B855-D1A9E17B807A}"/>
              </a:ext>
            </a:extLst>
          </p:cNvPr>
          <p:cNvSpPr txBox="1"/>
          <p:nvPr/>
        </p:nvSpPr>
        <p:spPr>
          <a:xfrm>
            <a:off x="1249942" y="1534619"/>
            <a:ext cx="683200" cy="307777"/>
          </a:xfrm>
          <a:prstGeom prst="rect">
            <a:avLst/>
          </a:prstGeom>
          <a:noFill/>
        </p:spPr>
        <p:txBody>
          <a:bodyPr wrap="none" rtlCol="0">
            <a:spAutoFit/>
          </a:bodyPr>
          <a:lstStyle/>
          <a:p>
            <a:r>
              <a:rPr lang="de-DE" sz="1400" dirty="0">
                <a:solidFill>
                  <a:srgbClr val="3333FF"/>
                </a:solidFill>
              </a:rPr>
              <a:t>Diesel</a:t>
            </a:r>
          </a:p>
        </p:txBody>
      </p:sp>
      <p:sp>
        <p:nvSpPr>
          <p:cNvPr id="11" name="Textfeld 10">
            <a:extLst>
              <a:ext uri="{FF2B5EF4-FFF2-40B4-BE49-F238E27FC236}">
                <a16:creationId xmlns:a16="http://schemas.microsoft.com/office/drawing/2014/main" id="{2F3E5DCD-6C8D-48ED-B2E6-58EC8FFEB702}"/>
              </a:ext>
            </a:extLst>
          </p:cNvPr>
          <p:cNvSpPr txBox="1"/>
          <p:nvPr/>
        </p:nvSpPr>
        <p:spPr>
          <a:xfrm>
            <a:off x="1525510" y="3630783"/>
            <a:ext cx="683200" cy="307777"/>
          </a:xfrm>
          <a:prstGeom prst="rect">
            <a:avLst/>
          </a:prstGeom>
          <a:noFill/>
        </p:spPr>
        <p:txBody>
          <a:bodyPr wrap="none" rtlCol="0">
            <a:spAutoFit/>
          </a:bodyPr>
          <a:lstStyle/>
          <a:p>
            <a:r>
              <a:rPr lang="de-DE" sz="1400" dirty="0">
                <a:solidFill>
                  <a:schemeClr val="bg1"/>
                </a:solidFill>
              </a:rPr>
              <a:t>Diesel</a:t>
            </a:r>
          </a:p>
        </p:txBody>
      </p:sp>
      <p:grpSp>
        <p:nvGrpSpPr>
          <p:cNvPr id="4" name="Gruppieren 3">
            <a:extLst>
              <a:ext uri="{FF2B5EF4-FFF2-40B4-BE49-F238E27FC236}">
                <a16:creationId xmlns:a16="http://schemas.microsoft.com/office/drawing/2014/main" id="{61971794-4330-491A-9D07-5A5E9022C690}"/>
              </a:ext>
            </a:extLst>
          </p:cNvPr>
          <p:cNvGrpSpPr/>
          <p:nvPr/>
        </p:nvGrpSpPr>
        <p:grpSpPr>
          <a:xfrm>
            <a:off x="2322175" y="1238675"/>
            <a:ext cx="7199400" cy="1300984"/>
            <a:chOff x="2322175" y="1238675"/>
            <a:chExt cx="7199400" cy="1300984"/>
          </a:xfrm>
        </p:grpSpPr>
        <p:pic>
          <p:nvPicPr>
            <p:cNvPr id="14" name="Grafik 13" descr="Ein Bild, das LKW, Straße, draußen, Anhänger enthält.&#10;&#10;Automatisch generierte Beschreibung">
              <a:extLst>
                <a:ext uri="{FF2B5EF4-FFF2-40B4-BE49-F238E27FC236}">
                  <a16:creationId xmlns:a16="http://schemas.microsoft.com/office/drawing/2014/main" id="{5CFE93B0-8220-44CD-AF99-CD99FFC873B4}"/>
                </a:ext>
              </a:extLst>
            </p:cNvPr>
            <p:cNvPicPr>
              <a:picLocks noChangeAspect="1"/>
            </p:cNvPicPr>
            <p:nvPr/>
          </p:nvPicPr>
          <p:blipFill rotWithShape="1">
            <a:blip r:embed="rId3">
              <a:extLst>
                <a:ext uri="{28A0092B-C50C-407E-A947-70E740481C1C}">
                  <a14:useLocalDpi xmlns:a14="http://schemas.microsoft.com/office/drawing/2010/main" val="0"/>
                </a:ext>
              </a:extLst>
            </a:blip>
            <a:srcRect l="5103" r="11742"/>
            <a:stretch/>
          </p:blipFill>
          <p:spPr>
            <a:xfrm flipH="1">
              <a:off x="5808408" y="1238675"/>
              <a:ext cx="1840946" cy="1243910"/>
            </a:xfrm>
            <a:prstGeom prst="rect">
              <a:avLst/>
            </a:prstGeom>
          </p:spPr>
        </p:pic>
        <p:sp>
          <p:nvSpPr>
            <p:cNvPr id="18" name="Textfeld 17">
              <a:extLst>
                <a:ext uri="{FF2B5EF4-FFF2-40B4-BE49-F238E27FC236}">
                  <a16:creationId xmlns:a16="http://schemas.microsoft.com/office/drawing/2014/main" id="{6FF2F287-B83D-4C4C-82B5-E3CA0996B7A6}"/>
                </a:ext>
              </a:extLst>
            </p:cNvPr>
            <p:cNvSpPr txBox="1"/>
            <p:nvPr/>
          </p:nvSpPr>
          <p:spPr>
            <a:xfrm>
              <a:off x="5882039" y="2156791"/>
              <a:ext cx="583814" cy="307777"/>
            </a:xfrm>
            <a:prstGeom prst="rect">
              <a:avLst/>
            </a:prstGeom>
            <a:noFill/>
          </p:spPr>
          <p:txBody>
            <a:bodyPr wrap="none" rtlCol="0">
              <a:spAutoFit/>
            </a:bodyPr>
            <a:lstStyle/>
            <a:p>
              <a:r>
                <a:rPr lang="de-DE" sz="1400" dirty="0">
                  <a:solidFill>
                    <a:schemeClr val="bg1"/>
                  </a:solidFill>
                </a:rPr>
                <a:t>Akku</a:t>
              </a:r>
            </a:p>
          </p:txBody>
        </p:sp>
        <p:pic>
          <p:nvPicPr>
            <p:cNvPr id="25" name="Grafik 24" descr="Ein Bild, das draußen, Straße, LKW, groß enthält.&#10;&#10;Automatisch generierte Beschreibung">
              <a:extLst>
                <a:ext uri="{FF2B5EF4-FFF2-40B4-BE49-F238E27FC236}">
                  <a16:creationId xmlns:a16="http://schemas.microsoft.com/office/drawing/2014/main" id="{FBBC5A85-DFF7-4A02-8E24-702F56B1F4D7}"/>
                </a:ext>
              </a:extLst>
            </p:cNvPr>
            <p:cNvPicPr>
              <a:picLocks noChangeAspect="1"/>
            </p:cNvPicPr>
            <p:nvPr/>
          </p:nvPicPr>
          <p:blipFill rotWithShape="1">
            <a:blip r:embed="rId4">
              <a:extLst>
                <a:ext uri="{28A0092B-C50C-407E-A947-70E740481C1C}">
                  <a14:useLocalDpi xmlns:a14="http://schemas.microsoft.com/office/drawing/2010/main" val="0"/>
                </a:ext>
              </a:extLst>
            </a:blip>
            <a:srcRect l="8500" r="18988"/>
            <a:stretch/>
          </p:blipFill>
          <p:spPr>
            <a:xfrm flipH="1">
              <a:off x="7836789" y="1264971"/>
              <a:ext cx="1684786" cy="1243910"/>
            </a:xfrm>
            <a:prstGeom prst="rect">
              <a:avLst/>
            </a:prstGeom>
            <a:ln>
              <a:solidFill>
                <a:srgbClr val="FF3300"/>
              </a:solidFill>
            </a:ln>
          </p:spPr>
        </p:pic>
        <p:sp>
          <p:nvSpPr>
            <p:cNvPr id="26" name="Textfeld 25">
              <a:extLst>
                <a:ext uri="{FF2B5EF4-FFF2-40B4-BE49-F238E27FC236}">
                  <a16:creationId xmlns:a16="http://schemas.microsoft.com/office/drawing/2014/main" id="{44EAFC0C-1BEE-44DB-9342-ACBAA1F3F185}"/>
                </a:ext>
              </a:extLst>
            </p:cNvPr>
            <p:cNvSpPr txBox="1"/>
            <p:nvPr/>
          </p:nvSpPr>
          <p:spPr>
            <a:xfrm>
              <a:off x="7748650" y="2231882"/>
              <a:ext cx="1160895" cy="307777"/>
            </a:xfrm>
            <a:prstGeom prst="rect">
              <a:avLst/>
            </a:prstGeom>
            <a:noFill/>
          </p:spPr>
          <p:txBody>
            <a:bodyPr wrap="none" rtlCol="0">
              <a:spAutoFit/>
            </a:bodyPr>
            <a:lstStyle/>
            <a:p>
              <a:r>
                <a:rPr lang="de-DE" sz="1400" dirty="0">
                  <a:solidFill>
                    <a:schemeClr val="bg1"/>
                  </a:solidFill>
                </a:rPr>
                <a:t>Akku-Hybrid</a:t>
              </a:r>
            </a:p>
          </p:txBody>
        </p:sp>
        <p:sp>
          <p:nvSpPr>
            <p:cNvPr id="28" name="Textfeld 27">
              <a:extLst>
                <a:ext uri="{FF2B5EF4-FFF2-40B4-BE49-F238E27FC236}">
                  <a16:creationId xmlns:a16="http://schemas.microsoft.com/office/drawing/2014/main" id="{5B27E073-1E5F-48F2-88DC-2B8A448D3A6C}"/>
                </a:ext>
              </a:extLst>
            </p:cNvPr>
            <p:cNvSpPr txBox="1"/>
            <p:nvPr/>
          </p:nvSpPr>
          <p:spPr>
            <a:xfrm>
              <a:off x="2322175" y="1713959"/>
              <a:ext cx="1140056" cy="307777"/>
            </a:xfrm>
            <a:prstGeom prst="rect">
              <a:avLst/>
            </a:prstGeom>
            <a:noFill/>
          </p:spPr>
          <p:txBody>
            <a:bodyPr wrap="none" rtlCol="0">
              <a:spAutoFit/>
            </a:bodyPr>
            <a:lstStyle/>
            <a:p>
              <a:r>
                <a:rPr lang="de-DE" sz="1400" dirty="0">
                  <a:solidFill>
                    <a:srgbClr val="3333FF"/>
                  </a:solidFill>
                </a:rPr>
                <a:t>Umstieg auf</a:t>
              </a:r>
            </a:p>
          </p:txBody>
        </p:sp>
        <p:sp>
          <p:nvSpPr>
            <p:cNvPr id="29" name="Pfeil: nach links 28">
              <a:extLst>
                <a:ext uri="{FF2B5EF4-FFF2-40B4-BE49-F238E27FC236}">
                  <a16:creationId xmlns:a16="http://schemas.microsoft.com/office/drawing/2014/main" id="{381B8500-5448-4213-8AEE-57CED15FB50E}"/>
                </a:ext>
              </a:extLst>
            </p:cNvPr>
            <p:cNvSpPr/>
            <p:nvPr/>
          </p:nvSpPr>
          <p:spPr bwMode="auto">
            <a:xfrm rot="10800000" flipV="1">
              <a:off x="3468632" y="1813369"/>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sp>
        <p:nvSpPr>
          <p:cNvPr id="31" name="Textfeld 30">
            <a:extLst>
              <a:ext uri="{FF2B5EF4-FFF2-40B4-BE49-F238E27FC236}">
                <a16:creationId xmlns:a16="http://schemas.microsoft.com/office/drawing/2014/main" id="{B39EE0FA-E9B4-4350-8071-D6F19C3D5345}"/>
              </a:ext>
            </a:extLst>
          </p:cNvPr>
          <p:cNvSpPr txBox="1"/>
          <p:nvPr/>
        </p:nvSpPr>
        <p:spPr>
          <a:xfrm>
            <a:off x="881470"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32" name="Textfeld 31">
            <a:extLst>
              <a:ext uri="{FF2B5EF4-FFF2-40B4-BE49-F238E27FC236}">
                <a16:creationId xmlns:a16="http://schemas.microsoft.com/office/drawing/2014/main" id="{35E7050D-B77E-4C7C-BE4B-5BD07D829E29}"/>
              </a:ext>
            </a:extLst>
          </p:cNvPr>
          <p:cNvSpPr txBox="1"/>
          <p:nvPr/>
        </p:nvSpPr>
        <p:spPr>
          <a:xfrm>
            <a:off x="7399836" y="803603"/>
            <a:ext cx="697627" cy="369332"/>
          </a:xfrm>
          <a:prstGeom prst="rect">
            <a:avLst/>
          </a:prstGeom>
          <a:noFill/>
        </p:spPr>
        <p:txBody>
          <a:bodyPr wrap="none" rtlCol="0">
            <a:spAutoFit/>
          </a:bodyPr>
          <a:lstStyle/>
          <a:p>
            <a:pPr algn="ctr"/>
            <a:r>
              <a:rPr lang="de-DE" sz="1800" b="1" dirty="0">
                <a:solidFill>
                  <a:srgbClr val="3333FF"/>
                </a:solidFill>
              </a:rPr>
              <a:t>2040</a:t>
            </a:r>
          </a:p>
        </p:txBody>
      </p:sp>
      <p:grpSp>
        <p:nvGrpSpPr>
          <p:cNvPr id="2" name="Gruppieren 1">
            <a:extLst>
              <a:ext uri="{FF2B5EF4-FFF2-40B4-BE49-F238E27FC236}">
                <a16:creationId xmlns:a16="http://schemas.microsoft.com/office/drawing/2014/main" id="{D8752A41-C09D-4671-85AE-A8BFEF802B66}"/>
              </a:ext>
            </a:extLst>
          </p:cNvPr>
          <p:cNvGrpSpPr/>
          <p:nvPr/>
        </p:nvGrpSpPr>
        <p:grpSpPr>
          <a:xfrm>
            <a:off x="318741" y="2687019"/>
            <a:ext cx="9107933" cy="1559318"/>
            <a:chOff x="318741" y="2687019"/>
            <a:chExt cx="9107933" cy="1559318"/>
          </a:xfrm>
        </p:grpSpPr>
        <p:pic>
          <p:nvPicPr>
            <p:cNvPr id="10" name="Grafik 9" descr="Ein Bild, das Gras, Zug, Spur, draußen enthält.&#10;&#10;Automatisch generierte Beschreibung">
              <a:extLst>
                <a:ext uri="{FF2B5EF4-FFF2-40B4-BE49-F238E27FC236}">
                  <a16:creationId xmlns:a16="http://schemas.microsoft.com/office/drawing/2014/main" id="{87831019-4106-47C0-A22A-2984DFA67B53}"/>
                </a:ext>
              </a:extLst>
            </p:cNvPr>
            <p:cNvPicPr>
              <a:picLocks noChangeAspect="1"/>
            </p:cNvPicPr>
            <p:nvPr/>
          </p:nvPicPr>
          <p:blipFill rotWithShape="1">
            <a:blip r:embed="rId5">
              <a:extLst>
                <a:ext uri="{28A0092B-C50C-407E-A947-70E740481C1C}">
                  <a14:useLocalDpi xmlns:a14="http://schemas.microsoft.com/office/drawing/2010/main" val="0"/>
                </a:ext>
              </a:extLst>
            </a:blip>
            <a:srcRect l="21550" t="29918" r="24017" b="14638"/>
            <a:stretch/>
          </p:blipFill>
          <p:spPr>
            <a:xfrm>
              <a:off x="318741" y="2687020"/>
              <a:ext cx="1791198" cy="1216300"/>
            </a:xfrm>
            <a:prstGeom prst="rect">
              <a:avLst/>
            </a:prstGeom>
          </p:spPr>
        </p:pic>
        <p:grpSp>
          <p:nvGrpSpPr>
            <p:cNvPr id="5" name="Gruppieren 4">
              <a:extLst>
                <a:ext uri="{FF2B5EF4-FFF2-40B4-BE49-F238E27FC236}">
                  <a16:creationId xmlns:a16="http://schemas.microsoft.com/office/drawing/2014/main" id="{B639957B-16F0-472D-88BF-64A5B3D383EF}"/>
                </a:ext>
              </a:extLst>
            </p:cNvPr>
            <p:cNvGrpSpPr/>
            <p:nvPr/>
          </p:nvGrpSpPr>
          <p:grpSpPr>
            <a:xfrm>
              <a:off x="2322175" y="2687019"/>
              <a:ext cx="7104499" cy="1559318"/>
              <a:chOff x="2322175" y="2687019"/>
              <a:chExt cx="7104499" cy="1559318"/>
            </a:xfrm>
          </p:grpSpPr>
          <p:grpSp>
            <p:nvGrpSpPr>
              <p:cNvPr id="20" name="Gruppieren 19">
                <a:extLst>
                  <a:ext uri="{FF2B5EF4-FFF2-40B4-BE49-F238E27FC236}">
                    <a16:creationId xmlns:a16="http://schemas.microsoft.com/office/drawing/2014/main" id="{A1CEC2A0-B614-4ADE-BA0F-614CFEC1AB6B}"/>
                  </a:ext>
                </a:extLst>
              </p:cNvPr>
              <p:cNvGrpSpPr/>
              <p:nvPr/>
            </p:nvGrpSpPr>
            <p:grpSpPr>
              <a:xfrm>
                <a:off x="7728228" y="2687019"/>
                <a:ext cx="1698446" cy="1198397"/>
                <a:chOff x="6779567" y="2939914"/>
                <a:chExt cx="1698446" cy="1198397"/>
              </a:xfrm>
            </p:grpSpPr>
            <p:pic>
              <p:nvPicPr>
                <p:cNvPr id="21" name="Grafik 20" descr="Ein Bild, das Spur, Zug, draußen, Transport enthält.&#10;&#10;Automatisch generierte Beschreibung">
                  <a:extLst>
                    <a:ext uri="{FF2B5EF4-FFF2-40B4-BE49-F238E27FC236}">
                      <a16:creationId xmlns:a16="http://schemas.microsoft.com/office/drawing/2014/main" id="{544682B1-9F13-434A-81D6-18DC243094E7}"/>
                    </a:ext>
                  </a:extLst>
                </p:cNvPr>
                <p:cNvPicPr>
                  <a:picLocks noChangeAspect="1"/>
                </p:cNvPicPr>
                <p:nvPr/>
              </p:nvPicPr>
              <p:blipFill rotWithShape="1">
                <a:blip r:embed="rId6">
                  <a:extLst>
                    <a:ext uri="{28A0092B-C50C-407E-A947-70E740481C1C}">
                      <a14:useLocalDpi xmlns:a14="http://schemas.microsoft.com/office/drawing/2010/main" val="0"/>
                    </a:ext>
                  </a:extLst>
                </a:blip>
                <a:srcRect b="23079"/>
                <a:stretch/>
              </p:blipFill>
              <p:spPr>
                <a:xfrm flipH="1">
                  <a:off x="6779975" y="2939914"/>
                  <a:ext cx="1698038" cy="1198397"/>
                </a:xfrm>
                <a:prstGeom prst="rect">
                  <a:avLst/>
                </a:prstGeom>
              </p:spPr>
            </p:pic>
            <p:sp>
              <p:nvSpPr>
                <p:cNvPr id="22" name="Textfeld 21">
                  <a:extLst>
                    <a:ext uri="{FF2B5EF4-FFF2-40B4-BE49-F238E27FC236}">
                      <a16:creationId xmlns:a16="http://schemas.microsoft.com/office/drawing/2014/main" id="{032EC998-FAB5-4CDC-826C-D92A8D17E3B1}"/>
                    </a:ext>
                  </a:extLst>
                </p:cNvPr>
                <p:cNvSpPr txBox="1"/>
                <p:nvPr/>
              </p:nvSpPr>
              <p:spPr>
                <a:xfrm>
                  <a:off x="6779567" y="2977978"/>
                  <a:ext cx="652743" cy="307777"/>
                </a:xfrm>
                <a:prstGeom prst="rect">
                  <a:avLst/>
                </a:prstGeom>
                <a:noFill/>
              </p:spPr>
              <p:txBody>
                <a:bodyPr wrap="none" rtlCol="0">
                  <a:spAutoFit/>
                </a:bodyPr>
                <a:lstStyle/>
                <a:p>
                  <a:r>
                    <a:rPr lang="de-DE" sz="1400" dirty="0">
                      <a:solidFill>
                        <a:srgbClr val="3333FF"/>
                      </a:solidFill>
                    </a:rPr>
                    <a:t>E-Lok</a:t>
                  </a:r>
                </a:p>
              </p:txBody>
            </p:sp>
          </p:grpSp>
          <p:sp>
            <p:nvSpPr>
              <p:cNvPr id="17" name="Textfeld 16">
                <a:extLst>
                  <a:ext uri="{FF2B5EF4-FFF2-40B4-BE49-F238E27FC236}">
                    <a16:creationId xmlns:a16="http://schemas.microsoft.com/office/drawing/2014/main" id="{3A8A6ADF-7B5A-47CF-8FD1-4308078E588D}"/>
                  </a:ext>
                </a:extLst>
              </p:cNvPr>
              <p:cNvSpPr txBox="1"/>
              <p:nvPr/>
            </p:nvSpPr>
            <p:spPr>
              <a:xfrm>
                <a:off x="7705996" y="3595543"/>
                <a:ext cx="1160895" cy="307777"/>
              </a:xfrm>
              <a:prstGeom prst="rect">
                <a:avLst/>
              </a:prstGeom>
              <a:noFill/>
            </p:spPr>
            <p:txBody>
              <a:bodyPr wrap="none" rtlCol="0">
                <a:spAutoFit/>
              </a:bodyPr>
              <a:lstStyle/>
              <a:p>
                <a:r>
                  <a:rPr lang="de-DE" sz="1400" dirty="0">
                    <a:solidFill>
                      <a:schemeClr val="bg1"/>
                    </a:solidFill>
                  </a:rPr>
                  <a:t>Akku-Hybrid</a:t>
                </a:r>
              </a:p>
            </p:txBody>
          </p:sp>
          <p:pic>
            <p:nvPicPr>
              <p:cNvPr id="24" name="Grafik 23" descr="Ein Bild, das Text, Himmel, draußen, Spur enthält.&#10;&#10;Automatisch generierte Beschreibung">
                <a:extLst>
                  <a:ext uri="{FF2B5EF4-FFF2-40B4-BE49-F238E27FC236}">
                    <a16:creationId xmlns:a16="http://schemas.microsoft.com/office/drawing/2014/main" id="{4BADCCA1-3FA2-4AAA-B775-675990598201}"/>
                  </a:ext>
                </a:extLst>
              </p:cNvPr>
              <p:cNvPicPr>
                <a:picLocks noChangeAspect="1"/>
              </p:cNvPicPr>
              <p:nvPr/>
            </p:nvPicPr>
            <p:blipFill rotWithShape="1">
              <a:blip r:embed="rId7">
                <a:extLst>
                  <a:ext uri="{28A0092B-C50C-407E-A947-70E740481C1C}">
                    <a14:useLocalDpi xmlns:a14="http://schemas.microsoft.com/office/drawing/2010/main" val="0"/>
                  </a:ext>
                </a:extLst>
              </a:blip>
              <a:srcRect l="25211"/>
              <a:stretch/>
            </p:blipFill>
            <p:spPr>
              <a:xfrm>
                <a:off x="5966263" y="2687294"/>
                <a:ext cx="1673826" cy="1216026"/>
              </a:xfrm>
              <a:prstGeom prst="rect">
                <a:avLst/>
              </a:prstGeom>
            </p:spPr>
          </p:pic>
          <p:sp>
            <p:nvSpPr>
              <p:cNvPr id="30" name="Textfeld 29">
                <a:extLst>
                  <a:ext uri="{FF2B5EF4-FFF2-40B4-BE49-F238E27FC236}">
                    <a16:creationId xmlns:a16="http://schemas.microsoft.com/office/drawing/2014/main" id="{03E3A617-4B56-4669-BCC6-04466C5FF828}"/>
                  </a:ext>
                </a:extLst>
              </p:cNvPr>
              <p:cNvSpPr txBox="1"/>
              <p:nvPr/>
            </p:nvSpPr>
            <p:spPr>
              <a:xfrm>
                <a:off x="5971422" y="3938560"/>
                <a:ext cx="1359668" cy="307777"/>
              </a:xfrm>
              <a:prstGeom prst="rect">
                <a:avLst/>
              </a:prstGeom>
              <a:noFill/>
            </p:spPr>
            <p:txBody>
              <a:bodyPr wrap="none" rtlCol="0">
                <a:spAutoFit/>
              </a:bodyPr>
              <a:lstStyle/>
              <a:p>
                <a:r>
                  <a:rPr lang="de-DE" sz="1400" dirty="0">
                    <a:solidFill>
                      <a:srgbClr val="3333FF"/>
                    </a:solidFill>
                  </a:rPr>
                  <a:t>Elektrifizierung</a:t>
                </a:r>
              </a:p>
            </p:txBody>
          </p:sp>
          <p:sp>
            <p:nvSpPr>
              <p:cNvPr id="33" name="Textfeld 32">
                <a:extLst>
                  <a:ext uri="{FF2B5EF4-FFF2-40B4-BE49-F238E27FC236}">
                    <a16:creationId xmlns:a16="http://schemas.microsoft.com/office/drawing/2014/main" id="{FEA3CC7E-7C92-49B0-82F9-D3F1F07760C0}"/>
                  </a:ext>
                </a:extLst>
              </p:cNvPr>
              <p:cNvSpPr txBox="1"/>
              <p:nvPr/>
            </p:nvSpPr>
            <p:spPr>
              <a:xfrm>
                <a:off x="2322175" y="3121223"/>
                <a:ext cx="1140056" cy="307777"/>
              </a:xfrm>
              <a:prstGeom prst="rect">
                <a:avLst/>
              </a:prstGeom>
              <a:noFill/>
            </p:spPr>
            <p:txBody>
              <a:bodyPr wrap="none" rtlCol="0">
                <a:spAutoFit/>
              </a:bodyPr>
              <a:lstStyle/>
              <a:p>
                <a:r>
                  <a:rPr lang="de-DE" sz="1400" dirty="0">
                    <a:solidFill>
                      <a:srgbClr val="3333FF"/>
                    </a:solidFill>
                  </a:rPr>
                  <a:t>Umstieg auf</a:t>
                </a:r>
              </a:p>
            </p:txBody>
          </p:sp>
          <p:sp>
            <p:nvSpPr>
              <p:cNvPr id="34" name="Pfeil: nach links 33">
                <a:extLst>
                  <a:ext uri="{FF2B5EF4-FFF2-40B4-BE49-F238E27FC236}">
                    <a16:creationId xmlns:a16="http://schemas.microsoft.com/office/drawing/2014/main" id="{85DD4B49-2F94-4497-95C5-B0A137DF1D13}"/>
                  </a:ext>
                </a:extLst>
              </p:cNvPr>
              <p:cNvSpPr/>
              <p:nvPr/>
            </p:nvSpPr>
            <p:spPr bwMode="auto">
              <a:xfrm rot="10800000" flipV="1">
                <a:off x="3468632" y="3220633"/>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grpSp>
      <p:sp>
        <p:nvSpPr>
          <p:cNvPr id="39" name="Rectangle 4">
            <a:extLst>
              <a:ext uri="{FF2B5EF4-FFF2-40B4-BE49-F238E27FC236}">
                <a16:creationId xmlns:a16="http://schemas.microsoft.com/office/drawing/2014/main" id="{F7E20DFB-E863-4D29-96A9-76E2A74F6DF1}"/>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Hier ist ein hohes Einsparpotenzial zu erwarten</a:t>
            </a:r>
          </a:p>
        </p:txBody>
      </p:sp>
      <p:grpSp>
        <p:nvGrpSpPr>
          <p:cNvPr id="3" name="Gruppieren 2">
            <a:extLst>
              <a:ext uri="{FF2B5EF4-FFF2-40B4-BE49-F238E27FC236}">
                <a16:creationId xmlns:a16="http://schemas.microsoft.com/office/drawing/2014/main" id="{92E8CC54-6858-4669-AA20-164E8ADF4522}"/>
              </a:ext>
            </a:extLst>
          </p:cNvPr>
          <p:cNvGrpSpPr/>
          <p:nvPr/>
        </p:nvGrpSpPr>
        <p:grpSpPr>
          <a:xfrm>
            <a:off x="301451" y="4279997"/>
            <a:ext cx="9605947" cy="1560944"/>
            <a:chOff x="301451" y="4279997"/>
            <a:chExt cx="9605947" cy="1560944"/>
          </a:xfrm>
        </p:grpSpPr>
        <p:sp>
          <p:nvSpPr>
            <p:cNvPr id="37" name="Textfeld 36">
              <a:extLst>
                <a:ext uri="{FF2B5EF4-FFF2-40B4-BE49-F238E27FC236}">
                  <a16:creationId xmlns:a16="http://schemas.microsoft.com/office/drawing/2014/main" id="{8552ED72-940A-4283-98C1-A0904DEA1976}"/>
                </a:ext>
              </a:extLst>
            </p:cNvPr>
            <p:cNvSpPr txBox="1"/>
            <p:nvPr/>
          </p:nvSpPr>
          <p:spPr>
            <a:xfrm>
              <a:off x="301451" y="4279997"/>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können, sollten nur verbrauchernah transportiert werden.</a:t>
              </a:r>
              <a:endParaRPr lang="de-DE" sz="1600" dirty="0">
                <a:solidFill>
                  <a:srgbClr val="FF0000"/>
                </a:solidFill>
              </a:endParaRPr>
            </a:p>
          </p:txBody>
        </p:sp>
        <p:sp>
          <p:nvSpPr>
            <p:cNvPr id="38" name="Textfeld 37">
              <a:extLst>
                <a:ext uri="{FF2B5EF4-FFF2-40B4-BE49-F238E27FC236}">
                  <a16:creationId xmlns:a16="http://schemas.microsoft.com/office/drawing/2014/main" id="{AE2979EC-1B26-4709-AEE8-D2B084F356D4}"/>
                </a:ext>
              </a:extLst>
            </p:cNvPr>
            <p:cNvSpPr txBox="1"/>
            <p:nvPr/>
          </p:nvSpPr>
          <p:spPr>
            <a:xfrm>
              <a:off x="301451" y="4605387"/>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vom Verbrenner auf E-Antrieb mit Akku: Wirkungsgradverbesserung von 20% (Diesel) auf 64% (Akku) bzw. 95% (Oberleitung) </a:t>
              </a:r>
              <a:endParaRPr lang="de-DE" sz="1600" dirty="0">
                <a:solidFill>
                  <a:srgbClr val="FF0000"/>
                </a:solidFill>
              </a:endParaRPr>
            </a:p>
          </p:txBody>
        </p:sp>
        <p:sp>
          <p:nvSpPr>
            <p:cNvPr id="35" name="Textfeld 34">
              <a:extLst>
                <a:ext uri="{FF2B5EF4-FFF2-40B4-BE49-F238E27FC236}">
                  <a16:creationId xmlns:a16="http://schemas.microsoft.com/office/drawing/2014/main" id="{258FFA9E-60FB-4D4E-9F83-226486D92D60}"/>
                </a:ext>
              </a:extLst>
            </p:cNvPr>
            <p:cNvSpPr txBox="1"/>
            <p:nvPr/>
          </p:nvSpPr>
          <p:spPr>
            <a:xfrm>
              <a:off x="302849" y="5502387"/>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Vernetzung von Schiene und Straße muss deutlich verbessert werden (z.B. Containerumschlag)</a:t>
              </a:r>
            </a:p>
          </p:txBody>
        </p:sp>
        <p:sp>
          <p:nvSpPr>
            <p:cNvPr id="36" name="Textfeld 35">
              <a:extLst>
                <a:ext uri="{FF2B5EF4-FFF2-40B4-BE49-F238E27FC236}">
                  <a16:creationId xmlns:a16="http://schemas.microsoft.com/office/drawing/2014/main" id="{293141AD-0332-4703-A63A-62969A6A5370}"/>
                </a:ext>
              </a:extLst>
            </p:cNvPr>
            <p:cNvSpPr txBox="1"/>
            <p:nvPr/>
          </p:nvSpPr>
          <p:spPr>
            <a:xfrm>
              <a:off x="301451" y="5176998"/>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Güterverkehr sollte möglichst auf die Schiene verlegt werden</a:t>
              </a:r>
              <a:endParaRPr lang="de-DE" sz="1600" dirty="0">
                <a:solidFill>
                  <a:srgbClr val="FF0000"/>
                </a:solidFill>
              </a:endParaRPr>
            </a:p>
          </p:txBody>
        </p:sp>
      </p:grpSp>
      <p:sp>
        <p:nvSpPr>
          <p:cNvPr id="40" name="Text Box 14">
            <a:extLst>
              <a:ext uri="{FF2B5EF4-FFF2-40B4-BE49-F238E27FC236}">
                <a16:creationId xmlns:a16="http://schemas.microsoft.com/office/drawing/2014/main" id="{6E180440-87C4-47A7-A196-8119B0237B86}"/>
              </a:ext>
            </a:extLst>
          </p:cNvPr>
          <p:cNvSpPr txBox="1">
            <a:spLocks noChangeArrowheads="1"/>
          </p:cNvSpPr>
          <p:nvPr/>
        </p:nvSpPr>
        <p:spPr bwMode="auto">
          <a:xfrm>
            <a:off x="8646504" y="394801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18169498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1000" fill="hold"/>
                                        <p:tgtEl>
                                          <p:spTgt spid="39"/>
                                        </p:tgtEl>
                                        <p:attrNameLst>
                                          <p:attrName>ppt_x</p:attrName>
                                        </p:attrNameLst>
                                      </p:cBhvr>
                                      <p:tavLst>
                                        <p:tav tm="0">
                                          <p:val>
                                            <p:strVal val="#ppt_x"/>
                                          </p:val>
                                        </p:tav>
                                        <p:tav tm="100000">
                                          <p:val>
                                            <p:strVal val="#ppt_x"/>
                                          </p:val>
                                        </p:tav>
                                      </p:tavLst>
                                    </p:anim>
                                    <p:anim calcmode="lin" valueType="num">
                                      <p:cBhvr additive="base">
                                        <p:cTn id="26"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8195" name="Text Box 5">
            <a:extLst>
              <a:ext uri="{FF2B5EF4-FFF2-40B4-BE49-F238E27FC236}">
                <a16:creationId xmlns:a16="http://schemas.microsoft.com/office/drawing/2014/main" id="{4ABBB438-964A-4419-9141-00BB18DEA361}"/>
              </a:ext>
            </a:extLst>
          </p:cNvPr>
          <p:cNvSpPr txBox="1">
            <a:spLocks noChangeArrowheads="1"/>
          </p:cNvSpPr>
          <p:nvPr/>
        </p:nvSpPr>
        <p:spPr bwMode="auto">
          <a:xfrm>
            <a:off x="1127125" y="242110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Individualverkehr</a:t>
            </a:r>
          </a:p>
        </p:txBody>
      </p:sp>
      <p:sp>
        <p:nvSpPr>
          <p:cNvPr id="7" name="Text Box 5">
            <a:extLst>
              <a:ext uri="{FF2B5EF4-FFF2-40B4-BE49-F238E27FC236}">
                <a16:creationId xmlns:a16="http://schemas.microsoft.com/office/drawing/2014/main" id="{80018ECB-96DD-41A9-B688-CADD572DB8C3}"/>
              </a:ext>
            </a:extLst>
          </p:cNvPr>
          <p:cNvSpPr txBox="1">
            <a:spLocks noChangeArrowheads="1"/>
          </p:cNvSpPr>
          <p:nvPr/>
        </p:nvSpPr>
        <p:spPr bwMode="auto">
          <a:xfrm>
            <a:off x="1127125" y="289068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ÖPNV/ÖPFV</a:t>
            </a:r>
          </a:p>
        </p:txBody>
      </p:sp>
      <p:sp>
        <p:nvSpPr>
          <p:cNvPr id="8" name="Text Box 5">
            <a:extLst>
              <a:ext uri="{FF2B5EF4-FFF2-40B4-BE49-F238E27FC236}">
                <a16:creationId xmlns:a16="http://schemas.microsoft.com/office/drawing/2014/main" id="{B3C0E212-0E94-4843-91A5-982C814F11BB}"/>
              </a:ext>
            </a:extLst>
          </p:cNvPr>
          <p:cNvSpPr txBox="1">
            <a:spLocks noChangeArrowheads="1"/>
          </p:cNvSpPr>
          <p:nvPr/>
        </p:nvSpPr>
        <p:spPr bwMode="auto">
          <a:xfrm>
            <a:off x="1127125" y="3829851"/>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Schiffsverkehr</a:t>
            </a:r>
          </a:p>
        </p:txBody>
      </p:sp>
      <p:sp>
        <p:nvSpPr>
          <p:cNvPr id="9" name="Text Box 5">
            <a:extLst>
              <a:ext uri="{FF2B5EF4-FFF2-40B4-BE49-F238E27FC236}">
                <a16:creationId xmlns:a16="http://schemas.microsoft.com/office/drawing/2014/main" id="{48E3141F-17D2-441D-A675-7D662787FFBD}"/>
              </a:ext>
            </a:extLst>
          </p:cNvPr>
          <p:cNvSpPr txBox="1">
            <a:spLocks noChangeArrowheads="1"/>
          </p:cNvSpPr>
          <p:nvPr/>
        </p:nvSpPr>
        <p:spPr bwMode="auto">
          <a:xfrm>
            <a:off x="1127125" y="336026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Güterverkehr</a:t>
            </a:r>
          </a:p>
        </p:txBody>
      </p:sp>
      <p:sp>
        <p:nvSpPr>
          <p:cNvPr id="10" name="Text Box 5">
            <a:extLst>
              <a:ext uri="{FF2B5EF4-FFF2-40B4-BE49-F238E27FC236}">
                <a16:creationId xmlns:a16="http://schemas.microsoft.com/office/drawing/2014/main" id="{4B27BE64-A4F5-4645-BDE3-0678C5EE6D1B}"/>
              </a:ext>
            </a:extLst>
          </p:cNvPr>
          <p:cNvSpPr txBox="1">
            <a:spLocks noChangeArrowheads="1"/>
          </p:cNvSpPr>
          <p:nvPr/>
        </p:nvSpPr>
        <p:spPr bwMode="auto">
          <a:xfrm>
            <a:off x="1127125" y="523859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11" name="Text Box 5">
            <a:extLst>
              <a:ext uri="{FF2B5EF4-FFF2-40B4-BE49-F238E27FC236}">
                <a16:creationId xmlns:a16="http://schemas.microsoft.com/office/drawing/2014/main" id="{81449225-D7B5-4791-8269-3255675DC1F6}"/>
              </a:ext>
            </a:extLst>
          </p:cNvPr>
          <p:cNvSpPr txBox="1">
            <a:spLocks noChangeArrowheads="1"/>
          </p:cNvSpPr>
          <p:nvPr/>
        </p:nvSpPr>
        <p:spPr bwMode="auto">
          <a:xfrm>
            <a:off x="1127125" y="101235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Einführung</a:t>
            </a:r>
          </a:p>
        </p:txBody>
      </p:sp>
      <p:sp>
        <p:nvSpPr>
          <p:cNvPr id="12" name="Text Box 5">
            <a:extLst>
              <a:ext uri="{FF2B5EF4-FFF2-40B4-BE49-F238E27FC236}">
                <a16:creationId xmlns:a16="http://schemas.microsoft.com/office/drawing/2014/main" id="{0FE55A36-8456-4E50-921C-071BE2A633A9}"/>
              </a:ext>
            </a:extLst>
          </p:cNvPr>
          <p:cNvSpPr txBox="1">
            <a:spLocks noChangeArrowheads="1"/>
          </p:cNvSpPr>
          <p:nvPr/>
        </p:nvSpPr>
        <p:spPr bwMode="auto">
          <a:xfrm>
            <a:off x="1127125" y="429943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Flugverkehr</a:t>
            </a:r>
          </a:p>
        </p:txBody>
      </p:sp>
      <p:sp>
        <p:nvSpPr>
          <p:cNvPr id="13" name="Text Box 5">
            <a:extLst>
              <a:ext uri="{FF2B5EF4-FFF2-40B4-BE49-F238E27FC236}">
                <a16:creationId xmlns:a16="http://schemas.microsoft.com/office/drawing/2014/main" id="{21B84C98-C84D-4663-A5D3-9A28B6A20986}"/>
              </a:ext>
            </a:extLst>
          </p:cNvPr>
          <p:cNvSpPr txBox="1">
            <a:spLocks noChangeArrowheads="1"/>
          </p:cNvSpPr>
          <p:nvPr/>
        </p:nvSpPr>
        <p:spPr bwMode="auto">
          <a:xfrm>
            <a:off x="1127125" y="476901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Wasserstoff in der Mobilität</a:t>
            </a:r>
          </a:p>
        </p:txBody>
      </p:sp>
      <p:sp>
        <p:nvSpPr>
          <p:cNvPr id="14" name="Text Box 5">
            <a:extLst>
              <a:ext uri="{FF2B5EF4-FFF2-40B4-BE49-F238E27FC236}">
                <a16:creationId xmlns:a16="http://schemas.microsoft.com/office/drawing/2014/main" id="{306314E5-7410-4A4B-A5A7-646264311905}"/>
              </a:ext>
            </a:extLst>
          </p:cNvPr>
          <p:cNvSpPr txBox="1">
            <a:spLocks noChangeArrowheads="1"/>
          </p:cNvSpPr>
          <p:nvPr/>
        </p:nvSpPr>
        <p:spPr bwMode="auto">
          <a:xfrm>
            <a:off x="1127125" y="570818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Quellen</a:t>
            </a:r>
          </a:p>
        </p:txBody>
      </p:sp>
      <p:sp>
        <p:nvSpPr>
          <p:cNvPr id="15" name="Text Box 5">
            <a:extLst>
              <a:ext uri="{FF2B5EF4-FFF2-40B4-BE49-F238E27FC236}">
                <a16:creationId xmlns:a16="http://schemas.microsoft.com/office/drawing/2014/main" id="{30737A90-68EA-45CD-B459-ABC8341DB94E}"/>
              </a:ext>
            </a:extLst>
          </p:cNvPr>
          <p:cNvSpPr txBox="1">
            <a:spLocks noChangeArrowheads="1"/>
          </p:cNvSpPr>
          <p:nvPr/>
        </p:nvSpPr>
        <p:spPr bwMode="auto">
          <a:xfrm>
            <a:off x="1127125" y="195152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Mobilitätskonzept</a:t>
            </a:r>
          </a:p>
        </p:txBody>
      </p:sp>
      <p:sp>
        <p:nvSpPr>
          <p:cNvPr id="16" name="Text Box 5">
            <a:extLst>
              <a:ext uri="{FF2B5EF4-FFF2-40B4-BE49-F238E27FC236}">
                <a16:creationId xmlns:a16="http://schemas.microsoft.com/office/drawing/2014/main" id="{8C3B4106-AA0D-4B8F-B838-D8C3D7D51D96}"/>
              </a:ext>
            </a:extLst>
          </p:cNvPr>
          <p:cNvSpPr txBox="1">
            <a:spLocks noChangeArrowheads="1"/>
          </p:cNvSpPr>
          <p:nvPr/>
        </p:nvSpPr>
        <p:spPr bwMode="auto">
          <a:xfrm>
            <a:off x="1149364" y="1481941"/>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Bestehende Defizite</a:t>
            </a:r>
          </a:p>
        </p:txBody>
      </p:sp>
    </p:spTree>
  </p:cSld>
  <p:clrMapOvr>
    <a:masterClrMapping/>
  </p:clrMapOvr>
  <p:transition>
    <p:randomBa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Autobahntrassen als Energietrassen nutzen</a:t>
            </a:r>
          </a:p>
        </p:txBody>
      </p:sp>
      <p:cxnSp>
        <p:nvCxnSpPr>
          <p:cNvPr id="20" name="Gerader Verbinder 19">
            <a:extLst>
              <a:ext uri="{FF2B5EF4-FFF2-40B4-BE49-F238E27FC236}">
                <a16:creationId xmlns:a16="http://schemas.microsoft.com/office/drawing/2014/main" id="{04C31617-8422-4947-B51C-D97124C8B773}"/>
              </a:ext>
            </a:extLst>
          </p:cNvPr>
          <p:cNvCxnSpPr/>
          <p:nvPr/>
        </p:nvCxnSpPr>
        <p:spPr bwMode="auto">
          <a:xfrm flipV="1">
            <a:off x="1053737" y="1602377"/>
            <a:ext cx="7907383" cy="290866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Gerader Verbinder 100">
            <a:extLst>
              <a:ext uri="{FF2B5EF4-FFF2-40B4-BE49-F238E27FC236}">
                <a16:creationId xmlns:a16="http://schemas.microsoft.com/office/drawing/2014/main" id="{68D4CBD4-5993-4FC8-BDE9-85C900CC9A41}"/>
              </a:ext>
            </a:extLst>
          </p:cNvPr>
          <p:cNvCxnSpPr/>
          <p:nvPr/>
        </p:nvCxnSpPr>
        <p:spPr bwMode="auto">
          <a:xfrm flipV="1">
            <a:off x="1053737" y="1796591"/>
            <a:ext cx="7907383" cy="2908663"/>
          </a:xfrm>
          <a:prstGeom prst="line">
            <a:avLst/>
          </a:prstGeom>
          <a:solidFill>
            <a:srgbClr val="FF0000"/>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r Verbinder 101">
            <a:extLst>
              <a:ext uri="{FF2B5EF4-FFF2-40B4-BE49-F238E27FC236}">
                <a16:creationId xmlns:a16="http://schemas.microsoft.com/office/drawing/2014/main" id="{84C29F59-B464-45FE-A7A5-EDC31287EF0A}"/>
              </a:ext>
            </a:extLst>
          </p:cNvPr>
          <p:cNvCxnSpPr/>
          <p:nvPr/>
        </p:nvCxnSpPr>
        <p:spPr bwMode="auto">
          <a:xfrm flipV="1">
            <a:off x="1053737" y="1974668"/>
            <a:ext cx="7907383" cy="2908663"/>
          </a:xfrm>
          <a:prstGeom prst="line">
            <a:avLst/>
          </a:prstGeom>
          <a:solidFill>
            <a:srgbClr val="FF0000"/>
          </a:solidFill>
          <a:ln w="762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6B99F8C3-5356-4AD8-9235-DD3BE94126D7}"/>
              </a:ext>
            </a:extLst>
          </p:cNvPr>
          <p:cNvCxnSpPr/>
          <p:nvPr/>
        </p:nvCxnSpPr>
        <p:spPr bwMode="auto">
          <a:xfrm flipV="1">
            <a:off x="1053737" y="2152745"/>
            <a:ext cx="7907383" cy="2908663"/>
          </a:xfrm>
          <a:prstGeom prst="line">
            <a:avLst/>
          </a:prstGeom>
          <a:solidFill>
            <a:srgbClr val="FF0000"/>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Gerader Verbinder 103">
            <a:extLst>
              <a:ext uri="{FF2B5EF4-FFF2-40B4-BE49-F238E27FC236}">
                <a16:creationId xmlns:a16="http://schemas.microsoft.com/office/drawing/2014/main" id="{78D4CFDA-C9C1-43B5-9479-F5F1FEAEE6A9}"/>
              </a:ext>
            </a:extLst>
          </p:cNvPr>
          <p:cNvCxnSpPr/>
          <p:nvPr/>
        </p:nvCxnSpPr>
        <p:spPr bwMode="auto">
          <a:xfrm flipV="1">
            <a:off x="1053737" y="2330822"/>
            <a:ext cx="7907383" cy="290866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uppieren 5">
            <a:extLst>
              <a:ext uri="{FF2B5EF4-FFF2-40B4-BE49-F238E27FC236}">
                <a16:creationId xmlns:a16="http://schemas.microsoft.com/office/drawing/2014/main" id="{DDFF2C23-0E7D-4D36-B97A-0E094A292809}"/>
              </a:ext>
            </a:extLst>
          </p:cNvPr>
          <p:cNvGrpSpPr/>
          <p:nvPr/>
        </p:nvGrpSpPr>
        <p:grpSpPr>
          <a:xfrm>
            <a:off x="122429" y="2734344"/>
            <a:ext cx="9158680" cy="3244879"/>
            <a:chOff x="122429" y="2734344"/>
            <a:chExt cx="9158680" cy="3244879"/>
          </a:xfrm>
        </p:grpSpPr>
        <p:grpSp>
          <p:nvGrpSpPr>
            <p:cNvPr id="52" name="Gruppieren 51">
              <a:extLst>
                <a:ext uri="{FF2B5EF4-FFF2-40B4-BE49-F238E27FC236}">
                  <a16:creationId xmlns:a16="http://schemas.microsoft.com/office/drawing/2014/main" id="{0BB1CEF6-3E11-4AEE-B2B8-DB22FC4FE82E}"/>
                </a:ext>
              </a:extLst>
            </p:cNvPr>
            <p:cNvGrpSpPr/>
            <p:nvPr/>
          </p:nvGrpSpPr>
          <p:grpSpPr>
            <a:xfrm>
              <a:off x="3430447" y="2940100"/>
              <a:ext cx="5850662" cy="3039123"/>
              <a:chOff x="3430447" y="2930148"/>
              <a:chExt cx="5850662" cy="3039123"/>
            </a:xfrm>
          </p:grpSpPr>
          <p:cxnSp>
            <p:nvCxnSpPr>
              <p:cNvPr id="884" name="Gerader Verbinder 883">
                <a:extLst>
                  <a:ext uri="{FF2B5EF4-FFF2-40B4-BE49-F238E27FC236}">
                    <a16:creationId xmlns:a16="http://schemas.microsoft.com/office/drawing/2014/main" id="{5751B51A-4F1B-4E3B-B265-290938C3CF45}"/>
                  </a:ext>
                </a:extLst>
              </p:cNvPr>
              <p:cNvCxnSpPr/>
              <p:nvPr/>
            </p:nvCxnSpPr>
            <p:spPr bwMode="auto">
              <a:xfrm flipV="1">
                <a:off x="3430447" y="2930148"/>
                <a:ext cx="3639385" cy="1338716"/>
              </a:xfrm>
              <a:prstGeom prst="line">
                <a:avLst/>
              </a:prstGeom>
              <a:solidFill>
                <a:srgbClr val="FF0000"/>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2" name="Gruppieren 31">
                <a:extLst>
                  <a:ext uri="{FF2B5EF4-FFF2-40B4-BE49-F238E27FC236}">
                    <a16:creationId xmlns:a16="http://schemas.microsoft.com/office/drawing/2014/main" id="{5F17B718-80C7-4B5A-B456-B5BF0A8005B3}"/>
                  </a:ext>
                </a:extLst>
              </p:cNvPr>
              <p:cNvGrpSpPr/>
              <p:nvPr/>
            </p:nvGrpSpPr>
            <p:grpSpPr>
              <a:xfrm>
                <a:off x="7204694" y="3892856"/>
                <a:ext cx="2076415" cy="2076415"/>
                <a:chOff x="6950943" y="4073891"/>
                <a:chExt cx="2076415" cy="2076415"/>
              </a:xfrm>
            </p:grpSpPr>
            <p:sp>
              <p:nvSpPr>
                <p:cNvPr id="31" name="Ellipse 30">
                  <a:extLst>
                    <a:ext uri="{FF2B5EF4-FFF2-40B4-BE49-F238E27FC236}">
                      <a16:creationId xmlns:a16="http://schemas.microsoft.com/office/drawing/2014/main" id="{EDB43A6D-997B-48DF-ACE8-4B6EF98754CD}"/>
                    </a:ext>
                  </a:extLst>
                </p:cNvPr>
                <p:cNvSpPr/>
                <p:nvPr/>
              </p:nvSpPr>
              <p:spPr bwMode="auto">
                <a:xfrm>
                  <a:off x="6950943" y="4073891"/>
                  <a:ext cx="2076415" cy="2076415"/>
                </a:xfrm>
                <a:prstGeom prst="ellipse">
                  <a:avLst/>
                </a:prstGeom>
                <a:solidFill>
                  <a:schemeClr val="bg1">
                    <a:lumMod val="65000"/>
                  </a:schemeClr>
                </a:solidFill>
                <a:ln w="28575" cap="flat" cmpd="sng" algn="ctr">
                  <a:solidFill>
                    <a:srgbClr val="FF33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30" name="Grafik 29" descr="Ein Bild, das draußen, Straße, LKW, groß enthält.&#10;&#10;Automatisch generierte Beschreibung">
                  <a:extLst>
                    <a:ext uri="{FF2B5EF4-FFF2-40B4-BE49-F238E27FC236}">
                      <a16:creationId xmlns:a16="http://schemas.microsoft.com/office/drawing/2014/main" id="{671312B6-8E3F-4CFD-A8C7-9A643297738C}"/>
                    </a:ext>
                  </a:extLst>
                </p:cNvPr>
                <p:cNvPicPr>
                  <a:picLocks noChangeAspect="1"/>
                </p:cNvPicPr>
                <p:nvPr/>
              </p:nvPicPr>
              <p:blipFill rotWithShape="1">
                <a:blip r:embed="rId3">
                  <a:extLst>
                    <a:ext uri="{28A0092B-C50C-407E-A947-70E740481C1C}">
                      <a14:useLocalDpi xmlns:a14="http://schemas.microsoft.com/office/drawing/2010/main" val="0"/>
                    </a:ext>
                  </a:extLst>
                </a:blip>
                <a:srcRect l="8500" r="18988"/>
                <a:stretch/>
              </p:blipFill>
              <p:spPr>
                <a:xfrm>
                  <a:off x="7274662" y="4399402"/>
                  <a:ext cx="1453636" cy="1346934"/>
                </a:xfrm>
                <a:prstGeom prst="rect">
                  <a:avLst/>
                </a:prstGeom>
                <a:ln>
                  <a:solidFill>
                    <a:srgbClr val="FF3300"/>
                  </a:solidFill>
                </a:ln>
              </p:spPr>
            </p:pic>
          </p:grpSp>
          <p:cxnSp>
            <p:nvCxnSpPr>
              <p:cNvPr id="44" name="Gerader Verbinder 43">
                <a:extLst>
                  <a:ext uri="{FF2B5EF4-FFF2-40B4-BE49-F238E27FC236}">
                    <a16:creationId xmlns:a16="http://schemas.microsoft.com/office/drawing/2014/main" id="{C5E913A4-C732-423E-9014-AF4495F3D6AC}"/>
                  </a:ext>
                </a:extLst>
              </p:cNvPr>
              <p:cNvCxnSpPr>
                <a:cxnSpLocks/>
                <a:stCxn id="436" idx="1"/>
              </p:cNvCxnSpPr>
              <p:nvPr/>
            </p:nvCxnSpPr>
            <p:spPr bwMode="auto">
              <a:xfrm>
                <a:off x="6830110" y="2940871"/>
                <a:ext cx="763399" cy="1085838"/>
              </a:xfrm>
              <a:prstGeom prst="line">
                <a:avLst/>
              </a:prstGeom>
              <a:solidFill>
                <a:srgbClr val="FF0000"/>
              </a:solidFill>
              <a:ln w="12700"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90" name="Textfeld 889">
              <a:extLst>
                <a:ext uri="{FF2B5EF4-FFF2-40B4-BE49-F238E27FC236}">
                  <a16:creationId xmlns:a16="http://schemas.microsoft.com/office/drawing/2014/main" id="{901292BE-E719-444F-B00F-9B82AFB25885}"/>
                </a:ext>
              </a:extLst>
            </p:cNvPr>
            <p:cNvSpPr txBox="1"/>
            <p:nvPr/>
          </p:nvSpPr>
          <p:spPr>
            <a:xfrm>
              <a:off x="122429" y="2734344"/>
              <a:ext cx="4591193" cy="584775"/>
            </a:xfrm>
            <a:prstGeom prst="rect">
              <a:avLst/>
            </a:prstGeom>
            <a:noFill/>
          </p:spPr>
          <p:txBody>
            <a:bodyPr wrap="none" rtlCol="0">
              <a:spAutoFit/>
            </a:bodyPr>
            <a:lstStyle/>
            <a:p>
              <a:r>
                <a:rPr lang="de-DE" sz="1600" dirty="0">
                  <a:solidFill>
                    <a:srgbClr val="3333FF"/>
                  </a:solidFill>
                </a:rPr>
                <a:t>4. PV-Gerüst mit Oberleitung für </a:t>
              </a:r>
              <a:r>
                <a:rPr lang="de-DE" sz="1600" dirty="0" err="1">
                  <a:solidFill>
                    <a:srgbClr val="3333FF"/>
                  </a:solidFill>
                </a:rPr>
                <a:t>LkWs</a:t>
              </a:r>
              <a:r>
                <a:rPr lang="de-DE" sz="1600" dirty="0">
                  <a:solidFill>
                    <a:srgbClr val="3333FF"/>
                  </a:solidFill>
                </a:rPr>
                <a:t> ergänzen</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PV-Gerüst vielfältig nutzbar machen</a:t>
              </a:r>
              <a:endParaRPr lang="de-DE" sz="1600" i="1" dirty="0">
                <a:solidFill>
                  <a:srgbClr val="3333FF"/>
                </a:solidFill>
              </a:endParaRPr>
            </a:p>
          </p:txBody>
        </p:sp>
      </p:grpSp>
      <p:pic>
        <p:nvPicPr>
          <p:cNvPr id="86" name="Grafik 85" descr="Ein Bild, das Spiegel enthält.&#10;&#10;Automatisch generierte Beschreibung">
            <a:extLst>
              <a:ext uri="{FF2B5EF4-FFF2-40B4-BE49-F238E27FC236}">
                <a16:creationId xmlns:a16="http://schemas.microsoft.com/office/drawing/2014/main" id="{D90A30F4-39FF-4AF5-8916-30FDA497BD32}"/>
              </a:ext>
            </a:extLst>
          </p:cNvPr>
          <p:cNvPicPr>
            <a:picLocks noChangeAspect="1"/>
          </p:cNvPicPr>
          <p:nvPr/>
        </p:nvPicPr>
        <p:blipFill rotWithShape="1">
          <a:blip r:embed="rId4">
            <a:extLst>
              <a:ext uri="{28A0092B-C50C-407E-A947-70E740481C1C}">
                <a14:useLocalDpi xmlns:a14="http://schemas.microsoft.com/office/drawing/2010/main" val="0"/>
              </a:ext>
            </a:extLst>
          </a:blip>
          <a:srcRect l="4311" t="29942" r="3575" b="29993"/>
          <a:stretch/>
        </p:blipFill>
        <p:spPr>
          <a:xfrm rot="20311053" flipV="1">
            <a:off x="2218968" y="4422661"/>
            <a:ext cx="376938" cy="163951"/>
          </a:xfrm>
          <a:prstGeom prst="rect">
            <a:avLst/>
          </a:prstGeom>
        </p:spPr>
      </p:pic>
      <p:pic>
        <p:nvPicPr>
          <p:cNvPr id="900" name="Grafik 899" descr="Ein Bild, das Spiegel enthält.&#10;&#10;Automatisch generierte Beschreibung">
            <a:extLst>
              <a:ext uri="{FF2B5EF4-FFF2-40B4-BE49-F238E27FC236}">
                <a16:creationId xmlns:a16="http://schemas.microsoft.com/office/drawing/2014/main" id="{B113FC7A-9947-4145-BDD7-BB29BCCA4775}"/>
              </a:ext>
            </a:extLst>
          </p:cNvPr>
          <p:cNvPicPr>
            <a:picLocks noChangeAspect="1"/>
          </p:cNvPicPr>
          <p:nvPr/>
        </p:nvPicPr>
        <p:blipFill rotWithShape="1">
          <a:blip r:embed="rId4">
            <a:extLst>
              <a:ext uri="{28A0092B-C50C-407E-A947-70E740481C1C}">
                <a14:useLocalDpi xmlns:a14="http://schemas.microsoft.com/office/drawing/2010/main" val="0"/>
              </a:ext>
            </a:extLst>
          </a:blip>
          <a:srcRect l="4311" t="29942" r="3575" b="29993"/>
          <a:stretch/>
        </p:blipFill>
        <p:spPr>
          <a:xfrm rot="20311053" flipV="1">
            <a:off x="8271425" y="2340175"/>
            <a:ext cx="376938" cy="163951"/>
          </a:xfrm>
          <a:prstGeom prst="rect">
            <a:avLst/>
          </a:prstGeom>
        </p:spPr>
      </p:pic>
      <p:pic>
        <p:nvPicPr>
          <p:cNvPr id="901" name="Grafik 900" descr="Ein Bild, das Spiegel enthält.&#10;&#10;Automatisch generierte Beschreibung">
            <a:extLst>
              <a:ext uri="{FF2B5EF4-FFF2-40B4-BE49-F238E27FC236}">
                <a16:creationId xmlns:a16="http://schemas.microsoft.com/office/drawing/2014/main" id="{A489D1C5-F4EC-4F36-8A04-33860598C873}"/>
              </a:ext>
            </a:extLst>
          </p:cNvPr>
          <p:cNvPicPr>
            <a:picLocks noChangeAspect="1"/>
          </p:cNvPicPr>
          <p:nvPr/>
        </p:nvPicPr>
        <p:blipFill rotWithShape="1">
          <a:blip r:embed="rId4">
            <a:extLst>
              <a:ext uri="{28A0092B-C50C-407E-A947-70E740481C1C}">
                <a14:useLocalDpi xmlns:a14="http://schemas.microsoft.com/office/drawing/2010/main" val="0"/>
              </a:ext>
            </a:extLst>
          </a:blip>
          <a:srcRect l="4311" t="29942" r="3575" b="29993"/>
          <a:stretch/>
        </p:blipFill>
        <p:spPr>
          <a:xfrm rot="9219245" flipV="1">
            <a:off x="6974083" y="2453145"/>
            <a:ext cx="376938" cy="163951"/>
          </a:xfrm>
          <a:prstGeom prst="rect">
            <a:avLst/>
          </a:prstGeom>
        </p:spPr>
      </p:pic>
      <p:pic>
        <p:nvPicPr>
          <p:cNvPr id="902" name="Grafik 901" descr="Ein Bild, das Spiegel enthält.&#10;&#10;Automatisch generierte Beschreibung">
            <a:extLst>
              <a:ext uri="{FF2B5EF4-FFF2-40B4-BE49-F238E27FC236}">
                <a16:creationId xmlns:a16="http://schemas.microsoft.com/office/drawing/2014/main" id="{0CB1D89E-DAD4-4937-9750-094E13DA4C04}"/>
              </a:ext>
            </a:extLst>
          </p:cNvPr>
          <p:cNvPicPr>
            <a:picLocks noChangeAspect="1"/>
          </p:cNvPicPr>
          <p:nvPr/>
        </p:nvPicPr>
        <p:blipFill rotWithShape="1">
          <a:blip r:embed="rId4">
            <a:extLst>
              <a:ext uri="{28A0092B-C50C-407E-A947-70E740481C1C}">
                <a14:useLocalDpi xmlns:a14="http://schemas.microsoft.com/office/drawing/2010/main" val="0"/>
              </a:ext>
            </a:extLst>
          </a:blip>
          <a:srcRect l="4311" t="29942" r="3575" b="29993"/>
          <a:stretch/>
        </p:blipFill>
        <p:spPr>
          <a:xfrm rot="9219245" flipV="1">
            <a:off x="2886337" y="3773411"/>
            <a:ext cx="376938" cy="163951"/>
          </a:xfrm>
          <a:prstGeom prst="rect">
            <a:avLst/>
          </a:prstGeom>
        </p:spPr>
      </p:pic>
      <p:pic>
        <p:nvPicPr>
          <p:cNvPr id="904" name="Grafik 903">
            <a:extLst>
              <a:ext uri="{FF2B5EF4-FFF2-40B4-BE49-F238E27FC236}">
                <a16:creationId xmlns:a16="http://schemas.microsoft.com/office/drawing/2014/main" id="{4C603616-95BB-42E8-8FDA-BE5A28EF456E}"/>
              </a:ext>
            </a:extLst>
          </p:cNvPr>
          <p:cNvPicPr>
            <a:picLocks noChangeAspect="1"/>
          </p:cNvPicPr>
          <p:nvPr/>
        </p:nvPicPr>
        <p:blipFill rotWithShape="1">
          <a:blip r:embed="rId5">
            <a:extLst>
              <a:ext uri="{28A0092B-C50C-407E-A947-70E740481C1C}">
                <a14:useLocalDpi xmlns:a14="http://schemas.microsoft.com/office/drawing/2010/main" val="0"/>
              </a:ext>
            </a:extLst>
          </a:blip>
          <a:srcRect l="2322" t="67693" r="23107" b="11735"/>
          <a:stretch/>
        </p:blipFill>
        <p:spPr>
          <a:xfrm rot="9538941" flipV="1">
            <a:off x="7584424" y="1877713"/>
            <a:ext cx="1328633" cy="213803"/>
          </a:xfrm>
          <a:prstGeom prst="rect">
            <a:avLst/>
          </a:prstGeom>
        </p:spPr>
      </p:pic>
      <p:pic>
        <p:nvPicPr>
          <p:cNvPr id="905" name="Grafik 904">
            <a:extLst>
              <a:ext uri="{FF2B5EF4-FFF2-40B4-BE49-F238E27FC236}">
                <a16:creationId xmlns:a16="http://schemas.microsoft.com/office/drawing/2014/main" id="{C37BC02F-B812-490E-9721-58BCE2DAB133}"/>
              </a:ext>
            </a:extLst>
          </p:cNvPr>
          <p:cNvPicPr>
            <a:picLocks noChangeAspect="1"/>
          </p:cNvPicPr>
          <p:nvPr/>
        </p:nvPicPr>
        <p:blipFill rotWithShape="1">
          <a:blip r:embed="rId5">
            <a:extLst>
              <a:ext uri="{28A0092B-C50C-407E-A947-70E740481C1C}">
                <a14:useLocalDpi xmlns:a14="http://schemas.microsoft.com/office/drawing/2010/main" val="0"/>
              </a:ext>
            </a:extLst>
          </a:blip>
          <a:srcRect l="2322" t="67693" r="23107" b="11735"/>
          <a:stretch/>
        </p:blipFill>
        <p:spPr>
          <a:xfrm rot="20367838" flipV="1">
            <a:off x="2717081" y="4156422"/>
            <a:ext cx="1328633" cy="213803"/>
          </a:xfrm>
          <a:prstGeom prst="rect">
            <a:avLst/>
          </a:prstGeom>
        </p:spPr>
      </p:pic>
      <p:grpSp>
        <p:nvGrpSpPr>
          <p:cNvPr id="5" name="Gruppieren 4">
            <a:extLst>
              <a:ext uri="{FF2B5EF4-FFF2-40B4-BE49-F238E27FC236}">
                <a16:creationId xmlns:a16="http://schemas.microsoft.com/office/drawing/2014/main" id="{B03F1FB8-A247-4CC2-BC1A-11CAE0004034}"/>
              </a:ext>
            </a:extLst>
          </p:cNvPr>
          <p:cNvGrpSpPr/>
          <p:nvPr/>
        </p:nvGrpSpPr>
        <p:grpSpPr>
          <a:xfrm>
            <a:off x="122429" y="2048941"/>
            <a:ext cx="6900277" cy="1677074"/>
            <a:chOff x="122429" y="2106866"/>
            <a:chExt cx="6900277" cy="1586330"/>
          </a:xfrm>
        </p:grpSpPr>
        <p:grpSp>
          <p:nvGrpSpPr>
            <p:cNvPr id="22" name="Gruppieren 21">
              <a:extLst>
                <a:ext uri="{FF2B5EF4-FFF2-40B4-BE49-F238E27FC236}">
                  <a16:creationId xmlns:a16="http://schemas.microsoft.com/office/drawing/2014/main" id="{58D76A40-7D3E-4299-BE32-5B298892F0DE}"/>
                </a:ext>
              </a:extLst>
            </p:cNvPr>
            <p:cNvGrpSpPr/>
            <p:nvPr/>
          </p:nvGrpSpPr>
          <p:grpSpPr>
            <a:xfrm rot="20382055">
              <a:off x="3338511" y="3007376"/>
              <a:ext cx="3684195" cy="685820"/>
              <a:chOff x="4983431" y="4896575"/>
              <a:chExt cx="3684195" cy="685820"/>
            </a:xfrm>
          </p:grpSpPr>
          <p:grpSp>
            <p:nvGrpSpPr>
              <p:cNvPr id="121" name="Gruppieren 120">
                <a:extLst>
                  <a:ext uri="{FF2B5EF4-FFF2-40B4-BE49-F238E27FC236}">
                    <a16:creationId xmlns:a16="http://schemas.microsoft.com/office/drawing/2014/main" id="{858F7DD6-621D-4D41-AD97-4FE707056EA5}"/>
                  </a:ext>
                </a:extLst>
              </p:cNvPr>
              <p:cNvGrpSpPr/>
              <p:nvPr/>
            </p:nvGrpSpPr>
            <p:grpSpPr>
              <a:xfrm>
                <a:off x="7003665" y="4896575"/>
                <a:ext cx="317772" cy="685820"/>
                <a:chOff x="3553096" y="1475984"/>
                <a:chExt cx="2029098" cy="3906031"/>
              </a:xfrm>
            </p:grpSpPr>
            <p:sp>
              <p:nvSpPr>
                <p:cNvPr id="122" name="Rechteck 121">
                  <a:extLst>
                    <a:ext uri="{FF2B5EF4-FFF2-40B4-BE49-F238E27FC236}">
                      <a16:creationId xmlns:a16="http://schemas.microsoft.com/office/drawing/2014/main" id="{B77B215C-9C25-4049-8115-E56D6CA6DCD2}"/>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3" name="Gerader Verbinder 122">
                  <a:extLst>
                    <a:ext uri="{FF2B5EF4-FFF2-40B4-BE49-F238E27FC236}">
                      <a16:creationId xmlns:a16="http://schemas.microsoft.com/office/drawing/2014/main" id="{1BF060C3-715F-4E87-A1E2-A47C1AD584D2}"/>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0B6B23AB-D521-44AB-A822-BA1F58DDA831}"/>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5AE7B52E-8CE2-4A17-8B38-8E79BA9AD2F9}"/>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F757748D-1595-4650-A072-3B7BD024C766}"/>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394D553F-9B9B-4618-9C59-2BAEAFCAC442}"/>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Gerader Verbinder 127">
                  <a:extLst>
                    <a:ext uri="{FF2B5EF4-FFF2-40B4-BE49-F238E27FC236}">
                      <a16:creationId xmlns:a16="http://schemas.microsoft.com/office/drawing/2014/main" id="{44881EB1-2FAD-4336-889E-6483DD5C09B8}"/>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AC735C10-D9DB-4693-8F46-358FD161200C}"/>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Gerader Verbinder 133">
                  <a:extLst>
                    <a:ext uri="{FF2B5EF4-FFF2-40B4-BE49-F238E27FC236}">
                      <a16:creationId xmlns:a16="http://schemas.microsoft.com/office/drawing/2014/main" id="{D27988C9-5CB1-4A6F-B1C1-743FC0FC49A0}"/>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C0DF13B5-0849-40F6-B80A-412C53C05FE9}"/>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Gerader Verbinder 135">
                  <a:extLst>
                    <a:ext uri="{FF2B5EF4-FFF2-40B4-BE49-F238E27FC236}">
                      <a16:creationId xmlns:a16="http://schemas.microsoft.com/office/drawing/2014/main" id="{B4421740-2647-4023-9C78-DC028CD64BC4}"/>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r Verbinder 136">
                  <a:extLst>
                    <a:ext uri="{FF2B5EF4-FFF2-40B4-BE49-F238E27FC236}">
                      <a16:creationId xmlns:a16="http://schemas.microsoft.com/office/drawing/2014/main" id="{40347AC2-9331-45A0-AF2D-E683EE8D8E37}"/>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r Verbinder 137">
                  <a:extLst>
                    <a:ext uri="{FF2B5EF4-FFF2-40B4-BE49-F238E27FC236}">
                      <a16:creationId xmlns:a16="http://schemas.microsoft.com/office/drawing/2014/main" id="{9D99D343-694D-4758-A67D-0A03B7BC77B0}"/>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r Verbinder 138">
                  <a:extLst>
                    <a:ext uri="{FF2B5EF4-FFF2-40B4-BE49-F238E27FC236}">
                      <a16:creationId xmlns:a16="http://schemas.microsoft.com/office/drawing/2014/main" id="{44F74FF1-5DFE-4499-BE71-F00D9D338793}"/>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A0878C78-0B9C-4184-815B-2BFD428EA721}"/>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r Verbinder 140">
                  <a:extLst>
                    <a:ext uri="{FF2B5EF4-FFF2-40B4-BE49-F238E27FC236}">
                      <a16:creationId xmlns:a16="http://schemas.microsoft.com/office/drawing/2014/main" id="{BF4D3F31-70EB-4E9B-AC3D-940B221CEDC1}"/>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C492FDEC-33FE-48E3-B3A8-125CF9AA16B8}"/>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 name="Rechteck 142">
                  <a:extLst>
                    <a:ext uri="{FF2B5EF4-FFF2-40B4-BE49-F238E27FC236}">
                      <a16:creationId xmlns:a16="http://schemas.microsoft.com/office/drawing/2014/main" id="{6CC75419-C4DC-42CC-A43F-1B1E33F16B7F}"/>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44" name="Gerader Verbinder 143">
                  <a:extLst>
                    <a:ext uri="{FF2B5EF4-FFF2-40B4-BE49-F238E27FC236}">
                      <a16:creationId xmlns:a16="http://schemas.microsoft.com/office/drawing/2014/main" id="{2257E3AD-2F54-45D5-A6E3-A0E491FB16CE}"/>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0F30718D-3908-4DB9-B8B6-EB6FAE781C73}"/>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Gerader Verbinder 145">
                  <a:extLst>
                    <a:ext uri="{FF2B5EF4-FFF2-40B4-BE49-F238E27FC236}">
                      <a16:creationId xmlns:a16="http://schemas.microsoft.com/office/drawing/2014/main" id="{22F6B85F-AF25-45E4-807F-ACCF340D870E}"/>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C03E140-B899-4756-A7E7-FB7762D6E21A}"/>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009D488F-C109-4839-8BAE-630C4E9C0123}"/>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BA4D9C22-4869-4DBC-9342-F9359B06B4B4}"/>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35B55A6C-C006-4DB7-ADCF-31AE485B00FA}"/>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Gerader Verbinder 150">
                  <a:extLst>
                    <a:ext uri="{FF2B5EF4-FFF2-40B4-BE49-F238E27FC236}">
                      <a16:creationId xmlns:a16="http://schemas.microsoft.com/office/drawing/2014/main" id="{DACFDBE4-FFBA-44D6-99B9-9239A72E9491}"/>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r Verbinder 151">
                  <a:extLst>
                    <a:ext uri="{FF2B5EF4-FFF2-40B4-BE49-F238E27FC236}">
                      <a16:creationId xmlns:a16="http://schemas.microsoft.com/office/drawing/2014/main" id="{CF4D9294-678A-490C-BA19-478DB3A2F416}"/>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Gerader Verbinder 152">
                  <a:extLst>
                    <a:ext uri="{FF2B5EF4-FFF2-40B4-BE49-F238E27FC236}">
                      <a16:creationId xmlns:a16="http://schemas.microsoft.com/office/drawing/2014/main" id="{99EFF1D3-5279-42F1-9E22-F7C6157CE64D}"/>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Gerader Verbinder 153">
                  <a:extLst>
                    <a:ext uri="{FF2B5EF4-FFF2-40B4-BE49-F238E27FC236}">
                      <a16:creationId xmlns:a16="http://schemas.microsoft.com/office/drawing/2014/main" id="{D4937F41-5C67-4FBA-8558-C36C22836C56}"/>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1BE3D39A-3F64-43B4-9C5B-7053594BB566}"/>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r Verbinder 155">
                  <a:extLst>
                    <a:ext uri="{FF2B5EF4-FFF2-40B4-BE49-F238E27FC236}">
                      <a16:creationId xmlns:a16="http://schemas.microsoft.com/office/drawing/2014/main" id="{8D93C7DF-AD1F-4F2D-943A-1E3B6FD98122}"/>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DB942217-061D-43A3-8172-C20E2019804D}"/>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360188BE-24AD-49DE-8103-347D97BE3A1F}"/>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r Verbinder 158">
                  <a:extLst>
                    <a:ext uri="{FF2B5EF4-FFF2-40B4-BE49-F238E27FC236}">
                      <a16:creationId xmlns:a16="http://schemas.microsoft.com/office/drawing/2014/main" id="{30B26527-C989-4956-A65F-F4BAE9833BAC}"/>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Rechteck 159">
                  <a:extLst>
                    <a:ext uri="{FF2B5EF4-FFF2-40B4-BE49-F238E27FC236}">
                      <a16:creationId xmlns:a16="http://schemas.microsoft.com/office/drawing/2014/main" id="{99C30715-FC33-416B-AA19-653A106D1B03}"/>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61" name="Gerader Verbinder 160">
                  <a:extLst>
                    <a:ext uri="{FF2B5EF4-FFF2-40B4-BE49-F238E27FC236}">
                      <a16:creationId xmlns:a16="http://schemas.microsoft.com/office/drawing/2014/main" id="{7B8D5EBA-D979-45A1-9492-1FFFD0E584A4}"/>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D6FB4853-2AF9-4E27-81C5-B91577E07445}"/>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107447A5-1C96-4E3A-B4C1-BF86E49032AA}"/>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3DD89B47-133F-4274-A159-FBCAF42AB05A}"/>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r Verbinder 164">
                  <a:extLst>
                    <a:ext uri="{FF2B5EF4-FFF2-40B4-BE49-F238E27FC236}">
                      <a16:creationId xmlns:a16="http://schemas.microsoft.com/office/drawing/2014/main" id="{66853266-7B85-4A8E-91EB-F25E7BDEF8AE}"/>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C869ADB8-BB60-44EF-B748-D6395E95A646}"/>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r Verbinder 166">
                  <a:extLst>
                    <a:ext uri="{FF2B5EF4-FFF2-40B4-BE49-F238E27FC236}">
                      <a16:creationId xmlns:a16="http://schemas.microsoft.com/office/drawing/2014/main" id="{9200943D-B120-4767-9D80-FF06D31D389A}"/>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DD097A84-043D-45CD-BF17-36F5CEA30F1C}"/>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71635632-BE6E-423B-9843-D73154A47CC6}"/>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A92DD4AD-536E-46F0-9D49-6D57F59756B2}"/>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Gerader Verbinder 170">
                  <a:extLst>
                    <a:ext uri="{FF2B5EF4-FFF2-40B4-BE49-F238E27FC236}">
                      <a16:creationId xmlns:a16="http://schemas.microsoft.com/office/drawing/2014/main" id="{AC9BA282-C4AA-4B17-B0EF-5452B7EFE536}"/>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F874836A-33EF-4ABE-91AF-368078363203}"/>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Gerader Verbinder 172">
                  <a:extLst>
                    <a:ext uri="{FF2B5EF4-FFF2-40B4-BE49-F238E27FC236}">
                      <a16:creationId xmlns:a16="http://schemas.microsoft.com/office/drawing/2014/main" id="{71348287-E391-4998-973E-C7124D54355A}"/>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A067CEE2-F7DB-493F-9FD2-0407D44EE2B5}"/>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Gerader Verbinder 174">
                  <a:extLst>
                    <a:ext uri="{FF2B5EF4-FFF2-40B4-BE49-F238E27FC236}">
                      <a16:creationId xmlns:a16="http://schemas.microsoft.com/office/drawing/2014/main" id="{9484703E-6231-4B9A-8979-263126DC7B51}"/>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0ABCCB08-5EEE-4457-BA3C-5B7D95B46EEB}"/>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7" name="Rechteck 176">
                  <a:extLst>
                    <a:ext uri="{FF2B5EF4-FFF2-40B4-BE49-F238E27FC236}">
                      <a16:creationId xmlns:a16="http://schemas.microsoft.com/office/drawing/2014/main" id="{9746BECB-F2F1-4AF1-8025-2C6DF53EEA4F}"/>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8" name="Gerader Verbinder 177">
                  <a:extLst>
                    <a:ext uri="{FF2B5EF4-FFF2-40B4-BE49-F238E27FC236}">
                      <a16:creationId xmlns:a16="http://schemas.microsoft.com/office/drawing/2014/main" id="{A37DEF6E-1323-45A5-B863-76D647B3DF57}"/>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Gerader Verbinder 178">
                  <a:extLst>
                    <a:ext uri="{FF2B5EF4-FFF2-40B4-BE49-F238E27FC236}">
                      <a16:creationId xmlns:a16="http://schemas.microsoft.com/office/drawing/2014/main" id="{BD1EAD1A-004B-4B48-A25A-DD8698BD2E82}"/>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2C69F1B8-C1FF-49D2-8EAF-C312E760A56B}"/>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Gerader Verbinder 180">
                  <a:extLst>
                    <a:ext uri="{FF2B5EF4-FFF2-40B4-BE49-F238E27FC236}">
                      <a16:creationId xmlns:a16="http://schemas.microsoft.com/office/drawing/2014/main" id="{DE35C269-8C15-474F-95B5-F89D504D80C5}"/>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Gerader Verbinder 181">
                  <a:extLst>
                    <a:ext uri="{FF2B5EF4-FFF2-40B4-BE49-F238E27FC236}">
                      <a16:creationId xmlns:a16="http://schemas.microsoft.com/office/drawing/2014/main" id="{51C1A40B-F4CF-4358-9834-E2FAAB1BCBA8}"/>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Gerader Verbinder 182">
                  <a:extLst>
                    <a:ext uri="{FF2B5EF4-FFF2-40B4-BE49-F238E27FC236}">
                      <a16:creationId xmlns:a16="http://schemas.microsoft.com/office/drawing/2014/main" id="{28BB77BE-4326-4674-8D45-E48E5E4F9585}"/>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Gerader Verbinder 183">
                  <a:extLst>
                    <a:ext uri="{FF2B5EF4-FFF2-40B4-BE49-F238E27FC236}">
                      <a16:creationId xmlns:a16="http://schemas.microsoft.com/office/drawing/2014/main" id="{F39ECEDE-0ACF-4932-A262-37EEEA833DA0}"/>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Gerader Verbinder 184">
                  <a:extLst>
                    <a:ext uri="{FF2B5EF4-FFF2-40B4-BE49-F238E27FC236}">
                      <a16:creationId xmlns:a16="http://schemas.microsoft.com/office/drawing/2014/main" id="{1BA33634-7681-40CC-B307-0CA5952D33E5}"/>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Gerader Verbinder 185">
                  <a:extLst>
                    <a:ext uri="{FF2B5EF4-FFF2-40B4-BE49-F238E27FC236}">
                      <a16:creationId xmlns:a16="http://schemas.microsoft.com/office/drawing/2014/main" id="{EC4F38D1-5F36-4D36-808D-93B88B6D6E75}"/>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Gerader Verbinder 186">
                  <a:extLst>
                    <a:ext uri="{FF2B5EF4-FFF2-40B4-BE49-F238E27FC236}">
                      <a16:creationId xmlns:a16="http://schemas.microsoft.com/office/drawing/2014/main" id="{8565EACE-1CD0-4E24-A8C0-5B911AD77B61}"/>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Gerader Verbinder 187">
                  <a:extLst>
                    <a:ext uri="{FF2B5EF4-FFF2-40B4-BE49-F238E27FC236}">
                      <a16:creationId xmlns:a16="http://schemas.microsoft.com/office/drawing/2014/main" id="{4CABBC64-898A-479B-BE2B-931122CA5272}"/>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Gerader Verbinder 188">
                  <a:extLst>
                    <a:ext uri="{FF2B5EF4-FFF2-40B4-BE49-F238E27FC236}">
                      <a16:creationId xmlns:a16="http://schemas.microsoft.com/office/drawing/2014/main" id="{AE925168-1164-44D8-8EE8-D43A2E061006}"/>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Gerader Verbinder 189">
                  <a:extLst>
                    <a:ext uri="{FF2B5EF4-FFF2-40B4-BE49-F238E27FC236}">
                      <a16:creationId xmlns:a16="http://schemas.microsoft.com/office/drawing/2014/main" id="{B101268F-55A7-4AF9-87F4-2B568C709D7E}"/>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Gerader Verbinder 190">
                  <a:extLst>
                    <a:ext uri="{FF2B5EF4-FFF2-40B4-BE49-F238E27FC236}">
                      <a16:creationId xmlns:a16="http://schemas.microsoft.com/office/drawing/2014/main" id="{72B1DAF3-8859-4D4D-8F2F-55AE64B218DE}"/>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Gerader Verbinder 191">
                  <a:extLst>
                    <a:ext uri="{FF2B5EF4-FFF2-40B4-BE49-F238E27FC236}">
                      <a16:creationId xmlns:a16="http://schemas.microsoft.com/office/drawing/2014/main" id="{5E557076-FAFE-445A-8CDD-6B214AB75968}"/>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Gerader Verbinder 192">
                  <a:extLst>
                    <a:ext uri="{FF2B5EF4-FFF2-40B4-BE49-F238E27FC236}">
                      <a16:creationId xmlns:a16="http://schemas.microsoft.com/office/drawing/2014/main" id="{44A7DF57-8A86-4474-9FA4-52CCF7BD2FC6}"/>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4" name="Gruppieren 193">
                <a:extLst>
                  <a:ext uri="{FF2B5EF4-FFF2-40B4-BE49-F238E27FC236}">
                    <a16:creationId xmlns:a16="http://schemas.microsoft.com/office/drawing/2014/main" id="{86E0B3F4-055E-42EC-93B3-6623C9101192}"/>
                  </a:ext>
                </a:extLst>
              </p:cNvPr>
              <p:cNvGrpSpPr/>
              <p:nvPr/>
            </p:nvGrpSpPr>
            <p:grpSpPr>
              <a:xfrm>
                <a:off x="7341680" y="4896575"/>
                <a:ext cx="317772" cy="685820"/>
                <a:chOff x="3553096" y="1475984"/>
                <a:chExt cx="2029098" cy="3906031"/>
              </a:xfrm>
            </p:grpSpPr>
            <p:sp>
              <p:nvSpPr>
                <p:cNvPr id="195" name="Rechteck 194">
                  <a:extLst>
                    <a:ext uri="{FF2B5EF4-FFF2-40B4-BE49-F238E27FC236}">
                      <a16:creationId xmlns:a16="http://schemas.microsoft.com/office/drawing/2014/main" id="{E6620F19-85C5-4C26-BBD6-D5D4D9AEA30B}"/>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96" name="Gerader Verbinder 195">
                  <a:extLst>
                    <a:ext uri="{FF2B5EF4-FFF2-40B4-BE49-F238E27FC236}">
                      <a16:creationId xmlns:a16="http://schemas.microsoft.com/office/drawing/2014/main" id="{CF5E39E7-298F-4F4B-BDEF-35CBFDFA672F}"/>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Gerader Verbinder 196">
                  <a:extLst>
                    <a:ext uri="{FF2B5EF4-FFF2-40B4-BE49-F238E27FC236}">
                      <a16:creationId xmlns:a16="http://schemas.microsoft.com/office/drawing/2014/main" id="{E902794C-F13A-4BFB-8044-FAB7D494FD88}"/>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Gerader Verbinder 197">
                  <a:extLst>
                    <a:ext uri="{FF2B5EF4-FFF2-40B4-BE49-F238E27FC236}">
                      <a16:creationId xmlns:a16="http://schemas.microsoft.com/office/drawing/2014/main" id="{34341382-107B-42F1-97C2-1BF60882BA4F}"/>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Gerader Verbinder 198">
                  <a:extLst>
                    <a:ext uri="{FF2B5EF4-FFF2-40B4-BE49-F238E27FC236}">
                      <a16:creationId xmlns:a16="http://schemas.microsoft.com/office/drawing/2014/main" id="{0B41622C-18A8-40B7-9C06-66CC16C2F03B}"/>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Gerader Verbinder 199">
                  <a:extLst>
                    <a:ext uri="{FF2B5EF4-FFF2-40B4-BE49-F238E27FC236}">
                      <a16:creationId xmlns:a16="http://schemas.microsoft.com/office/drawing/2014/main" id="{34AC849D-B76F-4711-881E-5422DDE611CC}"/>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1" name="Gerader Verbinder 200">
                  <a:extLst>
                    <a:ext uri="{FF2B5EF4-FFF2-40B4-BE49-F238E27FC236}">
                      <a16:creationId xmlns:a16="http://schemas.microsoft.com/office/drawing/2014/main" id="{0C049217-EA9E-439D-846B-ECAFF293A805}"/>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Gerader Verbinder 201">
                  <a:extLst>
                    <a:ext uri="{FF2B5EF4-FFF2-40B4-BE49-F238E27FC236}">
                      <a16:creationId xmlns:a16="http://schemas.microsoft.com/office/drawing/2014/main" id="{330B6643-1D9F-4DDB-B181-60475E9020F4}"/>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3" name="Gerader Verbinder 202">
                  <a:extLst>
                    <a:ext uri="{FF2B5EF4-FFF2-40B4-BE49-F238E27FC236}">
                      <a16:creationId xmlns:a16="http://schemas.microsoft.com/office/drawing/2014/main" id="{DEB8F0AE-0CA5-4692-A83C-95944833F96B}"/>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 name="Gerader Verbinder 203">
                  <a:extLst>
                    <a:ext uri="{FF2B5EF4-FFF2-40B4-BE49-F238E27FC236}">
                      <a16:creationId xmlns:a16="http://schemas.microsoft.com/office/drawing/2014/main" id="{CF88B515-C8C1-43DF-B9B4-59512717517D}"/>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Gerader Verbinder 204">
                  <a:extLst>
                    <a:ext uri="{FF2B5EF4-FFF2-40B4-BE49-F238E27FC236}">
                      <a16:creationId xmlns:a16="http://schemas.microsoft.com/office/drawing/2014/main" id="{34EDF720-F4F2-40E7-BACB-DF010D692BC9}"/>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Gerader Verbinder 205">
                  <a:extLst>
                    <a:ext uri="{FF2B5EF4-FFF2-40B4-BE49-F238E27FC236}">
                      <a16:creationId xmlns:a16="http://schemas.microsoft.com/office/drawing/2014/main" id="{ED04CB3F-80FA-4ED1-8E13-5E3F70EBA008}"/>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Gerader Verbinder 206">
                  <a:extLst>
                    <a:ext uri="{FF2B5EF4-FFF2-40B4-BE49-F238E27FC236}">
                      <a16:creationId xmlns:a16="http://schemas.microsoft.com/office/drawing/2014/main" id="{C2F0832D-73F3-40C7-B827-673D5B777E71}"/>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Gerader Verbinder 207">
                  <a:extLst>
                    <a:ext uri="{FF2B5EF4-FFF2-40B4-BE49-F238E27FC236}">
                      <a16:creationId xmlns:a16="http://schemas.microsoft.com/office/drawing/2014/main" id="{3B3EDB58-2AC0-47E1-B1FE-ECB3FC6B0F48}"/>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 name="Gerader Verbinder 208">
                  <a:extLst>
                    <a:ext uri="{FF2B5EF4-FFF2-40B4-BE49-F238E27FC236}">
                      <a16:creationId xmlns:a16="http://schemas.microsoft.com/office/drawing/2014/main" id="{30E62FEF-84E3-4BB7-9BC1-292ECDE0301A}"/>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Gerader Verbinder 209">
                  <a:extLst>
                    <a:ext uri="{FF2B5EF4-FFF2-40B4-BE49-F238E27FC236}">
                      <a16:creationId xmlns:a16="http://schemas.microsoft.com/office/drawing/2014/main" id="{6EF06334-66B7-4AF0-9DDB-3D0FBB4289DC}"/>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Gerader Verbinder 210">
                  <a:extLst>
                    <a:ext uri="{FF2B5EF4-FFF2-40B4-BE49-F238E27FC236}">
                      <a16:creationId xmlns:a16="http://schemas.microsoft.com/office/drawing/2014/main" id="{7E7E0CC7-054A-4061-B947-8263DCDCF89D}"/>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2" name="Rechteck 211">
                  <a:extLst>
                    <a:ext uri="{FF2B5EF4-FFF2-40B4-BE49-F238E27FC236}">
                      <a16:creationId xmlns:a16="http://schemas.microsoft.com/office/drawing/2014/main" id="{98D3D50A-B92F-4C89-B8BF-2F122B5086CD}"/>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13" name="Gerader Verbinder 212">
                  <a:extLst>
                    <a:ext uri="{FF2B5EF4-FFF2-40B4-BE49-F238E27FC236}">
                      <a16:creationId xmlns:a16="http://schemas.microsoft.com/office/drawing/2014/main" id="{55F68277-BDF9-47C2-8D2F-15F5D406B8E6}"/>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4" name="Gerader Verbinder 213">
                  <a:extLst>
                    <a:ext uri="{FF2B5EF4-FFF2-40B4-BE49-F238E27FC236}">
                      <a16:creationId xmlns:a16="http://schemas.microsoft.com/office/drawing/2014/main" id="{0281CD67-3D30-4AB2-B113-E4841CAF1A5C}"/>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 name="Gerader Verbinder 214">
                  <a:extLst>
                    <a:ext uri="{FF2B5EF4-FFF2-40B4-BE49-F238E27FC236}">
                      <a16:creationId xmlns:a16="http://schemas.microsoft.com/office/drawing/2014/main" id="{33433F03-B640-47B9-936A-DBD40D6571BD}"/>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r Verbinder 215">
                  <a:extLst>
                    <a:ext uri="{FF2B5EF4-FFF2-40B4-BE49-F238E27FC236}">
                      <a16:creationId xmlns:a16="http://schemas.microsoft.com/office/drawing/2014/main" id="{CD75E798-E774-4E02-AE76-231CE18B7A3F}"/>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7" name="Gerader Verbinder 216">
                  <a:extLst>
                    <a:ext uri="{FF2B5EF4-FFF2-40B4-BE49-F238E27FC236}">
                      <a16:creationId xmlns:a16="http://schemas.microsoft.com/office/drawing/2014/main" id="{9C05DE35-52CC-4A92-A34D-DF00B7D73949}"/>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8" name="Gerader Verbinder 217">
                  <a:extLst>
                    <a:ext uri="{FF2B5EF4-FFF2-40B4-BE49-F238E27FC236}">
                      <a16:creationId xmlns:a16="http://schemas.microsoft.com/office/drawing/2014/main" id="{E53031A0-8690-4F46-9CB8-04EFF018863F}"/>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 name="Gerader Verbinder 218">
                  <a:extLst>
                    <a:ext uri="{FF2B5EF4-FFF2-40B4-BE49-F238E27FC236}">
                      <a16:creationId xmlns:a16="http://schemas.microsoft.com/office/drawing/2014/main" id="{8BDB9EE0-2A88-43D7-B20D-DE01CAD745B0}"/>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0" name="Gerader Verbinder 219">
                  <a:extLst>
                    <a:ext uri="{FF2B5EF4-FFF2-40B4-BE49-F238E27FC236}">
                      <a16:creationId xmlns:a16="http://schemas.microsoft.com/office/drawing/2014/main" id="{9A11BFAC-7E95-45E5-994D-C43DCA2C0C8E}"/>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 name="Gerader Verbinder 220">
                  <a:extLst>
                    <a:ext uri="{FF2B5EF4-FFF2-40B4-BE49-F238E27FC236}">
                      <a16:creationId xmlns:a16="http://schemas.microsoft.com/office/drawing/2014/main" id="{44C18B70-33D3-4313-9F0E-3CCE75BC3691}"/>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 name="Gerader Verbinder 221">
                  <a:extLst>
                    <a:ext uri="{FF2B5EF4-FFF2-40B4-BE49-F238E27FC236}">
                      <a16:creationId xmlns:a16="http://schemas.microsoft.com/office/drawing/2014/main" id="{CB1D5447-B379-48CB-884B-261E98693398}"/>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Gerader Verbinder 222">
                  <a:extLst>
                    <a:ext uri="{FF2B5EF4-FFF2-40B4-BE49-F238E27FC236}">
                      <a16:creationId xmlns:a16="http://schemas.microsoft.com/office/drawing/2014/main" id="{9D7EABDE-65BE-4D30-9E39-2F976825B508}"/>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4" name="Gerader Verbinder 223">
                  <a:extLst>
                    <a:ext uri="{FF2B5EF4-FFF2-40B4-BE49-F238E27FC236}">
                      <a16:creationId xmlns:a16="http://schemas.microsoft.com/office/drawing/2014/main" id="{0D8BDD91-F15D-44E1-A11E-2D9F70AE63CB}"/>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 name="Gerader Verbinder 224">
                  <a:extLst>
                    <a:ext uri="{FF2B5EF4-FFF2-40B4-BE49-F238E27FC236}">
                      <a16:creationId xmlns:a16="http://schemas.microsoft.com/office/drawing/2014/main" id="{08AFCB89-DD87-43BB-8C2F-12722B5F52CC}"/>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6" name="Gerader Verbinder 225">
                  <a:extLst>
                    <a:ext uri="{FF2B5EF4-FFF2-40B4-BE49-F238E27FC236}">
                      <a16:creationId xmlns:a16="http://schemas.microsoft.com/office/drawing/2014/main" id="{8A1A9C76-BBBC-40EC-BCFE-786E8487E8D3}"/>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Gerader Verbinder 226">
                  <a:extLst>
                    <a:ext uri="{FF2B5EF4-FFF2-40B4-BE49-F238E27FC236}">
                      <a16:creationId xmlns:a16="http://schemas.microsoft.com/office/drawing/2014/main" id="{B34D71B2-EFC4-4B96-83C6-D44D63FB70F0}"/>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 name="Gerader Verbinder 227">
                  <a:extLst>
                    <a:ext uri="{FF2B5EF4-FFF2-40B4-BE49-F238E27FC236}">
                      <a16:creationId xmlns:a16="http://schemas.microsoft.com/office/drawing/2014/main" id="{02E56971-193F-4413-AF34-3E00B0EF7DFC}"/>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 name="Rechteck 228">
                  <a:extLst>
                    <a:ext uri="{FF2B5EF4-FFF2-40B4-BE49-F238E27FC236}">
                      <a16:creationId xmlns:a16="http://schemas.microsoft.com/office/drawing/2014/main" id="{2E7ED5A8-B22E-482F-8245-235375AD4951}"/>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30" name="Gerader Verbinder 229">
                  <a:extLst>
                    <a:ext uri="{FF2B5EF4-FFF2-40B4-BE49-F238E27FC236}">
                      <a16:creationId xmlns:a16="http://schemas.microsoft.com/office/drawing/2014/main" id="{05E1B4DA-9B95-4892-9784-DAECB73B1F19}"/>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1" name="Gerader Verbinder 230">
                  <a:extLst>
                    <a:ext uri="{FF2B5EF4-FFF2-40B4-BE49-F238E27FC236}">
                      <a16:creationId xmlns:a16="http://schemas.microsoft.com/office/drawing/2014/main" id="{21D84E50-C3F9-4383-B08E-C1B022864366}"/>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2" name="Gerader Verbinder 231">
                  <a:extLst>
                    <a:ext uri="{FF2B5EF4-FFF2-40B4-BE49-F238E27FC236}">
                      <a16:creationId xmlns:a16="http://schemas.microsoft.com/office/drawing/2014/main" id="{8D45D425-F2BF-4342-946F-C15E0D4403A2}"/>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3" name="Gerader Verbinder 232">
                  <a:extLst>
                    <a:ext uri="{FF2B5EF4-FFF2-40B4-BE49-F238E27FC236}">
                      <a16:creationId xmlns:a16="http://schemas.microsoft.com/office/drawing/2014/main" id="{83FA9BC1-0BF9-42CC-BCED-FC0B91529D1E}"/>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4" name="Gerader Verbinder 233">
                  <a:extLst>
                    <a:ext uri="{FF2B5EF4-FFF2-40B4-BE49-F238E27FC236}">
                      <a16:creationId xmlns:a16="http://schemas.microsoft.com/office/drawing/2014/main" id="{7BDA9618-E9A5-4D27-BB2B-F0EDA258444E}"/>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 name="Gerader Verbinder 234">
                  <a:extLst>
                    <a:ext uri="{FF2B5EF4-FFF2-40B4-BE49-F238E27FC236}">
                      <a16:creationId xmlns:a16="http://schemas.microsoft.com/office/drawing/2014/main" id="{81898BAF-2D14-4261-9965-60013C276237}"/>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 name="Gerader Verbinder 235">
                  <a:extLst>
                    <a:ext uri="{FF2B5EF4-FFF2-40B4-BE49-F238E27FC236}">
                      <a16:creationId xmlns:a16="http://schemas.microsoft.com/office/drawing/2014/main" id="{9E7AD32F-40FD-4CD0-9B23-A948316B79A5}"/>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Gerader Verbinder 236">
                  <a:extLst>
                    <a:ext uri="{FF2B5EF4-FFF2-40B4-BE49-F238E27FC236}">
                      <a16:creationId xmlns:a16="http://schemas.microsoft.com/office/drawing/2014/main" id="{56258AA8-1157-4907-8172-1CCF7361197A}"/>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Gerader Verbinder 237">
                  <a:extLst>
                    <a:ext uri="{FF2B5EF4-FFF2-40B4-BE49-F238E27FC236}">
                      <a16:creationId xmlns:a16="http://schemas.microsoft.com/office/drawing/2014/main" id="{A129DCD9-CCDA-48C5-99F4-0CAE03632B2D}"/>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9" name="Gerader Verbinder 238">
                  <a:extLst>
                    <a:ext uri="{FF2B5EF4-FFF2-40B4-BE49-F238E27FC236}">
                      <a16:creationId xmlns:a16="http://schemas.microsoft.com/office/drawing/2014/main" id="{CEE44EFB-5C40-4C30-BBF3-97E02AEF95AC}"/>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0" name="Gerader Verbinder 239">
                  <a:extLst>
                    <a:ext uri="{FF2B5EF4-FFF2-40B4-BE49-F238E27FC236}">
                      <a16:creationId xmlns:a16="http://schemas.microsoft.com/office/drawing/2014/main" id="{3BDE8AB5-4153-4B12-911D-1A1C757C3C17}"/>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Gerader Verbinder 240">
                  <a:extLst>
                    <a:ext uri="{FF2B5EF4-FFF2-40B4-BE49-F238E27FC236}">
                      <a16:creationId xmlns:a16="http://schemas.microsoft.com/office/drawing/2014/main" id="{1553FFBD-5DF5-4F8B-A185-7309EE62D82A}"/>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 name="Gerader Verbinder 241">
                  <a:extLst>
                    <a:ext uri="{FF2B5EF4-FFF2-40B4-BE49-F238E27FC236}">
                      <a16:creationId xmlns:a16="http://schemas.microsoft.com/office/drawing/2014/main" id="{EE958BBC-A476-4A3A-867B-5D3B66337DD9}"/>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Gerader Verbinder 242">
                  <a:extLst>
                    <a:ext uri="{FF2B5EF4-FFF2-40B4-BE49-F238E27FC236}">
                      <a16:creationId xmlns:a16="http://schemas.microsoft.com/office/drawing/2014/main" id="{158F1182-1DA0-40C7-AA74-4376B40D3A85}"/>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4" name="Gerader Verbinder 243">
                  <a:extLst>
                    <a:ext uri="{FF2B5EF4-FFF2-40B4-BE49-F238E27FC236}">
                      <a16:creationId xmlns:a16="http://schemas.microsoft.com/office/drawing/2014/main" id="{0AA7E219-850F-41D7-850F-EBEB1D46D0ED}"/>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 name="Gerader Verbinder 244">
                  <a:extLst>
                    <a:ext uri="{FF2B5EF4-FFF2-40B4-BE49-F238E27FC236}">
                      <a16:creationId xmlns:a16="http://schemas.microsoft.com/office/drawing/2014/main" id="{6F09B0B7-FF0B-403E-832A-1FB32F996F9E}"/>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6" name="Rechteck 245">
                  <a:extLst>
                    <a:ext uri="{FF2B5EF4-FFF2-40B4-BE49-F238E27FC236}">
                      <a16:creationId xmlns:a16="http://schemas.microsoft.com/office/drawing/2014/main" id="{AF847203-E247-4723-AFC5-6EB856BF87E5}"/>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7" name="Gerader Verbinder 246">
                  <a:extLst>
                    <a:ext uri="{FF2B5EF4-FFF2-40B4-BE49-F238E27FC236}">
                      <a16:creationId xmlns:a16="http://schemas.microsoft.com/office/drawing/2014/main" id="{E2F7D8B0-A062-402D-BCEE-B4A9EAA0F21D}"/>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8" name="Gerader Verbinder 247">
                  <a:extLst>
                    <a:ext uri="{FF2B5EF4-FFF2-40B4-BE49-F238E27FC236}">
                      <a16:creationId xmlns:a16="http://schemas.microsoft.com/office/drawing/2014/main" id="{D7EA950B-7F85-4786-B36A-429DADC95B86}"/>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r Verbinder 248">
                  <a:extLst>
                    <a:ext uri="{FF2B5EF4-FFF2-40B4-BE49-F238E27FC236}">
                      <a16:creationId xmlns:a16="http://schemas.microsoft.com/office/drawing/2014/main" id="{AD4ADD62-AE01-446E-A07D-032802E1CCAB}"/>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r Verbinder 249">
                  <a:extLst>
                    <a:ext uri="{FF2B5EF4-FFF2-40B4-BE49-F238E27FC236}">
                      <a16:creationId xmlns:a16="http://schemas.microsoft.com/office/drawing/2014/main" id="{0F30A799-D78B-4C8B-B56C-64AB8C35DEE4}"/>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Gerader Verbinder 250">
                  <a:extLst>
                    <a:ext uri="{FF2B5EF4-FFF2-40B4-BE49-F238E27FC236}">
                      <a16:creationId xmlns:a16="http://schemas.microsoft.com/office/drawing/2014/main" id="{834B7FB8-5A72-4187-AE84-D0E5CA40B95C}"/>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Gerader Verbinder 251">
                  <a:extLst>
                    <a:ext uri="{FF2B5EF4-FFF2-40B4-BE49-F238E27FC236}">
                      <a16:creationId xmlns:a16="http://schemas.microsoft.com/office/drawing/2014/main" id="{729E7328-21C5-4F6F-BF84-5EE7C89AEA54}"/>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Gerader Verbinder 252">
                  <a:extLst>
                    <a:ext uri="{FF2B5EF4-FFF2-40B4-BE49-F238E27FC236}">
                      <a16:creationId xmlns:a16="http://schemas.microsoft.com/office/drawing/2014/main" id="{FBF0207C-2529-4B80-80FC-5CA71716DE66}"/>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Gerader Verbinder 253">
                  <a:extLst>
                    <a:ext uri="{FF2B5EF4-FFF2-40B4-BE49-F238E27FC236}">
                      <a16:creationId xmlns:a16="http://schemas.microsoft.com/office/drawing/2014/main" id="{3E8E7D7B-8559-40C2-AF06-8A98CEE5DA26}"/>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223E91B7-A751-446C-983B-DDF10E048C77}"/>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Gerader Verbinder 255">
                  <a:extLst>
                    <a:ext uri="{FF2B5EF4-FFF2-40B4-BE49-F238E27FC236}">
                      <a16:creationId xmlns:a16="http://schemas.microsoft.com/office/drawing/2014/main" id="{134E4897-B667-4BD7-8869-D6A2FACEF068}"/>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Gerader Verbinder 256">
                  <a:extLst>
                    <a:ext uri="{FF2B5EF4-FFF2-40B4-BE49-F238E27FC236}">
                      <a16:creationId xmlns:a16="http://schemas.microsoft.com/office/drawing/2014/main" id="{B845A9A7-9653-4612-BEC5-C8B19694E031}"/>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Gerader Verbinder 257">
                  <a:extLst>
                    <a:ext uri="{FF2B5EF4-FFF2-40B4-BE49-F238E27FC236}">
                      <a16:creationId xmlns:a16="http://schemas.microsoft.com/office/drawing/2014/main" id="{AEEEA598-A31B-4BB8-B420-5E6EE4F88EA9}"/>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 name="Gerader Verbinder 258">
                  <a:extLst>
                    <a:ext uri="{FF2B5EF4-FFF2-40B4-BE49-F238E27FC236}">
                      <a16:creationId xmlns:a16="http://schemas.microsoft.com/office/drawing/2014/main" id="{5572CE51-9033-435E-8398-2FB1116DC1C1}"/>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Gerader Verbinder 259">
                  <a:extLst>
                    <a:ext uri="{FF2B5EF4-FFF2-40B4-BE49-F238E27FC236}">
                      <a16:creationId xmlns:a16="http://schemas.microsoft.com/office/drawing/2014/main" id="{F9B237E3-0E46-46B4-8704-D1C328C7ED88}"/>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r Verbinder 260">
                  <a:extLst>
                    <a:ext uri="{FF2B5EF4-FFF2-40B4-BE49-F238E27FC236}">
                      <a16:creationId xmlns:a16="http://schemas.microsoft.com/office/drawing/2014/main" id="{D9F40E6D-22D9-4F21-AC64-026308D7ABB5}"/>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Gerader Verbinder 261">
                  <a:extLst>
                    <a:ext uri="{FF2B5EF4-FFF2-40B4-BE49-F238E27FC236}">
                      <a16:creationId xmlns:a16="http://schemas.microsoft.com/office/drawing/2014/main" id="{677A403F-AD31-46A9-9A99-B658C7BA705A}"/>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3" name="Gruppieren 262">
                <a:extLst>
                  <a:ext uri="{FF2B5EF4-FFF2-40B4-BE49-F238E27FC236}">
                    <a16:creationId xmlns:a16="http://schemas.microsoft.com/office/drawing/2014/main" id="{BD587841-3194-4697-A8B3-7AB26715ED0C}"/>
                  </a:ext>
                </a:extLst>
              </p:cNvPr>
              <p:cNvGrpSpPr/>
              <p:nvPr/>
            </p:nvGrpSpPr>
            <p:grpSpPr>
              <a:xfrm>
                <a:off x="7677885" y="4896575"/>
                <a:ext cx="317772" cy="685820"/>
                <a:chOff x="3553096" y="1475984"/>
                <a:chExt cx="2029098" cy="3906031"/>
              </a:xfrm>
            </p:grpSpPr>
            <p:sp>
              <p:nvSpPr>
                <p:cNvPr id="264" name="Rechteck 263">
                  <a:extLst>
                    <a:ext uri="{FF2B5EF4-FFF2-40B4-BE49-F238E27FC236}">
                      <a16:creationId xmlns:a16="http://schemas.microsoft.com/office/drawing/2014/main" id="{5EA9973A-3FDE-43F9-8216-40B7DD4B3B9D}"/>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65" name="Gerader Verbinder 264">
                  <a:extLst>
                    <a:ext uri="{FF2B5EF4-FFF2-40B4-BE49-F238E27FC236}">
                      <a16:creationId xmlns:a16="http://schemas.microsoft.com/office/drawing/2014/main" id="{0D1F53A5-47F4-4A28-A222-607E4B089535}"/>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r Verbinder 265">
                  <a:extLst>
                    <a:ext uri="{FF2B5EF4-FFF2-40B4-BE49-F238E27FC236}">
                      <a16:creationId xmlns:a16="http://schemas.microsoft.com/office/drawing/2014/main" id="{165C3D26-2D1C-422C-B8BF-B6B7610CE211}"/>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 name="Gerader Verbinder 266">
                  <a:extLst>
                    <a:ext uri="{FF2B5EF4-FFF2-40B4-BE49-F238E27FC236}">
                      <a16:creationId xmlns:a16="http://schemas.microsoft.com/office/drawing/2014/main" id="{04A2BBE3-89FC-45A9-B79A-6FC6D1D6AA3A}"/>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r Verbinder 267">
                  <a:extLst>
                    <a:ext uri="{FF2B5EF4-FFF2-40B4-BE49-F238E27FC236}">
                      <a16:creationId xmlns:a16="http://schemas.microsoft.com/office/drawing/2014/main" id="{5A800946-B90A-4D70-8CFF-D85A101929DA}"/>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9" name="Gerader Verbinder 268">
                  <a:extLst>
                    <a:ext uri="{FF2B5EF4-FFF2-40B4-BE49-F238E27FC236}">
                      <a16:creationId xmlns:a16="http://schemas.microsoft.com/office/drawing/2014/main" id="{F6327DB1-6C33-42EC-B0F6-C1CC4AE4FEFE}"/>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Gerader Verbinder 269">
                  <a:extLst>
                    <a:ext uri="{FF2B5EF4-FFF2-40B4-BE49-F238E27FC236}">
                      <a16:creationId xmlns:a16="http://schemas.microsoft.com/office/drawing/2014/main" id="{F4C54B1D-A9FE-4F48-A5E1-D0090EAC3F63}"/>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1" name="Gerader Verbinder 270">
                  <a:extLst>
                    <a:ext uri="{FF2B5EF4-FFF2-40B4-BE49-F238E27FC236}">
                      <a16:creationId xmlns:a16="http://schemas.microsoft.com/office/drawing/2014/main" id="{E3009845-67AD-4A84-966D-C3A0004994A7}"/>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2" name="Gerader Verbinder 271">
                  <a:extLst>
                    <a:ext uri="{FF2B5EF4-FFF2-40B4-BE49-F238E27FC236}">
                      <a16:creationId xmlns:a16="http://schemas.microsoft.com/office/drawing/2014/main" id="{E821346F-070E-4C56-967F-2E537EC65DE8}"/>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3" name="Gerader Verbinder 272">
                  <a:extLst>
                    <a:ext uri="{FF2B5EF4-FFF2-40B4-BE49-F238E27FC236}">
                      <a16:creationId xmlns:a16="http://schemas.microsoft.com/office/drawing/2014/main" id="{821150C1-003C-4A73-9181-F2E445430301}"/>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4" name="Gerader Verbinder 273">
                  <a:extLst>
                    <a:ext uri="{FF2B5EF4-FFF2-40B4-BE49-F238E27FC236}">
                      <a16:creationId xmlns:a16="http://schemas.microsoft.com/office/drawing/2014/main" id="{6F962567-02A6-43E5-853C-C64B5914C1A6}"/>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 name="Gerader Verbinder 274">
                  <a:extLst>
                    <a:ext uri="{FF2B5EF4-FFF2-40B4-BE49-F238E27FC236}">
                      <a16:creationId xmlns:a16="http://schemas.microsoft.com/office/drawing/2014/main" id="{C4F38A4D-665E-4D7C-8C11-15B88E8EBFD2}"/>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 name="Gerader Verbinder 275">
                  <a:extLst>
                    <a:ext uri="{FF2B5EF4-FFF2-40B4-BE49-F238E27FC236}">
                      <a16:creationId xmlns:a16="http://schemas.microsoft.com/office/drawing/2014/main" id="{47661AC9-097A-47CC-BD6D-44C5298AB99A}"/>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 name="Gerader Verbinder 276">
                  <a:extLst>
                    <a:ext uri="{FF2B5EF4-FFF2-40B4-BE49-F238E27FC236}">
                      <a16:creationId xmlns:a16="http://schemas.microsoft.com/office/drawing/2014/main" id="{345CCB90-82DE-4B52-A946-B87B853E1907}"/>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Gerader Verbinder 277">
                  <a:extLst>
                    <a:ext uri="{FF2B5EF4-FFF2-40B4-BE49-F238E27FC236}">
                      <a16:creationId xmlns:a16="http://schemas.microsoft.com/office/drawing/2014/main" id="{0CDFBE02-DCCB-4DA2-A534-DBA77CB3B772}"/>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9" name="Gerader Verbinder 278">
                  <a:extLst>
                    <a:ext uri="{FF2B5EF4-FFF2-40B4-BE49-F238E27FC236}">
                      <a16:creationId xmlns:a16="http://schemas.microsoft.com/office/drawing/2014/main" id="{4D13B2B5-F2C9-46B0-B020-805683E02F2D}"/>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0" name="Gerader Verbinder 279">
                  <a:extLst>
                    <a:ext uri="{FF2B5EF4-FFF2-40B4-BE49-F238E27FC236}">
                      <a16:creationId xmlns:a16="http://schemas.microsoft.com/office/drawing/2014/main" id="{D0C18048-5EB7-4991-B9EE-9D7F166AB6A6}"/>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1" name="Rechteck 280">
                  <a:extLst>
                    <a:ext uri="{FF2B5EF4-FFF2-40B4-BE49-F238E27FC236}">
                      <a16:creationId xmlns:a16="http://schemas.microsoft.com/office/drawing/2014/main" id="{F96B17C9-56F6-4303-9CDE-9AEE3BC0BBAD}"/>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82" name="Gerader Verbinder 281">
                  <a:extLst>
                    <a:ext uri="{FF2B5EF4-FFF2-40B4-BE49-F238E27FC236}">
                      <a16:creationId xmlns:a16="http://schemas.microsoft.com/office/drawing/2014/main" id="{CA06934A-1013-44C3-956F-33095FEA51EA}"/>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3" name="Gerader Verbinder 282">
                  <a:extLst>
                    <a:ext uri="{FF2B5EF4-FFF2-40B4-BE49-F238E27FC236}">
                      <a16:creationId xmlns:a16="http://schemas.microsoft.com/office/drawing/2014/main" id="{1E48C95B-6DF2-4D8F-9046-2736458E92E3}"/>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4" name="Gerader Verbinder 283">
                  <a:extLst>
                    <a:ext uri="{FF2B5EF4-FFF2-40B4-BE49-F238E27FC236}">
                      <a16:creationId xmlns:a16="http://schemas.microsoft.com/office/drawing/2014/main" id="{24550176-2CFE-4574-BD0C-B40482CA3F4C}"/>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5" name="Gerader Verbinder 284">
                  <a:extLst>
                    <a:ext uri="{FF2B5EF4-FFF2-40B4-BE49-F238E27FC236}">
                      <a16:creationId xmlns:a16="http://schemas.microsoft.com/office/drawing/2014/main" id="{374815E8-030F-4DA6-BEDB-28023FDD6009}"/>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r Verbinder 285">
                  <a:extLst>
                    <a:ext uri="{FF2B5EF4-FFF2-40B4-BE49-F238E27FC236}">
                      <a16:creationId xmlns:a16="http://schemas.microsoft.com/office/drawing/2014/main" id="{1EA51D51-0DC2-4D1D-858F-0BA54E1EAB50}"/>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7" name="Gerader Verbinder 286">
                  <a:extLst>
                    <a:ext uri="{FF2B5EF4-FFF2-40B4-BE49-F238E27FC236}">
                      <a16:creationId xmlns:a16="http://schemas.microsoft.com/office/drawing/2014/main" id="{67D60100-084C-4863-B978-2F0DD703EF3B}"/>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8" name="Gerader Verbinder 287">
                  <a:extLst>
                    <a:ext uri="{FF2B5EF4-FFF2-40B4-BE49-F238E27FC236}">
                      <a16:creationId xmlns:a16="http://schemas.microsoft.com/office/drawing/2014/main" id="{855FAF39-AA5F-4E6E-99B2-B89B8200749E}"/>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9" name="Gerader Verbinder 288">
                  <a:extLst>
                    <a:ext uri="{FF2B5EF4-FFF2-40B4-BE49-F238E27FC236}">
                      <a16:creationId xmlns:a16="http://schemas.microsoft.com/office/drawing/2014/main" id="{25E69780-32AD-42BB-A3B3-3D90D0D45369}"/>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0" name="Gerader Verbinder 289">
                  <a:extLst>
                    <a:ext uri="{FF2B5EF4-FFF2-40B4-BE49-F238E27FC236}">
                      <a16:creationId xmlns:a16="http://schemas.microsoft.com/office/drawing/2014/main" id="{24907775-AFE0-47BB-828E-911A23489A31}"/>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1" name="Gerader Verbinder 290">
                  <a:extLst>
                    <a:ext uri="{FF2B5EF4-FFF2-40B4-BE49-F238E27FC236}">
                      <a16:creationId xmlns:a16="http://schemas.microsoft.com/office/drawing/2014/main" id="{18AD6642-FF42-4024-83AC-519349D0E2B7}"/>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2" name="Gerader Verbinder 291">
                  <a:extLst>
                    <a:ext uri="{FF2B5EF4-FFF2-40B4-BE49-F238E27FC236}">
                      <a16:creationId xmlns:a16="http://schemas.microsoft.com/office/drawing/2014/main" id="{9A7ABC26-65FA-4EAB-B339-9D6D16D35CD9}"/>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3" name="Gerader Verbinder 292">
                  <a:extLst>
                    <a:ext uri="{FF2B5EF4-FFF2-40B4-BE49-F238E27FC236}">
                      <a16:creationId xmlns:a16="http://schemas.microsoft.com/office/drawing/2014/main" id="{2995BD9C-8644-4B17-AF8B-EA84AB02512B}"/>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4" name="Gerader Verbinder 293">
                  <a:extLst>
                    <a:ext uri="{FF2B5EF4-FFF2-40B4-BE49-F238E27FC236}">
                      <a16:creationId xmlns:a16="http://schemas.microsoft.com/office/drawing/2014/main" id="{62EFAEF2-F2EC-4E25-809E-81C81ACA3527}"/>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5" name="Gerader Verbinder 294">
                  <a:extLst>
                    <a:ext uri="{FF2B5EF4-FFF2-40B4-BE49-F238E27FC236}">
                      <a16:creationId xmlns:a16="http://schemas.microsoft.com/office/drawing/2014/main" id="{D1527478-EF86-4E89-8CF6-EE602EB2D970}"/>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6" name="Gerader Verbinder 295">
                  <a:extLst>
                    <a:ext uri="{FF2B5EF4-FFF2-40B4-BE49-F238E27FC236}">
                      <a16:creationId xmlns:a16="http://schemas.microsoft.com/office/drawing/2014/main" id="{EE2DF109-C943-4C07-BEFE-F1BE3B4CEE40}"/>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 name="Gerader Verbinder 296">
                  <a:extLst>
                    <a:ext uri="{FF2B5EF4-FFF2-40B4-BE49-F238E27FC236}">
                      <a16:creationId xmlns:a16="http://schemas.microsoft.com/office/drawing/2014/main" id="{1EC05DDB-8916-4C21-A362-5A00ECF96869}"/>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8" name="Rechteck 297">
                  <a:extLst>
                    <a:ext uri="{FF2B5EF4-FFF2-40B4-BE49-F238E27FC236}">
                      <a16:creationId xmlns:a16="http://schemas.microsoft.com/office/drawing/2014/main" id="{73D66675-47D0-4F8F-9316-42D3AD0EFCCD}"/>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99" name="Gerader Verbinder 298">
                  <a:extLst>
                    <a:ext uri="{FF2B5EF4-FFF2-40B4-BE49-F238E27FC236}">
                      <a16:creationId xmlns:a16="http://schemas.microsoft.com/office/drawing/2014/main" id="{9287DE37-E595-4528-8FDA-2402F60B5685}"/>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0" name="Gerader Verbinder 299">
                  <a:extLst>
                    <a:ext uri="{FF2B5EF4-FFF2-40B4-BE49-F238E27FC236}">
                      <a16:creationId xmlns:a16="http://schemas.microsoft.com/office/drawing/2014/main" id="{5D5E3BFC-4EC1-4665-8EEF-96658ACC3A1B}"/>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1" name="Gerader Verbinder 300">
                  <a:extLst>
                    <a:ext uri="{FF2B5EF4-FFF2-40B4-BE49-F238E27FC236}">
                      <a16:creationId xmlns:a16="http://schemas.microsoft.com/office/drawing/2014/main" id="{8AD91EFF-7B89-416A-8E39-021F17A6D91E}"/>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2" name="Gerader Verbinder 301">
                  <a:extLst>
                    <a:ext uri="{FF2B5EF4-FFF2-40B4-BE49-F238E27FC236}">
                      <a16:creationId xmlns:a16="http://schemas.microsoft.com/office/drawing/2014/main" id="{94A33CBB-9F68-4F3B-8220-70AF0AF8F03A}"/>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Gerader Verbinder 302">
                  <a:extLst>
                    <a:ext uri="{FF2B5EF4-FFF2-40B4-BE49-F238E27FC236}">
                      <a16:creationId xmlns:a16="http://schemas.microsoft.com/office/drawing/2014/main" id="{F19677DC-793D-454A-B631-499234E99D48}"/>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4" name="Gerader Verbinder 303">
                  <a:extLst>
                    <a:ext uri="{FF2B5EF4-FFF2-40B4-BE49-F238E27FC236}">
                      <a16:creationId xmlns:a16="http://schemas.microsoft.com/office/drawing/2014/main" id="{2D1B10A5-4B23-4070-B3BD-3B8D4A628EE8}"/>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5" name="Gerader Verbinder 304">
                  <a:extLst>
                    <a:ext uri="{FF2B5EF4-FFF2-40B4-BE49-F238E27FC236}">
                      <a16:creationId xmlns:a16="http://schemas.microsoft.com/office/drawing/2014/main" id="{4478D5F4-4789-4E06-8052-FC3B57DC92B8}"/>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6" name="Gerader Verbinder 305">
                  <a:extLst>
                    <a:ext uri="{FF2B5EF4-FFF2-40B4-BE49-F238E27FC236}">
                      <a16:creationId xmlns:a16="http://schemas.microsoft.com/office/drawing/2014/main" id="{FCBCC6F9-A06E-4A1D-83E0-4A389A0D7B2E}"/>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 name="Gerader Verbinder 306">
                  <a:extLst>
                    <a:ext uri="{FF2B5EF4-FFF2-40B4-BE49-F238E27FC236}">
                      <a16:creationId xmlns:a16="http://schemas.microsoft.com/office/drawing/2014/main" id="{1B3CDCAD-6BCF-438E-8B0B-CA4C784E2BCE}"/>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8" name="Gerader Verbinder 307">
                  <a:extLst>
                    <a:ext uri="{FF2B5EF4-FFF2-40B4-BE49-F238E27FC236}">
                      <a16:creationId xmlns:a16="http://schemas.microsoft.com/office/drawing/2014/main" id="{17386198-EB0A-4E09-9DEF-A58DA3EC5FE6}"/>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 name="Gerader Verbinder 308">
                  <a:extLst>
                    <a:ext uri="{FF2B5EF4-FFF2-40B4-BE49-F238E27FC236}">
                      <a16:creationId xmlns:a16="http://schemas.microsoft.com/office/drawing/2014/main" id="{46EAAD7E-25DB-49BA-9425-40E032F8E4B8}"/>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 name="Gerader Verbinder 309">
                  <a:extLst>
                    <a:ext uri="{FF2B5EF4-FFF2-40B4-BE49-F238E27FC236}">
                      <a16:creationId xmlns:a16="http://schemas.microsoft.com/office/drawing/2014/main" id="{BF611942-6AAE-453C-A151-E5E2F554E3DA}"/>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Gerader Verbinder 310">
                  <a:extLst>
                    <a:ext uri="{FF2B5EF4-FFF2-40B4-BE49-F238E27FC236}">
                      <a16:creationId xmlns:a16="http://schemas.microsoft.com/office/drawing/2014/main" id="{16C10BBF-CFD3-4BF5-890E-6DE322BDA26A}"/>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 name="Gerader Verbinder 311">
                  <a:extLst>
                    <a:ext uri="{FF2B5EF4-FFF2-40B4-BE49-F238E27FC236}">
                      <a16:creationId xmlns:a16="http://schemas.microsoft.com/office/drawing/2014/main" id="{92E303F6-5A43-49BC-AF23-1D8D65C74481}"/>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3" name="Gerader Verbinder 312">
                  <a:extLst>
                    <a:ext uri="{FF2B5EF4-FFF2-40B4-BE49-F238E27FC236}">
                      <a16:creationId xmlns:a16="http://schemas.microsoft.com/office/drawing/2014/main" id="{938FD1D6-704C-40BA-B856-B68C6839879A}"/>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 name="Gerader Verbinder 313">
                  <a:extLst>
                    <a:ext uri="{FF2B5EF4-FFF2-40B4-BE49-F238E27FC236}">
                      <a16:creationId xmlns:a16="http://schemas.microsoft.com/office/drawing/2014/main" id="{65810BC0-585A-47D3-9BB7-B6EC17511873}"/>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 name="Rechteck 314">
                  <a:extLst>
                    <a:ext uri="{FF2B5EF4-FFF2-40B4-BE49-F238E27FC236}">
                      <a16:creationId xmlns:a16="http://schemas.microsoft.com/office/drawing/2014/main" id="{8A18E416-4D1E-45A8-B410-6D7E989A932C}"/>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16" name="Gerader Verbinder 315">
                  <a:extLst>
                    <a:ext uri="{FF2B5EF4-FFF2-40B4-BE49-F238E27FC236}">
                      <a16:creationId xmlns:a16="http://schemas.microsoft.com/office/drawing/2014/main" id="{42A0F168-088F-47DA-B87A-BA30849AA6D4}"/>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 name="Gerader Verbinder 316">
                  <a:extLst>
                    <a:ext uri="{FF2B5EF4-FFF2-40B4-BE49-F238E27FC236}">
                      <a16:creationId xmlns:a16="http://schemas.microsoft.com/office/drawing/2014/main" id="{41283C9F-7646-4322-B31A-52BE945EA256}"/>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8" name="Gerader Verbinder 317">
                  <a:extLst>
                    <a:ext uri="{FF2B5EF4-FFF2-40B4-BE49-F238E27FC236}">
                      <a16:creationId xmlns:a16="http://schemas.microsoft.com/office/drawing/2014/main" id="{352477F8-CB6B-4632-848B-C131F0CCD397}"/>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Gerader Verbinder 318">
                  <a:extLst>
                    <a:ext uri="{FF2B5EF4-FFF2-40B4-BE49-F238E27FC236}">
                      <a16:creationId xmlns:a16="http://schemas.microsoft.com/office/drawing/2014/main" id="{20667DE3-FC85-4293-A4A9-135E4190050B}"/>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Gerader Verbinder 319">
                  <a:extLst>
                    <a:ext uri="{FF2B5EF4-FFF2-40B4-BE49-F238E27FC236}">
                      <a16:creationId xmlns:a16="http://schemas.microsoft.com/office/drawing/2014/main" id="{CB110C73-05AC-4539-B87B-D5EB3B828B5A}"/>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1" name="Gerader Verbinder 320">
                  <a:extLst>
                    <a:ext uri="{FF2B5EF4-FFF2-40B4-BE49-F238E27FC236}">
                      <a16:creationId xmlns:a16="http://schemas.microsoft.com/office/drawing/2014/main" id="{86579896-5602-4CD0-BEBA-2655702DC989}"/>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2" name="Gerader Verbinder 321">
                  <a:extLst>
                    <a:ext uri="{FF2B5EF4-FFF2-40B4-BE49-F238E27FC236}">
                      <a16:creationId xmlns:a16="http://schemas.microsoft.com/office/drawing/2014/main" id="{BEDD1720-FAC6-4BD6-A021-85FE05446E6A}"/>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3" name="Gerader Verbinder 322">
                  <a:extLst>
                    <a:ext uri="{FF2B5EF4-FFF2-40B4-BE49-F238E27FC236}">
                      <a16:creationId xmlns:a16="http://schemas.microsoft.com/office/drawing/2014/main" id="{61DCBD34-3BBF-4C58-8116-6447496553E1}"/>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4" name="Gerader Verbinder 323">
                  <a:extLst>
                    <a:ext uri="{FF2B5EF4-FFF2-40B4-BE49-F238E27FC236}">
                      <a16:creationId xmlns:a16="http://schemas.microsoft.com/office/drawing/2014/main" id="{85CC848F-79E7-4D14-9F4E-A27A86BC0390}"/>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5" name="Gerader Verbinder 324">
                  <a:extLst>
                    <a:ext uri="{FF2B5EF4-FFF2-40B4-BE49-F238E27FC236}">
                      <a16:creationId xmlns:a16="http://schemas.microsoft.com/office/drawing/2014/main" id="{BACA9029-1B32-4E25-AB19-91A9DE89C17C}"/>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6" name="Gerader Verbinder 325">
                  <a:extLst>
                    <a:ext uri="{FF2B5EF4-FFF2-40B4-BE49-F238E27FC236}">
                      <a16:creationId xmlns:a16="http://schemas.microsoft.com/office/drawing/2014/main" id="{C2393F4A-3370-49E3-8684-68578E1609ED}"/>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 name="Gerader Verbinder 326">
                  <a:extLst>
                    <a:ext uri="{FF2B5EF4-FFF2-40B4-BE49-F238E27FC236}">
                      <a16:creationId xmlns:a16="http://schemas.microsoft.com/office/drawing/2014/main" id="{DE6DB5C5-B11C-4C2B-8183-F8650B8216F8}"/>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 name="Gerader Verbinder 327">
                  <a:extLst>
                    <a:ext uri="{FF2B5EF4-FFF2-40B4-BE49-F238E27FC236}">
                      <a16:creationId xmlns:a16="http://schemas.microsoft.com/office/drawing/2014/main" id="{E899018E-79EF-4DCB-9D87-27E8CFD7000A}"/>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9" name="Gerader Verbinder 328">
                  <a:extLst>
                    <a:ext uri="{FF2B5EF4-FFF2-40B4-BE49-F238E27FC236}">
                      <a16:creationId xmlns:a16="http://schemas.microsoft.com/office/drawing/2014/main" id="{9DA1EFCC-9775-4207-AA2A-BD56321F615B}"/>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0" name="Gerader Verbinder 329">
                  <a:extLst>
                    <a:ext uri="{FF2B5EF4-FFF2-40B4-BE49-F238E27FC236}">
                      <a16:creationId xmlns:a16="http://schemas.microsoft.com/office/drawing/2014/main" id="{8231DCA2-5829-40D3-978C-9160970B0A80}"/>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1" name="Gerader Verbinder 330">
                  <a:extLst>
                    <a:ext uri="{FF2B5EF4-FFF2-40B4-BE49-F238E27FC236}">
                      <a16:creationId xmlns:a16="http://schemas.microsoft.com/office/drawing/2014/main" id="{A10C20DE-9798-4B8F-B4E3-F8ACB532B64F}"/>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uppieren 331">
                <a:extLst>
                  <a:ext uri="{FF2B5EF4-FFF2-40B4-BE49-F238E27FC236}">
                    <a16:creationId xmlns:a16="http://schemas.microsoft.com/office/drawing/2014/main" id="{4F1A62B2-A81C-4426-BB39-876439C6D147}"/>
                  </a:ext>
                </a:extLst>
              </p:cNvPr>
              <p:cNvGrpSpPr/>
              <p:nvPr/>
            </p:nvGrpSpPr>
            <p:grpSpPr>
              <a:xfrm>
                <a:off x="8012850" y="4896575"/>
                <a:ext cx="317772" cy="685820"/>
                <a:chOff x="3553096" y="1475984"/>
                <a:chExt cx="2029098" cy="3906031"/>
              </a:xfrm>
            </p:grpSpPr>
            <p:sp>
              <p:nvSpPr>
                <p:cNvPr id="333" name="Rechteck 332">
                  <a:extLst>
                    <a:ext uri="{FF2B5EF4-FFF2-40B4-BE49-F238E27FC236}">
                      <a16:creationId xmlns:a16="http://schemas.microsoft.com/office/drawing/2014/main" id="{1E840D59-35E0-4237-BA14-D9674DE08703}"/>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34" name="Gerader Verbinder 333">
                  <a:extLst>
                    <a:ext uri="{FF2B5EF4-FFF2-40B4-BE49-F238E27FC236}">
                      <a16:creationId xmlns:a16="http://schemas.microsoft.com/office/drawing/2014/main" id="{03560AAC-DF4C-45CF-B2F9-6B6D16DBC9B9}"/>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5" name="Gerader Verbinder 334">
                  <a:extLst>
                    <a:ext uri="{FF2B5EF4-FFF2-40B4-BE49-F238E27FC236}">
                      <a16:creationId xmlns:a16="http://schemas.microsoft.com/office/drawing/2014/main" id="{C6EF8D25-A18A-4337-923C-24D17FA7E08C}"/>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6" name="Gerader Verbinder 335">
                  <a:extLst>
                    <a:ext uri="{FF2B5EF4-FFF2-40B4-BE49-F238E27FC236}">
                      <a16:creationId xmlns:a16="http://schemas.microsoft.com/office/drawing/2014/main" id="{BD7C3E89-83C5-4AFC-86FC-0B6A792EBB28}"/>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7" name="Gerader Verbinder 336">
                  <a:extLst>
                    <a:ext uri="{FF2B5EF4-FFF2-40B4-BE49-F238E27FC236}">
                      <a16:creationId xmlns:a16="http://schemas.microsoft.com/office/drawing/2014/main" id="{EB68EA40-C968-413F-8EB9-6CEAE56641CE}"/>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 name="Gerader Verbinder 337">
                  <a:extLst>
                    <a:ext uri="{FF2B5EF4-FFF2-40B4-BE49-F238E27FC236}">
                      <a16:creationId xmlns:a16="http://schemas.microsoft.com/office/drawing/2014/main" id="{38E7BFEE-6686-4D2C-81AB-3FA0BC231337}"/>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9" name="Gerader Verbinder 338">
                  <a:extLst>
                    <a:ext uri="{FF2B5EF4-FFF2-40B4-BE49-F238E27FC236}">
                      <a16:creationId xmlns:a16="http://schemas.microsoft.com/office/drawing/2014/main" id="{7BC7B1C5-09E1-414C-9BBB-F9772A5B8053}"/>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0" name="Gerader Verbinder 339">
                  <a:extLst>
                    <a:ext uri="{FF2B5EF4-FFF2-40B4-BE49-F238E27FC236}">
                      <a16:creationId xmlns:a16="http://schemas.microsoft.com/office/drawing/2014/main" id="{E7989DD4-A59D-4B33-9904-BC99C1AF27FE}"/>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1" name="Gerader Verbinder 340">
                  <a:extLst>
                    <a:ext uri="{FF2B5EF4-FFF2-40B4-BE49-F238E27FC236}">
                      <a16:creationId xmlns:a16="http://schemas.microsoft.com/office/drawing/2014/main" id="{4F98D9F8-EB5D-4EB0-829E-FEF76FBBD657}"/>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2" name="Gerader Verbinder 341">
                  <a:extLst>
                    <a:ext uri="{FF2B5EF4-FFF2-40B4-BE49-F238E27FC236}">
                      <a16:creationId xmlns:a16="http://schemas.microsoft.com/office/drawing/2014/main" id="{26845115-9C9C-42D2-A4B4-37AAD071BE24}"/>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3" name="Gerader Verbinder 342">
                  <a:extLst>
                    <a:ext uri="{FF2B5EF4-FFF2-40B4-BE49-F238E27FC236}">
                      <a16:creationId xmlns:a16="http://schemas.microsoft.com/office/drawing/2014/main" id="{60248DE8-BEFE-4793-B893-8076E16B7055}"/>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 name="Gerader Verbinder 343">
                  <a:extLst>
                    <a:ext uri="{FF2B5EF4-FFF2-40B4-BE49-F238E27FC236}">
                      <a16:creationId xmlns:a16="http://schemas.microsoft.com/office/drawing/2014/main" id="{50A12EB2-E0F9-4974-AA4B-3AB232371176}"/>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5" name="Gerader Verbinder 344">
                  <a:extLst>
                    <a:ext uri="{FF2B5EF4-FFF2-40B4-BE49-F238E27FC236}">
                      <a16:creationId xmlns:a16="http://schemas.microsoft.com/office/drawing/2014/main" id="{1AFFD4DB-240F-4588-96C8-26D78AD2144D}"/>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6" name="Gerader Verbinder 345">
                  <a:extLst>
                    <a:ext uri="{FF2B5EF4-FFF2-40B4-BE49-F238E27FC236}">
                      <a16:creationId xmlns:a16="http://schemas.microsoft.com/office/drawing/2014/main" id="{CE52D315-73CA-4242-9AEE-53446D057FC3}"/>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7" name="Gerader Verbinder 346">
                  <a:extLst>
                    <a:ext uri="{FF2B5EF4-FFF2-40B4-BE49-F238E27FC236}">
                      <a16:creationId xmlns:a16="http://schemas.microsoft.com/office/drawing/2014/main" id="{85E6DB77-C797-4BB4-8BC0-354E118C6DD4}"/>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 name="Gerader Verbinder 347">
                  <a:extLst>
                    <a:ext uri="{FF2B5EF4-FFF2-40B4-BE49-F238E27FC236}">
                      <a16:creationId xmlns:a16="http://schemas.microsoft.com/office/drawing/2014/main" id="{7E07F5EF-B073-44C8-8033-1391088FE128}"/>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9" name="Gerader Verbinder 348">
                  <a:extLst>
                    <a:ext uri="{FF2B5EF4-FFF2-40B4-BE49-F238E27FC236}">
                      <a16:creationId xmlns:a16="http://schemas.microsoft.com/office/drawing/2014/main" id="{2D4C423A-47CB-48ED-A952-3F350F7BBE14}"/>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0" name="Rechteck 349">
                  <a:extLst>
                    <a:ext uri="{FF2B5EF4-FFF2-40B4-BE49-F238E27FC236}">
                      <a16:creationId xmlns:a16="http://schemas.microsoft.com/office/drawing/2014/main" id="{FF7DD3CC-BA82-4734-A1C7-6483D1A68022}"/>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51" name="Gerader Verbinder 350">
                  <a:extLst>
                    <a:ext uri="{FF2B5EF4-FFF2-40B4-BE49-F238E27FC236}">
                      <a16:creationId xmlns:a16="http://schemas.microsoft.com/office/drawing/2014/main" id="{C086D9C7-064A-4D34-B10F-69D5BFB5341D}"/>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2" name="Gerader Verbinder 351">
                  <a:extLst>
                    <a:ext uri="{FF2B5EF4-FFF2-40B4-BE49-F238E27FC236}">
                      <a16:creationId xmlns:a16="http://schemas.microsoft.com/office/drawing/2014/main" id="{15A1F0C3-2040-40E5-A52B-6CD8315636CD}"/>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3" name="Gerader Verbinder 352">
                  <a:extLst>
                    <a:ext uri="{FF2B5EF4-FFF2-40B4-BE49-F238E27FC236}">
                      <a16:creationId xmlns:a16="http://schemas.microsoft.com/office/drawing/2014/main" id="{DF634878-B0D3-4795-BACA-6F9B20021179}"/>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4" name="Gerader Verbinder 353">
                  <a:extLst>
                    <a:ext uri="{FF2B5EF4-FFF2-40B4-BE49-F238E27FC236}">
                      <a16:creationId xmlns:a16="http://schemas.microsoft.com/office/drawing/2014/main" id="{B1BA2B72-A63B-4B40-A8F3-CD21BE4F129A}"/>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5" name="Gerader Verbinder 354">
                  <a:extLst>
                    <a:ext uri="{FF2B5EF4-FFF2-40B4-BE49-F238E27FC236}">
                      <a16:creationId xmlns:a16="http://schemas.microsoft.com/office/drawing/2014/main" id="{B7DED2D6-C23E-407C-AF2C-69953C257425}"/>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6" name="Gerader Verbinder 355">
                  <a:extLst>
                    <a:ext uri="{FF2B5EF4-FFF2-40B4-BE49-F238E27FC236}">
                      <a16:creationId xmlns:a16="http://schemas.microsoft.com/office/drawing/2014/main" id="{29535987-5A57-432A-8309-D26A6B8199A0}"/>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7" name="Gerader Verbinder 356">
                  <a:extLst>
                    <a:ext uri="{FF2B5EF4-FFF2-40B4-BE49-F238E27FC236}">
                      <a16:creationId xmlns:a16="http://schemas.microsoft.com/office/drawing/2014/main" id="{E25BAB17-290C-4133-815D-A6D13E896A69}"/>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 name="Gerader Verbinder 357">
                  <a:extLst>
                    <a:ext uri="{FF2B5EF4-FFF2-40B4-BE49-F238E27FC236}">
                      <a16:creationId xmlns:a16="http://schemas.microsoft.com/office/drawing/2014/main" id="{1E02B92B-51E1-4204-87B1-4275D12B4B33}"/>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9" name="Gerader Verbinder 358">
                  <a:extLst>
                    <a:ext uri="{FF2B5EF4-FFF2-40B4-BE49-F238E27FC236}">
                      <a16:creationId xmlns:a16="http://schemas.microsoft.com/office/drawing/2014/main" id="{80DBCE2A-15F5-43FB-86F2-E6850B708349}"/>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0" name="Gerader Verbinder 359">
                  <a:extLst>
                    <a:ext uri="{FF2B5EF4-FFF2-40B4-BE49-F238E27FC236}">
                      <a16:creationId xmlns:a16="http://schemas.microsoft.com/office/drawing/2014/main" id="{207F09B1-550F-44A9-BBEC-6A665F5E09B8}"/>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1" name="Gerader Verbinder 360">
                  <a:extLst>
                    <a:ext uri="{FF2B5EF4-FFF2-40B4-BE49-F238E27FC236}">
                      <a16:creationId xmlns:a16="http://schemas.microsoft.com/office/drawing/2014/main" id="{40FBF86B-7D25-4830-8B52-057AFF2FD063}"/>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 name="Gerader Verbinder 361">
                  <a:extLst>
                    <a:ext uri="{FF2B5EF4-FFF2-40B4-BE49-F238E27FC236}">
                      <a16:creationId xmlns:a16="http://schemas.microsoft.com/office/drawing/2014/main" id="{6D940EFA-6EC1-4B30-8E8B-10B4E72CD1BF}"/>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3" name="Gerader Verbinder 362">
                  <a:extLst>
                    <a:ext uri="{FF2B5EF4-FFF2-40B4-BE49-F238E27FC236}">
                      <a16:creationId xmlns:a16="http://schemas.microsoft.com/office/drawing/2014/main" id="{AD5CB3F7-279A-4AE3-8636-6CD339E85808}"/>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4" name="Gerader Verbinder 363">
                  <a:extLst>
                    <a:ext uri="{FF2B5EF4-FFF2-40B4-BE49-F238E27FC236}">
                      <a16:creationId xmlns:a16="http://schemas.microsoft.com/office/drawing/2014/main" id="{565CB969-ADD5-40B0-8998-4C64C673416F}"/>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5" name="Gerader Verbinder 364">
                  <a:extLst>
                    <a:ext uri="{FF2B5EF4-FFF2-40B4-BE49-F238E27FC236}">
                      <a16:creationId xmlns:a16="http://schemas.microsoft.com/office/drawing/2014/main" id="{DE01EA46-B82D-46E9-B042-A16647E455D6}"/>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6" name="Gerader Verbinder 365">
                  <a:extLst>
                    <a:ext uri="{FF2B5EF4-FFF2-40B4-BE49-F238E27FC236}">
                      <a16:creationId xmlns:a16="http://schemas.microsoft.com/office/drawing/2014/main" id="{DF1DB4CA-F2B7-459F-9B26-10C67C61BD47}"/>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7" name="Rechteck 366">
                  <a:extLst>
                    <a:ext uri="{FF2B5EF4-FFF2-40B4-BE49-F238E27FC236}">
                      <a16:creationId xmlns:a16="http://schemas.microsoft.com/office/drawing/2014/main" id="{3EDB67F8-9131-43D2-8A96-9C30901FE1D1}"/>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68" name="Gerader Verbinder 367">
                  <a:extLst>
                    <a:ext uri="{FF2B5EF4-FFF2-40B4-BE49-F238E27FC236}">
                      <a16:creationId xmlns:a16="http://schemas.microsoft.com/office/drawing/2014/main" id="{991C7C68-4FA8-45D7-9D0E-8B56563B5385}"/>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 name="Gerader Verbinder 368">
                  <a:extLst>
                    <a:ext uri="{FF2B5EF4-FFF2-40B4-BE49-F238E27FC236}">
                      <a16:creationId xmlns:a16="http://schemas.microsoft.com/office/drawing/2014/main" id="{C25AADF2-AA3F-4904-B050-489DEF1EEC38}"/>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 name="Gerader Verbinder 369">
                  <a:extLst>
                    <a:ext uri="{FF2B5EF4-FFF2-40B4-BE49-F238E27FC236}">
                      <a16:creationId xmlns:a16="http://schemas.microsoft.com/office/drawing/2014/main" id="{2D710EDF-18DB-4901-9168-4333E99BB251}"/>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1" name="Gerader Verbinder 370">
                  <a:extLst>
                    <a:ext uri="{FF2B5EF4-FFF2-40B4-BE49-F238E27FC236}">
                      <a16:creationId xmlns:a16="http://schemas.microsoft.com/office/drawing/2014/main" id="{63D57204-B36D-45BF-A8EA-00794BF76FAD}"/>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2" name="Gerader Verbinder 371">
                  <a:extLst>
                    <a:ext uri="{FF2B5EF4-FFF2-40B4-BE49-F238E27FC236}">
                      <a16:creationId xmlns:a16="http://schemas.microsoft.com/office/drawing/2014/main" id="{737819C7-F282-40A9-AEA9-71FED2703173}"/>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3" name="Gerader Verbinder 372">
                  <a:extLst>
                    <a:ext uri="{FF2B5EF4-FFF2-40B4-BE49-F238E27FC236}">
                      <a16:creationId xmlns:a16="http://schemas.microsoft.com/office/drawing/2014/main" id="{E1FA5FAA-18E3-425F-81B2-0172C04B87BC}"/>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4" name="Gerader Verbinder 373">
                  <a:extLst>
                    <a:ext uri="{FF2B5EF4-FFF2-40B4-BE49-F238E27FC236}">
                      <a16:creationId xmlns:a16="http://schemas.microsoft.com/office/drawing/2014/main" id="{AA725DF1-F49C-4D7E-98D6-2DA3EFB8B298}"/>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5" name="Gerader Verbinder 374">
                  <a:extLst>
                    <a:ext uri="{FF2B5EF4-FFF2-40B4-BE49-F238E27FC236}">
                      <a16:creationId xmlns:a16="http://schemas.microsoft.com/office/drawing/2014/main" id="{777061A8-3137-4A3B-9083-4EA795EDC084}"/>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6" name="Gerader Verbinder 375">
                  <a:extLst>
                    <a:ext uri="{FF2B5EF4-FFF2-40B4-BE49-F238E27FC236}">
                      <a16:creationId xmlns:a16="http://schemas.microsoft.com/office/drawing/2014/main" id="{35024087-24E5-4FAD-BA90-82BD081BB382}"/>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7" name="Gerader Verbinder 376">
                  <a:extLst>
                    <a:ext uri="{FF2B5EF4-FFF2-40B4-BE49-F238E27FC236}">
                      <a16:creationId xmlns:a16="http://schemas.microsoft.com/office/drawing/2014/main" id="{534E9C38-E74F-4C59-BB70-30748AC8ADAC}"/>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 name="Gerader Verbinder 377">
                  <a:extLst>
                    <a:ext uri="{FF2B5EF4-FFF2-40B4-BE49-F238E27FC236}">
                      <a16:creationId xmlns:a16="http://schemas.microsoft.com/office/drawing/2014/main" id="{A24C63A8-C7AA-4F46-BBAD-A14CC4AF4D83}"/>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 name="Gerader Verbinder 378">
                  <a:extLst>
                    <a:ext uri="{FF2B5EF4-FFF2-40B4-BE49-F238E27FC236}">
                      <a16:creationId xmlns:a16="http://schemas.microsoft.com/office/drawing/2014/main" id="{3F4ACA79-674B-4E05-A6AB-A3AEE811CEF8}"/>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0" name="Gerader Verbinder 379">
                  <a:extLst>
                    <a:ext uri="{FF2B5EF4-FFF2-40B4-BE49-F238E27FC236}">
                      <a16:creationId xmlns:a16="http://schemas.microsoft.com/office/drawing/2014/main" id="{1139CF3E-B59A-47DC-A290-B73BF83EBCE9}"/>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1" name="Gerader Verbinder 380">
                  <a:extLst>
                    <a:ext uri="{FF2B5EF4-FFF2-40B4-BE49-F238E27FC236}">
                      <a16:creationId xmlns:a16="http://schemas.microsoft.com/office/drawing/2014/main" id="{2209F396-C949-4F16-8A8B-DC581D191FB0}"/>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2" name="Gerader Verbinder 381">
                  <a:extLst>
                    <a:ext uri="{FF2B5EF4-FFF2-40B4-BE49-F238E27FC236}">
                      <a16:creationId xmlns:a16="http://schemas.microsoft.com/office/drawing/2014/main" id="{14B9E80F-C157-4D81-8FF6-AC21770BA645}"/>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3" name="Gerader Verbinder 382">
                  <a:extLst>
                    <a:ext uri="{FF2B5EF4-FFF2-40B4-BE49-F238E27FC236}">
                      <a16:creationId xmlns:a16="http://schemas.microsoft.com/office/drawing/2014/main" id="{6D6B44A4-260A-4CD6-A08B-EE7204BAE6B3}"/>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4" name="Rechteck 383">
                  <a:extLst>
                    <a:ext uri="{FF2B5EF4-FFF2-40B4-BE49-F238E27FC236}">
                      <a16:creationId xmlns:a16="http://schemas.microsoft.com/office/drawing/2014/main" id="{40200721-9120-4A14-8920-1AC0F4F18796}"/>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85" name="Gerader Verbinder 384">
                  <a:extLst>
                    <a:ext uri="{FF2B5EF4-FFF2-40B4-BE49-F238E27FC236}">
                      <a16:creationId xmlns:a16="http://schemas.microsoft.com/office/drawing/2014/main" id="{E0BFCD46-AF12-452F-B33A-39560EADA394}"/>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6" name="Gerader Verbinder 385">
                  <a:extLst>
                    <a:ext uri="{FF2B5EF4-FFF2-40B4-BE49-F238E27FC236}">
                      <a16:creationId xmlns:a16="http://schemas.microsoft.com/office/drawing/2014/main" id="{6342302C-2926-410A-9354-0F22E67384F5}"/>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7" name="Gerader Verbinder 386">
                  <a:extLst>
                    <a:ext uri="{FF2B5EF4-FFF2-40B4-BE49-F238E27FC236}">
                      <a16:creationId xmlns:a16="http://schemas.microsoft.com/office/drawing/2014/main" id="{B6FB8A5E-4BFB-4ABA-8DEC-21A0D1F7C099}"/>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8" name="Gerader Verbinder 387">
                  <a:extLst>
                    <a:ext uri="{FF2B5EF4-FFF2-40B4-BE49-F238E27FC236}">
                      <a16:creationId xmlns:a16="http://schemas.microsoft.com/office/drawing/2014/main" id="{ABEFC76B-F634-45E5-B73E-32154034BC11}"/>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9" name="Gerader Verbinder 388">
                  <a:extLst>
                    <a:ext uri="{FF2B5EF4-FFF2-40B4-BE49-F238E27FC236}">
                      <a16:creationId xmlns:a16="http://schemas.microsoft.com/office/drawing/2014/main" id="{CF4C4429-11C5-4E10-8345-D418F2E13531}"/>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0" name="Gerader Verbinder 389">
                  <a:extLst>
                    <a:ext uri="{FF2B5EF4-FFF2-40B4-BE49-F238E27FC236}">
                      <a16:creationId xmlns:a16="http://schemas.microsoft.com/office/drawing/2014/main" id="{65579604-25B3-46D5-85CB-A8596E755E2C}"/>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1" name="Gerader Verbinder 390">
                  <a:extLst>
                    <a:ext uri="{FF2B5EF4-FFF2-40B4-BE49-F238E27FC236}">
                      <a16:creationId xmlns:a16="http://schemas.microsoft.com/office/drawing/2014/main" id="{B6697484-1E99-42E9-B269-4B6238BF90C4}"/>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r Verbinder 391">
                  <a:extLst>
                    <a:ext uri="{FF2B5EF4-FFF2-40B4-BE49-F238E27FC236}">
                      <a16:creationId xmlns:a16="http://schemas.microsoft.com/office/drawing/2014/main" id="{06BAC5FA-0DF7-4793-9577-591F3D828E7F}"/>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3" name="Gerader Verbinder 392">
                  <a:extLst>
                    <a:ext uri="{FF2B5EF4-FFF2-40B4-BE49-F238E27FC236}">
                      <a16:creationId xmlns:a16="http://schemas.microsoft.com/office/drawing/2014/main" id="{9EE9DD9E-3717-4F5F-9459-F4B07AF6EDAB}"/>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4" name="Gerader Verbinder 393">
                  <a:extLst>
                    <a:ext uri="{FF2B5EF4-FFF2-40B4-BE49-F238E27FC236}">
                      <a16:creationId xmlns:a16="http://schemas.microsoft.com/office/drawing/2014/main" id="{39A83613-A7D4-4409-B41C-04221FAF2060}"/>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5" name="Gerader Verbinder 394">
                  <a:extLst>
                    <a:ext uri="{FF2B5EF4-FFF2-40B4-BE49-F238E27FC236}">
                      <a16:creationId xmlns:a16="http://schemas.microsoft.com/office/drawing/2014/main" id="{7B07A1D7-AB02-4649-ABB3-4156F3783277}"/>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6" name="Gerader Verbinder 395">
                  <a:extLst>
                    <a:ext uri="{FF2B5EF4-FFF2-40B4-BE49-F238E27FC236}">
                      <a16:creationId xmlns:a16="http://schemas.microsoft.com/office/drawing/2014/main" id="{ECCEA4E4-F755-4092-9D44-C4A46826A255}"/>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7" name="Gerader Verbinder 396">
                  <a:extLst>
                    <a:ext uri="{FF2B5EF4-FFF2-40B4-BE49-F238E27FC236}">
                      <a16:creationId xmlns:a16="http://schemas.microsoft.com/office/drawing/2014/main" id="{96C79995-BB04-4896-9E1C-A950B8112271}"/>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8" name="Gerader Verbinder 397">
                  <a:extLst>
                    <a:ext uri="{FF2B5EF4-FFF2-40B4-BE49-F238E27FC236}">
                      <a16:creationId xmlns:a16="http://schemas.microsoft.com/office/drawing/2014/main" id="{D281C75B-277F-4ABA-A0CD-145C53AB4DF8}"/>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 name="Gerader Verbinder 398">
                  <a:extLst>
                    <a:ext uri="{FF2B5EF4-FFF2-40B4-BE49-F238E27FC236}">
                      <a16:creationId xmlns:a16="http://schemas.microsoft.com/office/drawing/2014/main" id="{2CE6320B-2F60-418B-877E-31FA749E4282}"/>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0" name="Gerader Verbinder 399">
                  <a:extLst>
                    <a:ext uri="{FF2B5EF4-FFF2-40B4-BE49-F238E27FC236}">
                      <a16:creationId xmlns:a16="http://schemas.microsoft.com/office/drawing/2014/main" id="{91A3BE99-F740-47F3-92CD-B589E5704DF0}"/>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1" name="Gruppieren 400">
                <a:extLst>
                  <a:ext uri="{FF2B5EF4-FFF2-40B4-BE49-F238E27FC236}">
                    <a16:creationId xmlns:a16="http://schemas.microsoft.com/office/drawing/2014/main" id="{4E5A3037-CDFF-4469-A266-B1F7E49C7DD2}"/>
                  </a:ext>
                </a:extLst>
              </p:cNvPr>
              <p:cNvGrpSpPr/>
              <p:nvPr/>
            </p:nvGrpSpPr>
            <p:grpSpPr>
              <a:xfrm>
                <a:off x="8349854" y="4896575"/>
                <a:ext cx="317772" cy="685820"/>
                <a:chOff x="3553096" y="1475984"/>
                <a:chExt cx="2029098" cy="3906031"/>
              </a:xfrm>
            </p:grpSpPr>
            <p:sp>
              <p:nvSpPr>
                <p:cNvPr id="402" name="Rechteck 401">
                  <a:extLst>
                    <a:ext uri="{FF2B5EF4-FFF2-40B4-BE49-F238E27FC236}">
                      <a16:creationId xmlns:a16="http://schemas.microsoft.com/office/drawing/2014/main" id="{A99509DC-B886-4FC2-B7D3-2C9C88FBA110}"/>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03" name="Gerader Verbinder 402">
                  <a:extLst>
                    <a:ext uri="{FF2B5EF4-FFF2-40B4-BE49-F238E27FC236}">
                      <a16:creationId xmlns:a16="http://schemas.microsoft.com/office/drawing/2014/main" id="{8B8310AB-DEB8-4BEC-AED9-19187E3A6C8F}"/>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4" name="Gerader Verbinder 403">
                  <a:extLst>
                    <a:ext uri="{FF2B5EF4-FFF2-40B4-BE49-F238E27FC236}">
                      <a16:creationId xmlns:a16="http://schemas.microsoft.com/office/drawing/2014/main" id="{F7C5FD06-1173-45B5-A5F7-ECA3184CC35E}"/>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5" name="Gerader Verbinder 404">
                  <a:extLst>
                    <a:ext uri="{FF2B5EF4-FFF2-40B4-BE49-F238E27FC236}">
                      <a16:creationId xmlns:a16="http://schemas.microsoft.com/office/drawing/2014/main" id="{AE42CEA5-1B97-4101-82A4-070029756E56}"/>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6" name="Gerader Verbinder 405">
                  <a:extLst>
                    <a:ext uri="{FF2B5EF4-FFF2-40B4-BE49-F238E27FC236}">
                      <a16:creationId xmlns:a16="http://schemas.microsoft.com/office/drawing/2014/main" id="{AFE6AD14-C23A-4E16-BAEF-0DC47830A1DA}"/>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7" name="Gerader Verbinder 406">
                  <a:extLst>
                    <a:ext uri="{FF2B5EF4-FFF2-40B4-BE49-F238E27FC236}">
                      <a16:creationId xmlns:a16="http://schemas.microsoft.com/office/drawing/2014/main" id="{1F830901-A75B-4235-BAFC-EE94B2033590}"/>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8" name="Gerader Verbinder 407">
                  <a:extLst>
                    <a:ext uri="{FF2B5EF4-FFF2-40B4-BE49-F238E27FC236}">
                      <a16:creationId xmlns:a16="http://schemas.microsoft.com/office/drawing/2014/main" id="{D884F10B-099E-4C75-9FBD-F91FD8B4FA85}"/>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 name="Gerader Verbinder 408">
                  <a:extLst>
                    <a:ext uri="{FF2B5EF4-FFF2-40B4-BE49-F238E27FC236}">
                      <a16:creationId xmlns:a16="http://schemas.microsoft.com/office/drawing/2014/main" id="{50C52E98-94A6-4E5E-BFFC-1C0FC0CB5CEA}"/>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 name="Gerader Verbinder 409">
                  <a:extLst>
                    <a:ext uri="{FF2B5EF4-FFF2-40B4-BE49-F238E27FC236}">
                      <a16:creationId xmlns:a16="http://schemas.microsoft.com/office/drawing/2014/main" id="{19BE618E-5C83-4E7A-8611-D3A403298C4F}"/>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1" name="Gerader Verbinder 410">
                  <a:extLst>
                    <a:ext uri="{FF2B5EF4-FFF2-40B4-BE49-F238E27FC236}">
                      <a16:creationId xmlns:a16="http://schemas.microsoft.com/office/drawing/2014/main" id="{D62CBF0E-0651-48C4-B5FF-12B571E89494}"/>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2" name="Gerader Verbinder 411">
                  <a:extLst>
                    <a:ext uri="{FF2B5EF4-FFF2-40B4-BE49-F238E27FC236}">
                      <a16:creationId xmlns:a16="http://schemas.microsoft.com/office/drawing/2014/main" id="{7E693FF9-753A-40D1-A0A9-BF8A22915EEC}"/>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3" name="Gerader Verbinder 412">
                  <a:extLst>
                    <a:ext uri="{FF2B5EF4-FFF2-40B4-BE49-F238E27FC236}">
                      <a16:creationId xmlns:a16="http://schemas.microsoft.com/office/drawing/2014/main" id="{B7BAE071-C48B-4E6F-90C0-84D5F5C771E7}"/>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4" name="Gerader Verbinder 413">
                  <a:extLst>
                    <a:ext uri="{FF2B5EF4-FFF2-40B4-BE49-F238E27FC236}">
                      <a16:creationId xmlns:a16="http://schemas.microsoft.com/office/drawing/2014/main" id="{3C8F80C2-F26B-43ED-A0C2-8FA4F5164471}"/>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5" name="Gerader Verbinder 414">
                  <a:extLst>
                    <a:ext uri="{FF2B5EF4-FFF2-40B4-BE49-F238E27FC236}">
                      <a16:creationId xmlns:a16="http://schemas.microsoft.com/office/drawing/2014/main" id="{62C606F1-6E06-4A9C-B6EF-D21A6F6C735B}"/>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6" name="Gerader Verbinder 415">
                  <a:extLst>
                    <a:ext uri="{FF2B5EF4-FFF2-40B4-BE49-F238E27FC236}">
                      <a16:creationId xmlns:a16="http://schemas.microsoft.com/office/drawing/2014/main" id="{B966A492-63B4-4528-8563-9239AD6E41BA}"/>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7" name="Gerader Verbinder 416">
                  <a:extLst>
                    <a:ext uri="{FF2B5EF4-FFF2-40B4-BE49-F238E27FC236}">
                      <a16:creationId xmlns:a16="http://schemas.microsoft.com/office/drawing/2014/main" id="{CE84AD4E-5181-44A8-8B3C-BB7A2B540F9A}"/>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8" name="Gerader Verbinder 417">
                  <a:extLst>
                    <a:ext uri="{FF2B5EF4-FFF2-40B4-BE49-F238E27FC236}">
                      <a16:creationId xmlns:a16="http://schemas.microsoft.com/office/drawing/2014/main" id="{8A3803BE-13BB-430F-B596-25A5570C9477}"/>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9" name="Rechteck 418">
                  <a:extLst>
                    <a:ext uri="{FF2B5EF4-FFF2-40B4-BE49-F238E27FC236}">
                      <a16:creationId xmlns:a16="http://schemas.microsoft.com/office/drawing/2014/main" id="{C322B294-0FB6-465F-AD6A-42BCDC5B9B42}"/>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20" name="Gerader Verbinder 419">
                  <a:extLst>
                    <a:ext uri="{FF2B5EF4-FFF2-40B4-BE49-F238E27FC236}">
                      <a16:creationId xmlns:a16="http://schemas.microsoft.com/office/drawing/2014/main" id="{66AE6C59-83B6-4B46-80F6-784E4DB16F39}"/>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1" name="Gerader Verbinder 420">
                  <a:extLst>
                    <a:ext uri="{FF2B5EF4-FFF2-40B4-BE49-F238E27FC236}">
                      <a16:creationId xmlns:a16="http://schemas.microsoft.com/office/drawing/2014/main" id="{8580EDD5-8304-4B78-8C6E-7FB8B565975F}"/>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2" name="Gerader Verbinder 421">
                  <a:extLst>
                    <a:ext uri="{FF2B5EF4-FFF2-40B4-BE49-F238E27FC236}">
                      <a16:creationId xmlns:a16="http://schemas.microsoft.com/office/drawing/2014/main" id="{F18B623F-580E-45BB-AF54-9613DA5E79F0}"/>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3" name="Gerader Verbinder 422">
                  <a:extLst>
                    <a:ext uri="{FF2B5EF4-FFF2-40B4-BE49-F238E27FC236}">
                      <a16:creationId xmlns:a16="http://schemas.microsoft.com/office/drawing/2014/main" id="{1303E673-DA5F-4216-BC45-37877A85D351}"/>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4" name="Gerader Verbinder 423">
                  <a:extLst>
                    <a:ext uri="{FF2B5EF4-FFF2-40B4-BE49-F238E27FC236}">
                      <a16:creationId xmlns:a16="http://schemas.microsoft.com/office/drawing/2014/main" id="{6D7E8C4C-1179-433D-81C3-7822F30FF6D1}"/>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5" name="Gerader Verbinder 424">
                  <a:extLst>
                    <a:ext uri="{FF2B5EF4-FFF2-40B4-BE49-F238E27FC236}">
                      <a16:creationId xmlns:a16="http://schemas.microsoft.com/office/drawing/2014/main" id="{38E99EBE-B62E-4355-9C83-E2C97E5ABC01}"/>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6" name="Gerader Verbinder 425">
                  <a:extLst>
                    <a:ext uri="{FF2B5EF4-FFF2-40B4-BE49-F238E27FC236}">
                      <a16:creationId xmlns:a16="http://schemas.microsoft.com/office/drawing/2014/main" id="{9C4B1C7C-3C17-4BB0-A81F-97B4A561EB88}"/>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 name="Gerader Verbinder 426">
                  <a:extLst>
                    <a:ext uri="{FF2B5EF4-FFF2-40B4-BE49-F238E27FC236}">
                      <a16:creationId xmlns:a16="http://schemas.microsoft.com/office/drawing/2014/main" id="{C48E8538-9F82-4DB4-BD09-FFED28B6B1D7}"/>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8" name="Gerader Verbinder 427">
                  <a:extLst>
                    <a:ext uri="{FF2B5EF4-FFF2-40B4-BE49-F238E27FC236}">
                      <a16:creationId xmlns:a16="http://schemas.microsoft.com/office/drawing/2014/main" id="{C20B8872-7279-4265-B05E-A48CD5925026}"/>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 name="Gerader Verbinder 428">
                  <a:extLst>
                    <a:ext uri="{FF2B5EF4-FFF2-40B4-BE49-F238E27FC236}">
                      <a16:creationId xmlns:a16="http://schemas.microsoft.com/office/drawing/2014/main" id="{C6BE3CDD-DA12-4933-B3A4-D53411771B7E}"/>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 name="Gerader Verbinder 429">
                  <a:extLst>
                    <a:ext uri="{FF2B5EF4-FFF2-40B4-BE49-F238E27FC236}">
                      <a16:creationId xmlns:a16="http://schemas.microsoft.com/office/drawing/2014/main" id="{0D00B618-DFAE-4EFD-8731-A32D4DD09503}"/>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 name="Gerader Verbinder 430">
                  <a:extLst>
                    <a:ext uri="{FF2B5EF4-FFF2-40B4-BE49-F238E27FC236}">
                      <a16:creationId xmlns:a16="http://schemas.microsoft.com/office/drawing/2014/main" id="{D381296A-13A0-4D5E-B87C-A9519C1E17E1}"/>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 name="Gerader Verbinder 431">
                  <a:extLst>
                    <a:ext uri="{FF2B5EF4-FFF2-40B4-BE49-F238E27FC236}">
                      <a16:creationId xmlns:a16="http://schemas.microsoft.com/office/drawing/2014/main" id="{8ACB9687-6BDF-4523-9E2D-0CB175BE65C8}"/>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3" name="Gerader Verbinder 432">
                  <a:extLst>
                    <a:ext uri="{FF2B5EF4-FFF2-40B4-BE49-F238E27FC236}">
                      <a16:creationId xmlns:a16="http://schemas.microsoft.com/office/drawing/2014/main" id="{2D57C948-EEC2-4881-B5E8-5BA4917E979C}"/>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4" name="Gerader Verbinder 433">
                  <a:extLst>
                    <a:ext uri="{FF2B5EF4-FFF2-40B4-BE49-F238E27FC236}">
                      <a16:creationId xmlns:a16="http://schemas.microsoft.com/office/drawing/2014/main" id="{709883FD-1941-4C73-AB39-815074CA72E9}"/>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5" name="Gerader Verbinder 434">
                  <a:extLst>
                    <a:ext uri="{FF2B5EF4-FFF2-40B4-BE49-F238E27FC236}">
                      <a16:creationId xmlns:a16="http://schemas.microsoft.com/office/drawing/2014/main" id="{FB6E720F-E307-448B-A7F7-4BC9D65A9F85}"/>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6" name="Rechteck 435">
                  <a:extLst>
                    <a:ext uri="{FF2B5EF4-FFF2-40B4-BE49-F238E27FC236}">
                      <a16:creationId xmlns:a16="http://schemas.microsoft.com/office/drawing/2014/main" id="{03C09445-3CBF-456C-94D9-D39D0788012A}"/>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37" name="Gerader Verbinder 436">
                  <a:extLst>
                    <a:ext uri="{FF2B5EF4-FFF2-40B4-BE49-F238E27FC236}">
                      <a16:creationId xmlns:a16="http://schemas.microsoft.com/office/drawing/2014/main" id="{3781D2BC-DA38-41D6-BC78-BD89FE08F0CB}"/>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8" name="Gerader Verbinder 437">
                  <a:extLst>
                    <a:ext uri="{FF2B5EF4-FFF2-40B4-BE49-F238E27FC236}">
                      <a16:creationId xmlns:a16="http://schemas.microsoft.com/office/drawing/2014/main" id="{44FFE825-F682-4454-804D-CDEA3FDBAFEB}"/>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9" name="Gerader Verbinder 438">
                  <a:extLst>
                    <a:ext uri="{FF2B5EF4-FFF2-40B4-BE49-F238E27FC236}">
                      <a16:creationId xmlns:a16="http://schemas.microsoft.com/office/drawing/2014/main" id="{6F272614-F51D-4033-9118-C20388143C0B}"/>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 name="Gerader Verbinder 439">
                  <a:extLst>
                    <a:ext uri="{FF2B5EF4-FFF2-40B4-BE49-F238E27FC236}">
                      <a16:creationId xmlns:a16="http://schemas.microsoft.com/office/drawing/2014/main" id="{7EB92990-82C0-43AB-A8EE-CD1B7500E508}"/>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1" name="Gerader Verbinder 440">
                  <a:extLst>
                    <a:ext uri="{FF2B5EF4-FFF2-40B4-BE49-F238E27FC236}">
                      <a16:creationId xmlns:a16="http://schemas.microsoft.com/office/drawing/2014/main" id="{A13D10F9-160E-4BAF-8C09-E28A45356D97}"/>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2" name="Gerader Verbinder 441">
                  <a:extLst>
                    <a:ext uri="{FF2B5EF4-FFF2-40B4-BE49-F238E27FC236}">
                      <a16:creationId xmlns:a16="http://schemas.microsoft.com/office/drawing/2014/main" id="{5EDB20DB-652C-45B9-8950-818F1C0A10FB}"/>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3" name="Gerader Verbinder 442">
                  <a:extLst>
                    <a:ext uri="{FF2B5EF4-FFF2-40B4-BE49-F238E27FC236}">
                      <a16:creationId xmlns:a16="http://schemas.microsoft.com/office/drawing/2014/main" id="{9B0E1DBF-E543-4949-882B-F11864913479}"/>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4" name="Gerader Verbinder 443">
                  <a:extLst>
                    <a:ext uri="{FF2B5EF4-FFF2-40B4-BE49-F238E27FC236}">
                      <a16:creationId xmlns:a16="http://schemas.microsoft.com/office/drawing/2014/main" id="{41C5B991-B921-4546-B44F-5C9282D64120}"/>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5" name="Gerader Verbinder 444">
                  <a:extLst>
                    <a:ext uri="{FF2B5EF4-FFF2-40B4-BE49-F238E27FC236}">
                      <a16:creationId xmlns:a16="http://schemas.microsoft.com/office/drawing/2014/main" id="{78667723-6D2E-4AFE-BADD-80F2E941BE5C}"/>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6" name="Gerader Verbinder 445">
                  <a:extLst>
                    <a:ext uri="{FF2B5EF4-FFF2-40B4-BE49-F238E27FC236}">
                      <a16:creationId xmlns:a16="http://schemas.microsoft.com/office/drawing/2014/main" id="{F9B6B1DC-511D-4AF4-B0B1-A058BE5BAA3E}"/>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7" name="Gerader Verbinder 446">
                  <a:extLst>
                    <a:ext uri="{FF2B5EF4-FFF2-40B4-BE49-F238E27FC236}">
                      <a16:creationId xmlns:a16="http://schemas.microsoft.com/office/drawing/2014/main" id="{D221C763-BFBB-454E-B8D0-4A451E986759}"/>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8" name="Gerader Verbinder 447">
                  <a:extLst>
                    <a:ext uri="{FF2B5EF4-FFF2-40B4-BE49-F238E27FC236}">
                      <a16:creationId xmlns:a16="http://schemas.microsoft.com/office/drawing/2014/main" id="{E293BB02-2790-4F3A-BCA9-4BFDB5AE59A5}"/>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9" name="Gerader Verbinder 448">
                  <a:extLst>
                    <a:ext uri="{FF2B5EF4-FFF2-40B4-BE49-F238E27FC236}">
                      <a16:creationId xmlns:a16="http://schemas.microsoft.com/office/drawing/2014/main" id="{45B6BDA8-B842-4854-95B0-C639A6193DB0}"/>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0" name="Gerader Verbinder 449">
                  <a:extLst>
                    <a:ext uri="{FF2B5EF4-FFF2-40B4-BE49-F238E27FC236}">
                      <a16:creationId xmlns:a16="http://schemas.microsoft.com/office/drawing/2014/main" id="{FBCF619E-234D-4CCC-B5A4-014DA9A2812C}"/>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1" name="Gerader Verbinder 450">
                  <a:extLst>
                    <a:ext uri="{FF2B5EF4-FFF2-40B4-BE49-F238E27FC236}">
                      <a16:creationId xmlns:a16="http://schemas.microsoft.com/office/drawing/2014/main" id="{F71DB82C-F9F2-47C8-9B6B-F5CD5CB0E590}"/>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2" name="Gerader Verbinder 451">
                  <a:extLst>
                    <a:ext uri="{FF2B5EF4-FFF2-40B4-BE49-F238E27FC236}">
                      <a16:creationId xmlns:a16="http://schemas.microsoft.com/office/drawing/2014/main" id="{C76E3804-2684-4A0A-BA51-4AA292940507}"/>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3" name="Rechteck 452">
                  <a:extLst>
                    <a:ext uri="{FF2B5EF4-FFF2-40B4-BE49-F238E27FC236}">
                      <a16:creationId xmlns:a16="http://schemas.microsoft.com/office/drawing/2014/main" id="{480AD678-1CE1-4427-A0B9-9238B485683D}"/>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54" name="Gerader Verbinder 453">
                  <a:extLst>
                    <a:ext uri="{FF2B5EF4-FFF2-40B4-BE49-F238E27FC236}">
                      <a16:creationId xmlns:a16="http://schemas.microsoft.com/office/drawing/2014/main" id="{EE5743FC-1AA7-4BCC-BAE2-7DC51D4B87FB}"/>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5" name="Gerader Verbinder 454">
                  <a:extLst>
                    <a:ext uri="{FF2B5EF4-FFF2-40B4-BE49-F238E27FC236}">
                      <a16:creationId xmlns:a16="http://schemas.microsoft.com/office/drawing/2014/main" id="{7ED06FB7-2919-45FD-9CB2-0AA94E09E895}"/>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6" name="Gerader Verbinder 455">
                  <a:extLst>
                    <a:ext uri="{FF2B5EF4-FFF2-40B4-BE49-F238E27FC236}">
                      <a16:creationId xmlns:a16="http://schemas.microsoft.com/office/drawing/2014/main" id="{235EFC6D-0DE8-4F4C-BF1B-0018F4FA0662}"/>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7" name="Gerader Verbinder 456">
                  <a:extLst>
                    <a:ext uri="{FF2B5EF4-FFF2-40B4-BE49-F238E27FC236}">
                      <a16:creationId xmlns:a16="http://schemas.microsoft.com/office/drawing/2014/main" id="{233FD2DB-D350-47B4-ABE7-5EE9827A3FAE}"/>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8" name="Gerader Verbinder 457">
                  <a:extLst>
                    <a:ext uri="{FF2B5EF4-FFF2-40B4-BE49-F238E27FC236}">
                      <a16:creationId xmlns:a16="http://schemas.microsoft.com/office/drawing/2014/main" id="{402CD050-C826-42C0-98CA-693132F58A0F}"/>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9" name="Gerader Verbinder 458">
                  <a:extLst>
                    <a:ext uri="{FF2B5EF4-FFF2-40B4-BE49-F238E27FC236}">
                      <a16:creationId xmlns:a16="http://schemas.microsoft.com/office/drawing/2014/main" id="{8736AF2A-6FAB-4B31-8844-B3D404150D95}"/>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0" name="Gerader Verbinder 459">
                  <a:extLst>
                    <a:ext uri="{FF2B5EF4-FFF2-40B4-BE49-F238E27FC236}">
                      <a16:creationId xmlns:a16="http://schemas.microsoft.com/office/drawing/2014/main" id="{3F7513A5-56C3-4F22-B60A-2D1D6842A89C}"/>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1" name="Gerader Verbinder 460">
                  <a:extLst>
                    <a:ext uri="{FF2B5EF4-FFF2-40B4-BE49-F238E27FC236}">
                      <a16:creationId xmlns:a16="http://schemas.microsoft.com/office/drawing/2014/main" id="{59BDDA3B-B9EA-4919-BE87-1CAA4D2DB0F5}"/>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2" name="Gerader Verbinder 461">
                  <a:extLst>
                    <a:ext uri="{FF2B5EF4-FFF2-40B4-BE49-F238E27FC236}">
                      <a16:creationId xmlns:a16="http://schemas.microsoft.com/office/drawing/2014/main" id="{F4AC8839-C547-411D-B15A-0F5631C55CBC}"/>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3" name="Gerader Verbinder 462">
                  <a:extLst>
                    <a:ext uri="{FF2B5EF4-FFF2-40B4-BE49-F238E27FC236}">
                      <a16:creationId xmlns:a16="http://schemas.microsoft.com/office/drawing/2014/main" id="{14AA6288-315C-4E93-9927-7A2F0FEF08AE}"/>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4" name="Gerader Verbinder 463">
                  <a:extLst>
                    <a:ext uri="{FF2B5EF4-FFF2-40B4-BE49-F238E27FC236}">
                      <a16:creationId xmlns:a16="http://schemas.microsoft.com/office/drawing/2014/main" id="{10812F41-A637-4A07-B7AB-E2E7FE1C5FD2}"/>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5" name="Gerader Verbinder 464">
                  <a:extLst>
                    <a:ext uri="{FF2B5EF4-FFF2-40B4-BE49-F238E27FC236}">
                      <a16:creationId xmlns:a16="http://schemas.microsoft.com/office/drawing/2014/main" id="{3984E995-A67F-4CC3-A30E-84B7379BFD6F}"/>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6" name="Gerader Verbinder 465">
                  <a:extLst>
                    <a:ext uri="{FF2B5EF4-FFF2-40B4-BE49-F238E27FC236}">
                      <a16:creationId xmlns:a16="http://schemas.microsoft.com/office/drawing/2014/main" id="{1BE6BA90-2589-407D-B4E4-4E1ADC8926DC}"/>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7" name="Gerader Verbinder 466">
                  <a:extLst>
                    <a:ext uri="{FF2B5EF4-FFF2-40B4-BE49-F238E27FC236}">
                      <a16:creationId xmlns:a16="http://schemas.microsoft.com/office/drawing/2014/main" id="{AF111E13-6DD9-4AB9-8782-4570E6F7CD66}"/>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8" name="Gerader Verbinder 467">
                  <a:extLst>
                    <a:ext uri="{FF2B5EF4-FFF2-40B4-BE49-F238E27FC236}">
                      <a16:creationId xmlns:a16="http://schemas.microsoft.com/office/drawing/2014/main" id="{C3A87915-8BA3-41CE-AEDA-1F5BA3F650F4}"/>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9" name="Gerader Verbinder 468">
                  <a:extLst>
                    <a:ext uri="{FF2B5EF4-FFF2-40B4-BE49-F238E27FC236}">
                      <a16:creationId xmlns:a16="http://schemas.microsoft.com/office/drawing/2014/main" id="{789B274E-A8D5-4001-9216-D9E6DE406EE8}"/>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uppieren 469">
                <a:extLst>
                  <a:ext uri="{FF2B5EF4-FFF2-40B4-BE49-F238E27FC236}">
                    <a16:creationId xmlns:a16="http://schemas.microsoft.com/office/drawing/2014/main" id="{EF4D1FE8-8D9E-4DD4-A72B-AF7279CA7840}"/>
                  </a:ext>
                </a:extLst>
              </p:cNvPr>
              <p:cNvGrpSpPr/>
              <p:nvPr/>
            </p:nvGrpSpPr>
            <p:grpSpPr>
              <a:xfrm>
                <a:off x="6666139" y="4896575"/>
                <a:ext cx="317772" cy="685820"/>
                <a:chOff x="3553096" y="1475984"/>
                <a:chExt cx="2029098" cy="3906031"/>
              </a:xfrm>
            </p:grpSpPr>
            <p:sp>
              <p:nvSpPr>
                <p:cNvPr id="471" name="Rechteck 470">
                  <a:extLst>
                    <a:ext uri="{FF2B5EF4-FFF2-40B4-BE49-F238E27FC236}">
                      <a16:creationId xmlns:a16="http://schemas.microsoft.com/office/drawing/2014/main" id="{1A420F89-62EE-4483-A176-5359EBF89553}"/>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72" name="Gerader Verbinder 471">
                  <a:extLst>
                    <a:ext uri="{FF2B5EF4-FFF2-40B4-BE49-F238E27FC236}">
                      <a16:creationId xmlns:a16="http://schemas.microsoft.com/office/drawing/2014/main" id="{5617B2D5-36DF-44FC-88B6-AB6D09EC4FDB}"/>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3" name="Gerader Verbinder 472">
                  <a:extLst>
                    <a:ext uri="{FF2B5EF4-FFF2-40B4-BE49-F238E27FC236}">
                      <a16:creationId xmlns:a16="http://schemas.microsoft.com/office/drawing/2014/main" id="{B61BF4D7-5043-4956-A8F5-23F07B06582D}"/>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4" name="Gerader Verbinder 473">
                  <a:extLst>
                    <a:ext uri="{FF2B5EF4-FFF2-40B4-BE49-F238E27FC236}">
                      <a16:creationId xmlns:a16="http://schemas.microsoft.com/office/drawing/2014/main" id="{636E22EF-F608-4DFF-B45E-011683A8246B}"/>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5" name="Gerader Verbinder 474">
                  <a:extLst>
                    <a:ext uri="{FF2B5EF4-FFF2-40B4-BE49-F238E27FC236}">
                      <a16:creationId xmlns:a16="http://schemas.microsoft.com/office/drawing/2014/main" id="{409D069C-3F67-49D1-BD1B-CDEA0EBEC658}"/>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6" name="Gerader Verbinder 475">
                  <a:extLst>
                    <a:ext uri="{FF2B5EF4-FFF2-40B4-BE49-F238E27FC236}">
                      <a16:creationId xmlns:a16="http://schemas.microsoft.com/office/drawing/2014/main" id="{ED567C26-B5A0-4F28-AB6D-06B360D983E7}"/>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7" name="Gerader Verbinder 476">
                  <a:extLst>
                    <a:ext uri="{FF2B5EF4-FFF2-40B4-BE49-F238E27FC236}">
                      <a16:creationId xmlns:a16="http://schemas.microsoft.com/office/drawing/2014/main" id="{A3ECF7D4-5F03-4EE3-AB1D-50A1B92B7561}"/>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8" name="Gerader Verbinder 477">
                  <a:extLst>
                    <a:ext uri="{FF2B5EF4-FFF2-40B4-BE49-F238E27FC236}">
                      <a16:creationId xmlns:a16="http://schemas.microsoft.com/office/drawing/2014/main" id="{1D7CCADA-EB83-4144-B916-D21FA609CC54}"/>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9" name="Gerader Verbinder 478">
                  <a:extLst>
                    <a:ext uri="{FF2B5EF4-FFF2-40B4-BE49-F238E27FC236}">
                      <a16:creationId xmlns:a16="http://schemas.microsoft.com/office/drawing/2014/main" id="{6EB72770-E3D3-4667-8B0D-9AB1A2249BB8}"/>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0" name="Gerader Verbinder 479">
                  <a:extLst>
                    <a:ext uri="{FF2B5EF4-FFF2-40B4-BE49-F238E27FC236}">
                      <a16:creationId xmlns:a16="http://schemas.microsoft.com/office/drawing/2014/main" id="{471333C0-E334-4BD4-9CB4-B6C1DEEA85D1}"/>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1" name="Gerader Verbinder 480">
                  <a:extLst>
                    <a:ext uri="{FF2B5EF4-FFF2-40B4-BE49-F238E27FC236}">
                      <a16:creationId xmlns:a16="http://schemas.microsoft.com/office/drawing/2014/main" id="{536F9052-9750-40D0-BCA4-A2FE0E38D2D2}"/>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2" name="Gerader Verbinder 481">
                  <a:extLst>
                    <a:ext uri="{FF2B5EF4-FFF2-40B4-BE49-F238E27FC236}">
                      <a16:creationId xmlns:a16="http://schemas.microsoft.com/office/drawing/2014/main" id="{001E808D-0A31-44A7-8ED6-A04ED2432BA0}"/>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3" name="Gerader Verbinder 482">
                  <a:extLst>
                    <a:ext uri="{FF2B5EF4-FFF2-40B4-BE49-F238E27FC236}">
                      <a16:creationId xmlns:a16="http://schemas.microsoft.com/office/drawing/2014/main" id="{F93D7528-33EC-4A89-A8B9-4E95E7FDFAE4}"/>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4" name="Gerader Verbinder 483">
                  <a:extLst>
                    <a:ext uri="{FF2B5EF4-FFF2-40B4-BE49-F238E27FC236}">
                      <a16:creationId xmlns:a16="http://schemas.microsoft.com/office/drawing/2014/main" id="{C0B97002-FD09-47E6-BDE1-DF1ED7B5DBF5}"/>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5" name="Gerader Verbinder 484">
                  <a:extLst>
                    <a:ext uri="{FF2B5EF4-FFF2-40B4-BE49-F238E27FC236}">
                      <a16:creationId xmlns:a16="http://schemas.microsoft.com/office/drawing/2014/main" id="{81DAC785-E4F7-4277-A9C0-F9B9DF483323}"/>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6" name="Gerader Verbinder 485">
                  <a:extLst>
                    <a:ext uri="{FF2B5EF4-FFF2-40B4-BE49-F238E27FC236}">
                      <a16:creationId xmlns:a16="http://schemas.microsoft.com/office/drawing/2014/main" id="{2210E4BB-2BCD-4E28-A54C-4AB0DE6D5B0A}"/>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7" name="Gerader Verbinder 486">
                  <a:extLst>
                    <a:ext uri="{FF2B5EF4-FFF2-40B4-BE49-F238E27FC236}">
                      <a16:creationId xmlns:a16="http://schemas.microsoft.com/office/drawing/2014/main" id="{ABF8F80B-7DAC-4F28-BCF7-CAEBB3550B96}"/>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8" name="Rechteck 487">
                  <a:extLst>
                    <a:ext uri="{FF2B5EF4-FFF2-40B4-BE49-F238E27FC236}">
                      <a16:creationId xmlns:a16="http://schemas.microsoft.com/office/drawing/2014/main" id="{D8C86723-CA16-4778-8AAE-8B6B0E377360}"/>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89" name="Gerader Verbinder 488">
                  <a:extLst>
                    <a:ext uri="{FF2B5EF4-FFF2-40B4-BE49-F238E27FC236}">
                      <a16:creationId xmlns:a16="http://schemas.microsoft.com/office/drawing/2014/main" id="{EC808AB0-99C4-4A35-9D2C-C2DBEA3F0874}"/>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0" name="Gerader Verbinder 489">
                  <a:extLst>
                    <a:ext uri="{FF2B5EF4-FFF2-40B4-BE49-F238E27FC236}">
                      <a16:creationId xmlns:a16="http://schemas.microsoft.com/office/drawing/2014/main" id="{2B521D37-D654-44BA-85C6-514CE4718293}"/>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1" name="Gerader Verbinder 490">
                  <a:extLst>
                    <a:ext uri="{FF2B5EF4-FFF2-40B4-BE49-F238E27FC236}">
                      <a16:creationId xmlns:a16="http://schemas.microsoft.com/office/drawing/2014/main" id="{EA066B39-392B-48AC-9D5A-612F7765A3AD}"/>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2" name="Gerader Verbinder 491">
                  <a:extLst>
                    <a:ext uri="{FF2B5EF4-FFF2-40B4-BE49-F238E27FC236}">
                      <a16:creationId xmlns:a16="http://schemas.microsoft.com/office/drawing/2014/main" id="{3401D26C-AAD2-40F6-8522-F10D12B8F0C2}"/>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3" name="Gerader Verbinder 492">
                  <a:extLst>
                    <a:ext uri="{FF2B5EF4-FFF2-40B4-BE49-F238E27FC236}">
                      <a16:creationId xmlns:a16="http://schemas.microsoft.com/office/drawing/2014/main" id="{B992517A-F0AD-48E3-B4F1-F6F9D31CAF0A}"/>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4" name="Gerader Verbinder 493">
                  <a:extLst>
                    <a:ext uri="{FF2B5EF4-FFF2-40B4-BE49-F238E27FC236}">
                      <a16:creationId xmlns:a16="http://schemas.microsoft.com/office/drawing/2014/main" id="{4A7A2A2E-47CF-438F-8362-3A90232EC470}"/>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5" name="Gerader Verbinder 494">
                  <a:extLst>
                    <a:ext uri="{FF2B5EF4-FFF2-40B4-BE49-F238E27FC236}">
                      <a16:creationId xmlns:a16="http://schemas.microsoft.com/office/drawing/2014/main" id="{75BD5A24-E3D6-424D-B408-CD3CF4BC0365}"/>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6" name="Gerader Verbinder 495">
                  <a:extLst>
                    <a:ext uri="{FF2B5EF4-FFF2-40B4-BE49-F238E27FC236}">
                      <a16:creationId xmlns:a16="http://schemas.microsoft.com/office/drawing/2014/main" id="{0BF62E76-E38D-4698-843C-DFE5D785561F}"/>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7" name="Gerader Verbinder 496">
                  <a:extLst>
                    <a:ext uri="{FF2B5EF4-FFF2-40B4-BE49-F238E27FC236}">
                      <a16:creationId xmlns:a16="http://schemas.microsoft.com/office/drawing/2014/main" id="{F5778364-65AC-408B-AD0B-22649D3BB1AE}"/>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8" name="Gerader Verbinder 497">
                  <a:extLst>
                    <a:ext uri="{FF2B5EF4-FFF2-40B4-BE49-F238E27FC236}">
                      <a16:creationId xmlns:a16="http://schemas.microsoft.com/office/drawing/2014/main" id="{ACFC8905-8DE5-4EBF-BC73-7A301633F224}"/>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9" name="Gerader Verbinder 498">
                  <a:extLst>
                    <a:ext uri="{FF2B5EF4-FFF2-40B4-BE49-F238E27FC236}">
                      <a16:creationId xmlns:a16="http://schemas.microsoft.com/office/drawing/2014/main" id="{88D04182-9891-4A1C-B72C-23DEF777F0FD}"/>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0" name="Gerader Verbinder 499">
                  <a:extLst>
                    <a:ext uri="{FF2B5EF4-FFF2-40B4-BE49-F238E27FC236}">
                      <a16:creationId xmlns:a16="http://schemas.microsoft.com/office/drawing/2014/main" id="{426F62D4-DAC4-467B-8999-949E0C16E721}"/>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 name="Gerader Verbinder 500">
                  <a:extLst>
                    <a:ext uri="{FF2B5EF4-FFF2-40B4-BE49-F238E27FC236}">
                      <a16:creationId xmlns:a16="http://schemas.microsoft.com/office/drawing/2014/main" id="{C8738AE7-3060-4FA0-AC21-FF7E1AC49FEF}"/>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2" name="Gerader Verbinder 501">
                  <a:extLst>
                    <a:ext uri="{FF2B5EF4-FFF2-40B4-BE49-F238E27FC236}">
                      <a16:creationId xmlns:a16="http://schemas.microsoft.com/office/drawing/2014/main" id="{77C7BD05-F8B2-4FAF-B04F-D4D765FE5F6F}"/>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3" name="Gerader Verbinder 502">
                  <a:extLst>
                    <a:ext uri="{FF2B5EF4-FFF2-40B4-BE49-F238E27FC236}">
                      <a16:creationId xmlns:a16="http://schemas.microsoft.com/office/drawing/2014/main" id="{C2F14F81-2C08-4619-BDD1-E976323D11F1}"/>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4" name="Gerader Verbinder 503">
                  <a:extLst>
                    <a:ext uri="{FF2B5EF4-FFF2-40B4-BE49-F238E27FC236}">
                      <a16:creationId xmlns:a16="http://schemas.microsoft.com/office/drawing/2014/main" id="{E45CF51D-02F6-4FA8-8B72-195FA9E761C7}"/>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5" name="Rechteck 504">
                  <a:extLst>
                    <a:ext uri="{FF2B5EF4-FFF2-40B4-BE49-F238E27FC236}">
                      <a16:creationId xmlns:a16="http://schemas.microsoft.com/office/drawing/2014/main" id="{00A99252-EE0E-4F62-8FDE-4D135C21856B}"/>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06" name="Gerader Verbinder 505">
                  <a:extLst>
                    <a:ext uri="{FF2B5EF4-FFF2-40B4-BE49-F238E27FC236}">
                      <a16:creationId xmlns:a16="http://schemas.microsoft.com/office/drawing/2014/main" id="{9DD25A44-A863-46DE-8D41-5FAB0A823526}"/>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7" name="Gerader Verbinder 506">
                  <a:extLst>
                    <a:ext uri="{FF2B5EF4-FFF2-40B4-BE49-F238E27FC236}">
                      <a16:creationId xmlns:a16="http://schemas.microsoft.com/office/drawing/2014/main" id="{BF42DFC1-7C58-4432-9A5C-5C30EC1933E9}"/>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8" name="Gerader Verbinder 507">
                  <a:extLst>
                    <a:ext uri="{FF2B5EF4-FFF2-40B4-BE49-F238E27FC236}">
                      <a16:creationId xmlns:a16="http://schemas.microsoft.com/office/drawing/2014/main" id="{084EF5CB-77B1-4EA7-AE4A-D7CF828E94F4}"/>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9" name="Gerader Verbinder 508">
                  <a:extLst>
                    <a:ext uri="{FF2B5EF4-FFF2-40B4-BE49-F238E27FC236}">
                      <a16:creationId xmlns:a16="http://schemas.microsoft.com/office/drawing/2014/main" id="{C0BD4E93-E828-49D5-B46B-12753892121D}"/>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0" name="Gerader Verbinder 509">
                  <a:extLst>
                    <a:ext uri="{FF2B5EF4-FFF2-40B4-BE49-F238E27FC236}">
                      <a16:creationId xmlns:a16="http://schemas.microsoft.com/office/drawing/2014/main" id="{DFC845BF-AF4F-483A-8CBF-BDB8966CA86B}"/>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1" name="Gerader Verbinder 510">
                  <a:extLst>
                    <a:ext uri="{FF2B5EF4-FFF2-40B4-BE49-F238E27FC236}">
                      <a16:creationId xmlns:a16="http://schemas.microsoft.com/office/drawing/2014/main" id="{BE27A2F4-6C9C-4AB4-8D74-5D98688843CF}"/>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 name="Gerader Verbinder 511">
                  <a:extLst>
                    <a:ext uri="{FF2B5EF4-FFF2-40B4-BE49-F238E27FC236}">
                      <a16:creationId xmlns:a16="http://schemas.microsoft.com/office/drawing/2014/main" id="{BE1483ED-BD42-4D8C-AFA3-F801645842EB}"/>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 name="Gerader Verbinder 512">
                  <a:extLst>
                    <a:ext uri="{FF2B5EF4-FFF2-40B4-BE49-F238E27FC236}">
                      <a16:creationId xmlns:a16="http://schemas.microsoft.com/office/drawing/2014/main" id="{7F5A7887-2B7F-4177-ACBC-0C558A201DA8}"/>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4" name="Gerader Verbinder 513">
                  <a:extLst>
                    <a:ext uri="{FF2B5EF4-FFF2-40B4-BE49-F238E27FC236}">
                      <a16:creationId xmlns:a16="http://schemas.microsoft.com/office/drawing/2014/main" id="{A2B830D0-F41C-41F1-8454-1AE64D691603}"/>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 name="Gerader Verbinder 514">
                  <a:extLst>
                    <a:ext uri="{FF2B5EF4-FFF2-40B4-BE49-F238E27FC236}">
                      <a16:creationId xmlns:a16="http://schemas.microsoft.com/office/drawing/2014/main" id="{9B3E3EE2-26D5-4038-B7CA-605EC79B1CA4}"/>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6" name="Gerader Verbinder 515">
                  <a:extLst>
                    <a:ext uri="{FF2B5EF4-FFF2-40B4-BE49-F238E27FC236}">
                      <a16:creationId xmlns:a16="http://schemas.microsoft.com/office/drawing/2014/main" id="{72C74A9F-0E16-452E-855B-63AEE9134DF7}"/>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7" name="Gerader Verbinder 516">
                  <a:extLst>
                    <a:ext uri="{FF2B5EF4-FFF2-40B4-BE49-F238E27FC236}">
                      <a16:creationId xmlns:a16="http://schemas.microsoft.com/office/drawing/2014/main" id="{0AC4D701-38CB-4E04-A9A4-8FA45AAE314D}"/>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8" name="Gerader Verbinder 517">
                  <a:extLst>
                    <a:ext uri="{FF2B5EF4-FFF2-40B4-BE49-F238E27FC236}">
                      <a16:creationId xmlns:a16="http://schemas.microsoft.com/office/drawing/2014/main" id="{AD1B081A-6DBC-4563-A8DA-61791CCD1122}"/>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9" name="Gerader Verbinder 518">
                  <a:extLst>
                    <a:ext uri="{FF2B5EF4-FFF2-40B4-BE49-F238E27FC236}">
                      <a16:creationId xmlns:a16="http://schemas.microsoft.com/office/drawing/2014/main" id="{6B3CE47C-9DB3-4DF7-B167-0FC7DE5A01DE}"/>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0" name="Gerader Verbinder 519">
                  <a:extLst>
                    <a:ext uri="{FF2B5EF4-FFF2-40B4-BE49-F238E27FC236}">
                      <a16:creationId xmlns:a16="http://schemas.microsoft.com/office/drawing/2014/main" id="{C4A966BB-FCE7-4A66-9907-9EAB83CBA9E7}"/>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1" name="Gerader Verbinder 520">
                  <a:extLst>
                    <a:ext uri="{FF2B5EF4-FFF2-40B4-BE49-F238E27FC236}">
                      <a16:creationId xmlns:a16="http://schemas.microsoft.com/office/drawing/2014/main" id="{D7BC6B08-3DBA-4CD1-9E63-46D19E96004D}"/>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2" name="Rechteck 521">
                  <a:extLst>
                    <a:ext uri="{FF2B5EF4-FFF2-40B4-BE49-F238E27FC236}">
                      <a16:creationId xmlns:a16="http://schemas.microsoft.com/office/drawing/2014/main" id="{B4640729-84DD-418D-8462-1C25291C2425}"/>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23" name="Gerader Verbinder 522">
                  <a:extLst>
                    <a:ext uri="{FF2B5EF4-FFF2-40B4-BE49-F238E27FC236}">
                      <a16:creationId xmlns:a16="http://schemas.microsoft.com/office/drawing/2014/main" id="{5DB0D8A6-2236-4ECB-B227-3D52D81D1122}"/>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4" name="Gerader Verbinder 523">
                  <a:extLst>
                    <a:ext uri="{FF2B5EF4-FFF2-40B4-BE49-F238E27FC236}">
                      <a16:creationId xmlns:a16="http://schemas.microsoft.com/office/drawing/2014/main" id="{0C66542E-3157-45EC-9C77-C4524DBAFDB4}"/>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5" name="Gerader Verbinder 524">
                  <a:extLst>
                    <a:ext uri="{FF2B5EF4-FFF2-40B4-BE49-F238E27FC236}">
                      <a16:creationId xmlns:a16="http://schemas.microsoft.com/office/drawing/2014/main" id="{7332C357-5676-43EE-8343-638EE2932178}"/>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6" name="Gerader Verbinder 525">
                  <a:extLst>
                    <a:ext uri="{FF2B5EF4-FFF2-40B4-BE49-F238E27FC236}">
                      <a16:creationId xmlns:a16="http://schemas.microsoft.com/office/drawing/2014/main" id="{AC7F71E3-5CDC-4102-92B6-71FDC08AC1B4}"/>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7" name="Gerader Verbinder 526">
                  <a:extLst>
                    <a:ext uri="{FF2B5EF4-FFF2-40B4-BE49-F238E27FC236}">
                      <a16:creationId xmlns:a16="http://schemas.microsoft.com/office/drawing/2014/main" id="{E635F090-0176-451B-A2F6-45774AEDDBC2}"/>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8" name="Gerader Verbinder 527">
                  <a:extLst>
                    <a:ext uri="{FF2B5EF4-FFF2-40B4-BE49-F238E27FC236}">
                      <a16:creationId xmlns:a16="http://schemas.microsoft.com/office/drawing/2014/main" id="{D6463F6C-3A0C-4B27-8438-BD8593731453}"/>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9" name="Gerader Verbinder 528">
                  <a:extLst>
                    <a:ext uri="{FF2B5EF4-FFF2-40B4-BE49-F238E27FC236}">
                      <a16:creationId xmlns:a16="http://schemas.microsoft.com/office/drawing/2014/main" id="{21CC1C83-BBBF-47A1-82B2-ADF552F8B142}"/>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0" name="Gerader Verbinder 529">
                  <a:extLst>
                    <a:ext uri="{FF2B5EF4-FFF2-40B4-BE49-F238E27FC236}">
                      <a16:creationId xmlns:a16="http://schemas.microsoft.com/office/drawing/2014/main" id="{7EEBFF59-BC80-4D88-9111-AB0D9F344DD5}"/>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1" name="Gerader Verbinder 530">
                  <a:extLst>
                    <a:ext uri="{FF2B5EF4-FFF2-40B4-BE49-F238E27FC236}">
                      <a16:creationId xmlns:a16="http://schemas.microsoft.com/office/drawing/2014/main" id="{9DA0FB05-428F-4664-9FCA-889560A80313}"/>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Gerader Verbinder 531">
                  <a:extLst>
                    <a:ext uri="{FF2B5EF4-FFF2-40B4-BE49-F238E27FC236}">
                      <a16:creationId xmlns:a16="http://schemas.microsoft.com/office/drawing/2014/main" id="{3612223C-920A-4E96-9D57-3B92829FCE42}"/>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3" name="Gerader Verbinder 532">
                  <a:extLst>
                    <a:ext uri="{FF2B5EF4-FFF2-40B4-BE49-F238E27FC236}">
                      <a16:creationId xmlns:a16="http://schemas.microsoft.com/office/drawing/2014/main" id="{641BCA6A-A091-4C99-BA75-6300EDDDFB65}"/>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4" name="Gerader Verbinder 533">
                  <a:extLst>
                    <a:ext uri="{FF2B5EF4-FFF2-40B4-BE49-F238E27FC236}">
                      <a16:creationId xmlns:a16="http://schemas.microsoft.com/office/drawing/2014/main" id="{84D898E4-BC2F-42B6-9EC1-0F0991426FD5}"/>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5" name="Gerader Verbinder 534">
                  <a:extLst>
                    <a:ext uri="{FF2B5EF4-FFF2-40B4-BE49-F238E27FC236}">
                      <a16:creationId xmlns:a16="http://schemas.microsoft.com/office/drawing/2014/main" id="{C746DB96-2A69-4B0A-BF0B-CDEBC0895CFB}"/>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6" name="Gerader Verbinder 535">
                  <a:extLst>
                    <a:ext uri="{FF2B5EF4-FFF2-40B4-BE49-F238E27FC236}">
                      <a16:creationId xmlns:a16="http://schemas.microsoft.com/office/drawing/2014/main" id="{A4A662B7-B941-4060-976C-A3D95CD27B06}"/>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7" name="Gerader Verbinder 536">
                  <a:extLst>
                    <a:ext uri="{FF2B5EF4-FFF2-40B4-BE49-F238E27FC236}">
                      <a16:creationId xmlns:a16="http://schemas.microsoft.com/office/drawing/2014/main" id="{F0730825-5DA5-4224-BD4D-7F126D78425A}"/>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8" name="Gerader Verbinder 537">
                  <a:extLst>
                    <a:ext uri="{FF2B5EF4-FFF2-40B4-BE49-F238E27FC236}">
                      <a16:creationId xmlns:a16="http://schemas.microsoft.com/office/drawing/2014/main" id="{F3F51F1A-F831-4526-8800-F742DE8E79C7}"/>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9" name="Gruppieren 538">
                <a:extLst>
                  <a:ext uri="{FF2B5EF4-FFF2-40B4-BE49-F238E27FC236}">
                    <a16:creationId xmlns:a16="http://schemas.microsoft.com/office/drawing/2014/main" id="{05E99E70-8406-4349-92CA-AEBE6631EC30}"/>
                  </a:ext>
                </a:extLst>
              </p:cNvPr>
              <p:cNvGrpSpPr/>
              <p:nvPr/>
            </p:nvGrpSpPr>
            <p:grpSpPr>
              <a:xfrm>
                <a:off x="6331446" y="4896575"/>
                <a:ext cx="317772" cy="685820"/>
                <a:chOff x="3553096" y="1475984"/>
                <a:chExt cx="2029098" cy="3906031"/>
              </a:xfrm>
            </p:grpSpPr>
            <p:sp>
              <p:nvSpPr>
                <p:cNvPr id="540" name="Rechteck 539">
                  <a:extLst>
                    <a:ext uri="{FF2B5EF4-FFF2-40B4-BE49-F238E27FC236}">
                      <a16:creationId xmlns:a16="http://schemas.microsoft.com/office/drawing/2014/main" id="{DA1AC63F-C130-451F-BD21-7BD8F02D2B9F}"/>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41" name="Gerader Verbinder 540">
                  <a:extLst>
                    <a:ext uri="{FF2B5EF4-FFF2-40B4-BE49-F238E27FC236}">
                      <a16:creationId xmlns:a16="http://schemas.microsoft.com/office/drawing/2014/main" id="{AE041079-939A-4AE6-A10E-CE1DF1774D98}"/>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 name="Gerader Verbinder 541">
                  <a:extLst>
                    <a:ext uri="{FF2B5EF4-FFF2-40B4-BE49-F238E27FC236}">
                      <a16:creationId xmlns:a16="http://schemas.microsoft.com/office/drawing/2014/main" id="{1D9B7022-09EF-48BF-B880-3B3116E9CFC6}"/>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3" name="Gerader Verbinder 542">
                  <a:extLst>
                    <a:ext uri="{FF2B5EF4-FFF2-40B4-BE49-F238E27FC236}">
                      <a16:creationId xmlns:a16="http://schemas.microsoft.com/office/drawing/2014/main" id="{7BD9B76B-41DD-4B76-A266-39867CE9563A}"/>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4" name="Gerader Verbinder 543">
                  <a:extLst>
                    <a:ext uri="{FF2B5EF4-FFF2-40B4-BE49-F238E27FC236}">
                      <a16:creationId xmlns:a16="http://schemas.microsoft.com/office/drawing/2014/main" id="{3AFDB38E-BF9D-448F-948E-AEBB45653F71}"/>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5" name="Gerader Verbinder 544">
                  <a:extLst>
                    <a:ext uri="{FF2B5EF4-FFF2-40B4-BE49-F238E27FC236}">
                      <a16:creationId xmlns:a16="http://schemas.microsoft.com/office/drawing/2014/main" id="{CE90A8AF-0A03-4DCC-9569-317F0D08FE70}"/>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6" name="Gerader Verbinder 545">
                  <a:extLst>
                    <a:ext uri="{FF2B5EF4-FFF2-40B4-BE49-F238E27FC236}">
                      <a16:creationId xmlns:a16="http://schemas.microsoft.com/office/drawing/2014/main" id="{8575FE09-0F34-4676-B25A-8651ED4C0EE7}"/>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7" name="Gerader Verbinder 546">
                  <a:extLst>
                    <a:ext uri="{FF2B5EF4-FFF2-40B4-BE49-F238E27FC236}">
                      <a16:creationId xmlns:a16="http://schemas.microsoft.com/office/drawing/2014/main" id="{2F2FAD0F-C073-47B5-B9ED-1AC865A1F421}"/>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8" name="Gerader Verbinder 547">
                  <a:extLst>
                    <a:ext uri="{FF2B5EF4-FFF2-40B4-BE49-F238E27FC236}">
                      <a16:creationId xmlns:a16="http://schemas.microsoft.com/office/drawing/2014/main" id="{EBD65885-1E81-4FE7-9A0F-CBA1ED076750}"/>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9" name="Gerader Verbinder 548">
                  <a:extLst>
                    <a:ext uri="{FF2B5EF4-FFF2-40B4-BE49-F238E27FC236}">
                      <a16:creationId xmlns:a16="http://schemas.microsoft.com/office/drawing/2014/main" id="{C659C9AE-2A58-4A9D-93C3-5B5C74D054A8}"/>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0" name="Gerader Verbinder 549">
                  <a:extLst>
                    <a:ext uri="{FF2B5EF4-FFF2-40B4-BE49-F238E27FC236}">
                      <a16:creationId xmlns:a16="http://schemas.microsoft.com/office/drawing/2014/main" id="{43305A7F-7BF3-401F-AA6F-8793A6036328}"/>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1" name="Gerader Verbinder 550">
                  <a:extLst>
                    <a:ext uri="{FF2B5EF4-FFF2-40B4-BE49-F238E27FC236}">
                      <a16:creationId xmlns:a16="http://schemas.microsoft.com/office/drawing/2014/main" id="{28CEEBC6-2BF1-4485-82EF-1667B831831F}"/>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2" name="Gerader Verbinder 551">
                  <a:extLst>
                    <a:ext uri="{FF2B5EF4-FFF2-40B4-BE49-F238E27FC236}">
                      <a16:creationId xmlns:a16="http://schemas.microsoft.com/office/drawing/2014/main" id="{18EFDEC7-EDCA-4C6E-BBB6-4785AD3AE931}"/>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 name="Gerader Verbinder 552">
                  <a:extLst>
                    <a:ext uri="{FF2B5EF4-FFF2-40B4-BE49-F238E27FC236}">
                      <a16:creationId xmlns:a16="http://schemas.microsoft.com/office/drawing/2014/main" id="{1DFA75D9-82D0-434A-A4F8-B78977514AEB}"/>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4" name="Gerader Verbinder 553">
                  <a:extLst>
                    <a:ext uri="{FF2B5EF4-FFF2-40B4-BE49-F238E27FC236}">
                      <a16:creationId xmlns:a16="http://schemas.microsoft.com/office/drawing/2014/main" id="{C7563630-A9F6-4886-9F5E-041ACA7B2893}"/>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5" name="Gerader Verbinder 554">
                  <a:extLst>
                    <a:ext uri="{FF2B5EF4-FFF2-40B4-BE49-F238E27FC236}">
                      <a16:creationId xmlns:a16="http://schemas.microsoft.com/office/drawing/2014/main" id="{AA29CE9E-1AA9-407D-8117-A761976067B7}"/>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6" name="Gerader Verbinder 555">
                  <a:extLst>
                    <a:ext uri="{FF2B5EF4-FFF2-40B4-BE49-F238E27FC236}">
                      <a16:creationId xmlns:a16="http://schemas.microsoft.com/office/drawing/2014/main" id="{63C287C5-3A0D-4B62-8F4F-29DA5BAE87EB}"/>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7" name="Rechteck 556">
                  <a:extLst>
                    <a:ext uri="{FF2B5EF4-FFF2-40B4-BE49-F238E27FC236}">
                      <a16:creationId xmlns:a16="http://schemas.microsoft.com/office/drawing/2014/main" id="{1E73DF66-9507-426F-A78E-026D59B4B12D}"/>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58" name="Gerader Verbinder 557">
                  <a:extLst>
                    <a:ext uri="{FF2B5EF4-FFF2-40B4-BE49-F238E27FC236}">
                      <a16:creationId xmlns:a16="http://schemas.microsoft.com/office/drawing/2014/main" id="{CC9D53BB-49FC-4CA7-BC96-1398A1D0E7B7}"/>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Gerader Verbinder 558">
                  <a:extLst>
                    <a:ext uri="{FF2B5EF4-FFF2-40B4-BE49-F238E27FC236}">
                      <a16:creationId xmlns:a16="http://schemas.microsoft.com/office/drawing/2014/main" id="{C3F3C6BE-E868-4617-9DB0-E66E96F68CDF}"/>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0" name="Gerader Verbinder 559">
                  <a:extLst>
                    <a:ext uri="{FF2B5EF4-FFF2-40B4-BE49-F238E27FC236}">
                      <a16:creationId xmlns:a16="http://schemas.microsoft.com/office/drawing/2014/main" id="{E74E38E4-2167-4369-B992-1F105B6DDD6C}"/>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1" name="Gerader Verbinder 560">
                  <a:extLst>
                    <a:ext uri="{FF2B5EF4-FFF2-40B4-BE49-F238E27FC236}">
                      <a16:creationId xmlns:a16="http://schemas.microsoft.com/office/drawing/2014/main" id="{800F2B69-1D80-4077-A31F-EF053D8C91C6}"/>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2" name="Gerader Verbinder 561">
                  <a:extLst>
                    <a:ext uri="{FF2B5EF4-FFF2-40B4-BE49-F238E27FC236}">
                      <a16:creationId xmlns:a16="http://schemas.microsoft.com/office/drawing/2014/main" id="{0F4343FF-BFE2-491D-B25B-01E6CBB411CC}"/>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 name="Gerader Verbinder 562">
                  <a:extLst>
                    <a:ext uri="{FF2B5EF4-FFF2-40B4-BE49-F238E27FC236}">
                      <a16:creationId xmlns:a16="http://schemas.microsoft.com/office/drawing/2014/main" id="{BD4B31FA-B9BD-4E28-9D9C-079B70F8D49A}"/>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4" name="Gerader Verbinder 563">
                  <a:extLst>
                    <a:ext uri="{FF2B5EF4-FFF2-40B4-BE49-F238E27FC236}">
                      <a16:creationId xmlns:a16="http://schemas.microsoft.com/office/drawing/2014/main" id="{55D7D784-53B6-4D04-8395-6DEA23B41098}"/>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5" name="Gerader Verbinder 564">
                  <a:extLst>
                    <a:ext uri="{FF2B5EF4-FFF2-40B4-BE49-F238E27FC236}">
                      <a16:creationId xmlns:a16="http://schemas.microsoft.com/office/drawing/2014/main" id="{66FC6DE6-DC01-43D1-B285-9205C8D63FE1}"/>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6" name="Gerader Verbinder 565">
                  <a:extLst>
                    <a:ext uri="{FF2B5EF4-FFF2-40B4-BE49-F238E27FC236}">
                      <a16:creationId xmlns:a16="http://schemas.microsoft.com/office/drawing/2014/main" id="{1CA02696-A2EC-4F9A-A223-91EEEE079741}"/>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7" name="Gerader Verbinder 566">
                  <a:extLst>
                    <a:ext uri="{FF2B5EF4-FFF2-40B4-BE49-F238E27FC236}">
                      <a16:creationId xmlns:a16="http://schemas.microsoft.com/office/drawing/2014/main" id="{29578F7E-995C-43E4-B4EB-53E06A735028}"/>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8" name="Gerader Verbinder 567">
                  <a:extLst>
                    <a:ext uri="{FF2B5EF4-FFF2-40B4-BE49-F238E27FC236}">
                      <a16:creationId xmlns:a16="http://schemas.microsoft.com/office/drawing/2014/main" id="{867D7C34-51CA-472D-8551-A1600755A87F}"/>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9" name="Gerader Verbinder 568">
                  <a:extLst>
                    <a:ext uri="{FF2B5EF4-FFF2-40B4-BE49-F238E27FC236}">
                      <a16:creationId xmlns:a16="http://schemas.microsoft.com/office/drawing/2014/main" id="{05008D6E-56B6-4E53-A02A-17D75A5E9B7E}"/>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0" name="Gerader Verbinder 569">
                  <a:extLst>
                    <a:ext uri="{FF2B5EF4-FFF2-40B4-BE49-F238E27FC236}">
                      <a16:creationId xmlns:a16="http://schemas.microsoft.com/office/drawing/2014/main" id="{D2AB135F-977B-4EB5-96E5-7DFA0659FF75}"/>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1" name="Gerader Verbinder 570">
                  <a:extLst>
                    <a:ext uri="{FF2B5EF4-FFF2-40B4-BE49-F238E27FC236}">
                      <a16:creationId xmlns:a16="http://schemas.microsoft.com/office/drawing/2014/main" id="{BA2DD49A-67E6-41DC-A88B-BF4A48E3FAE6}"/>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2" name="Gerader Verbinder 571">
                  <a:extLst>
                    <a:ext uri="{FF2B5EF4-FFF2-40B4-BE49-F238E27FC236}">
                      <a16:creationId xmlns:a16="http://schemas.microsoft.com/office/drawing/2014/main" id="{949231F9-015A-4929-974A-B9202D4AEEAD}"/>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 name="Gerader Verbinder 572">
                  <a:extLst>
                    <a:ext uri="{FF2B5EF4-FFF2-40B4-BE49-F238E27FC236}">
                      <a16:creationId xmlns:a16="http://schemas.microsoft.com/office/drawing/2014/main" id="{F4F1B309-016D-4A9F-8FDF-F5ABCE12710B}"/>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4" name="Rechteck 573">
                  <a:extLst>
                    <a:ext uri="{FF2B5EF4-FFF2-40B4-BE49-F238E27FC236}">
                      <a16:creationId xmlns:a16="http://schemas.microsoft.com/office/drawing/2014/main" id="{40D0BCDA-FC0A-4590-8887-AC6D927CD1BE}"/>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75" name="Gerader Verbinder 574">
                  <a:extLst>
                    <a:ext uri="{FF2B5EF4-FFF2-40B4-BE49-F238E27FC236}">
                      <a16:creationId xmlns:a16="http://schemas.microsoft.com/office/drawing/2014/main" id="{270F6CB5-E412-4D35-B9D5-3AB496BD4AB2}"/>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6" name="Gerader Verbinder 575">
                  <a:extLst>
                    <a:ext uri="{FF2B5EF4-FFF2-40B4-BE49-F238E27FC236}">
                      <a16:creationId xmlns:a16="http://schemas.microsoft.com/office/drawing/2014/main" id="{A13F59F8-3BE3-4573-B50B-7F6B06910C5E}"/>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7" name="Gerader Verbinder 576">
                  <a:extLst>
                    <a:ext uri="{FF2B5EF4-FFF2-40B4-BE49-F238E27FC236}">
                      <a16:creationId xmlns:a16="http://schemas.microsoft.com/office/drawing/2014/main" id="{8B80B472-5744-4F78-8287-17E8C80EB11C}"/>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8" name="Gerader Verbinder 577">
                  <a:extLst>
                    <a:ext uri="{FF2B5EF4-FFF2-40B4-BE49-F238E27FC236}">
                      <a16:creationId xmlns:a16="http://schemas.microsoft.com/office/drawing/2014/main" id="{B68018E1-A9B2-495F-B321-B5AC1A68511B}"/>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9" name="Gerader Verbinder 578">
                  <a:extLst>
                    <a:ext uri="{FF2B5EF4-FFF2-40B4-BE49-F238E27FC236}">
                      <a16:creationId xmlns:a16="http://schemas.microsoft.com/office/drawing/2014/main" id="{6CFA4E08-858B-4327-B4D0-FDBA4A45579C}"/>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0" name="Gerader Verbinder 579">
                  <a:extLst>
                    <a:ext uri="{FF2B5EF4-FFF2-40B4-BE49-F238E27FC236}">
                      <a16:creationId xmlns:a16="http://schemas.microsoft.com/office/drawing/2014/main" id="{57F0641C-49FA-440A-97FB-FA1CABE983B4}"/>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1" name="Gerader Verbinder 580">
                  <a:extLst>
                    <a:ext uri="{FF2B5EF4-FFF2-40B4-BE49-F238E27FC236}">
                      <a16:creationId xmlns:a16="http://schemas.microsoft.com/office/drawing/2014/main" id="{395CEA85-321A-45FA-ACE6-F85ABF0BB20B}"/>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2" name="Gerader Verbinder 581">
                  <a:extLst>
                    <a:ext uri="{FF2B5EF4-FFF2-40B4-BE49-F238E27FC236}">
                      <a16:creationId xmlns:a16="http://schemas.microsoft.com/office/drawing/2014/main" id="{DAF4A17E-4874-4A89-A478-7A710798A5B4}"/>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 name="Gerader Verbinder 582">
                  <a:extLst>
                    <a:ext uri="{FF2B5EF4-FFF2-40B4-BE49-F238E27FC236}">
                      <a16:creationId xmlns:a16="http://schemas.microsoft.com/office/drawing/2014/main" id="{A80BDE5B-BC64-4AF3-91C7-2F291D9F610E}"/>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 name="Gerader Verbinder 583">
                  <a:extLst>
                    <a:ext uri="{FF2B5EF4-FFF2-40B4-BE49-F238E27FC236}">
                      <a16:creationId xmlns:a16="http://schemas.microsoft.com/office/drawing/2014/main" id="{4E0EC3C8-C820-42A4-BA9B-00659E4D1F32}"/>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5" name="Gerader Verbinder 584">
                  <a:extLst>
                    <a:ext uri="{FF2B5EF4-FFF2-40B4-BE49-F238E27FC236}">
                      <a16:creationId xmlns:a16="http://schemas.microsoft.com/office/drawing/2014/main" id="{E35CA609-DB28-4F1E-AFAD-D949F9DEBEA5}"/>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6" name="Gerader Verbinder 585">
                  <a:extLst>
                    <a:ext uri="{FF2B5EF4-FFF2-40B4-BE49-F238E27FC236}">
                      <a16:creationId xmlns:a16="http://schemas.microsoft.com/office/drawing/2014/main" id="{69569A34-7897-4970-AD1B-7059D118130E}"/>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7" name="Gerader Verbinder 586">
                  <a:extLst>
                    <a:ext uri="{FF2B5EF4-FFF2-40B4-BE49-F238E27FC236}">
                      <a16:creationId xmlns:a16="http://schemas.microsoft.com/office/drawing/2014/main" id="{1F20B29E-5F66-4634-A6BD-8AFBE48BF83B}"/>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8" name="Gerader Verbinder 587">
                  <a:extLst>
                    <a:ext uri="{FF2B5EF4-FFF2-40B4-BE49-F238E27FC236}">
                      <a16:creationId xmlns:a16="http://schemas.microsoft.com/office/drawing/2014/main" id="{8C615E02-6171-463B-889C-D7D14EAFCA1F}"/>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9" name="Gerader Verbinder 588">
                  <a:extLst>
                    <a:ext uri="{FF2B5EF4-FFF2-40B4-BE49-F238E27FC236}">
                      <a16:creationId xmlns:a16="http://schemas.microsoft.com/office/drawing/2014/main" id="{EBD69AB7-3B2D-4A4B-AD7A-93ED0EDB9EBA}"/>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0" name="Gerader Verbinder 589">
                  <a:extLst>
                    <a:ext uri="{FF2B5EF4-FFF2-40B4-BE49-F238E27FC236}">
                      <a16:creationId xmlns:a16="http://schemas.microsoft.com/office/drawing/2014/main" id="{EB9C17EE-A7A3-454C-A646-3AD5BE571F92}"/>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1" name="Rechteck 590">
                  <a:extLst>
                    <a:ext uri="{FF2B5EF4-FFF2-40B4-BE49-F238E27FC236}">
                      <a16:creationId xmlns:a16="http://schemas.microsoft.com/office/drawing/2014/main" id="{A668A1EC-C899-41B0-8E69-D55E798C5825}"/>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592" name="Gerader Verbinder 591">
                  <a:extLst>
                    <a:ext uri="{FF2B5EF4-FFF2-40B4-BE49-F238E27FC236}">
                      <a16:creationId xmlns:a16="http://schemas.microsoft.com/office/drawing/2014/main" id="{455D5903-D350-4438-B898-BAB34F84D1F1}"/>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3" name="Gerader Verbinder 592">
                  <a:extLst>
                    <a:ext uri="{FF2B5EF4-FFF2-40B4-BE49-F238E27FC236}">
                      <a16:creationId xmlns:a16="http://schemas.microsoft.com/office/drawing/2014/main" id="{C88C1112-C169-42BC-B313-2E136CE1EE42}"/>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4" name="Gerader Verbinder 593">
                  <a:extLst>
                    <a:ext uri="{FF2B5EF4-FFF2-40B4-BE49-F238E27FC236}">
                      <a16:creationId xmlns:a16="http://schemas.microsoft.com/office/drawing/2014/main" id="{1449BA6A-02ED-435A-93B9-B4FCAD8D2AA0}"/>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5" name="Gerader Verbinder 594">
                  <a:extLst>
                    <a:ext uri="{FF2B5EF4-FFF2-40B4-BE49-F238E27FC236}">
                      <a16:creationId xmlns:a16="http://schemas.microsoft.com/office/drawing/2014/main" id="{2AB9E477-7404-48C4-B002-B97C16724E3F}"/>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6" name="Gerader Verbinder 595">
                  <a:extLst>
                    <a:ext uri="{FF2B5EF4-FFF2-40B4-BE49-F238E27FC236}">
                      <a16:creationId xmlns:a16="http://schemas.microsoft.com/office/drawing/2014/main" id="{CE0B2904-5471-448E-90D2-FB82BD7CBDD2}"/>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7" name="Gerader Verbinder 596">
                  <a:extLst>
                    <a:ext uri="{FF2B5EF4-FFF2-40B4-BE49-F238E27FC236}">
                      <a16:creationId xmlns:a16="http://schemas.microsoft.com/office/drawing/2014/main" id="{F9B72DDA-9921-467C-B234-DF6C0BB1B011}"/>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8" name="Gerader Verbinder 597">
                  <a:extLst>
                    <a:ext uri="{FF2B5EF4-FFF2-40B4-BE49-F238E27FC236}">
                      <a16:creationId xmlns:a16="http://schemas.microsoft.com/office/drawing/2014/main" id="{9F042D0F-FCAA-4D13-8566-4B50A9B35339}"/>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9" name="Gerader Verbinder 598">
                  <a:extLst>
                    <a:ext uri="{FF2B5EF4-FFF2-40B4-BE49-F238E27FC236}">
                      <a16:creationId xmlns:a16="http://schemas.microsoft.com/office/drawing/2014/main" id="{5A1F6E96-FAB4-4A2D-A7CC-0889197336B1}"/>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0" name="Gerader Verbinder 599">
                  <a:extLst>
                    <a:ext uri="{FF2B5EF4-FFF2-40B4-BE49-F238E27FC236}">
                      <a16:creationId xmlns:a16="http://schemas.microsoft.com/office/drawing/2014/main" id="{5270CF4D-EC5F-49D7-BC17-B12AF33128F3}"/>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1" name="Gerader Verbinder 600">
                  <a:extLst>
                    <a:ext uri="{FF2B5EF4-FFF2-40B4-BE49-F238E27FC236}">
                      <a16:creationId xmlns:a16="http://schemas.microsoft.com/office/drawing/2014/main" id="{D82C6C73-CCFF-49FE-AF97-18683B0ED94B}"/>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2" name="Gerader Verbinder 601">
                  <a:extLst>
                    <a:ext uri="{FF2B5EF4-FFF2-40B4-BE49-F238E27FC236}">
                      <a16:creationId xmlns:a16="http://schemas.microsoft.com/office/drawing/2014/main" id="{E499875B-421F-40F7-B602-C06EFD0F9F6D}"/>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3" name="Gerader Verbinder 602">
                  <a:extLst>
                    <a:ext uri="{FF2B5EF4-FFF2-40B4-BE49-F238E27FC236}">
                      <a16:creationId xmlns:a16="http://schemas.microsoft.com/office/drawing/2014/main" id="{F52D0B39-7B5F-445C-96BF-766B81A20319}"/>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 name="Gerader Verbinder 603">
                  <a:extLst>
                    <a:ext uri="{FF2B5EF4-FFF2-40B4-BE49-F238E27FC236}">
                      <a16:creationId xmlns:a16="http://schemas.microsoft.com/office/drawing/2014/main" id="{8C989599-720D-4430-A5CF-2AEF7BE89793}"/>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5" name="Gerader Verbinder 604">
                  <a:extLst>
                    <a:ext uri="{FF2B5EF4-FFF2-40B4-BE49-F238E27FC236}">
                      <a16:creationId xmlns:a16="http://schemas.microsoft.com/office/drawing/2014/main" id="{95938A9A-BB58-44B3-A882-16BCB31EF325}"/>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6" name="Gerader Verbinder 605">
                  <a:extLst>
                    <a:ext uri="{FF2B5EF4-FFF2-40B4-BE49-F238E27FC236}">
                      <a16:creationId xmlns:a16="http://schemas.microsoft.com/office/drawing/2014/main" id="{385A670B-3937-4B42-ABB1-21EDA14B3539}"/>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7" name="Gerader Verbinder 606">
                  <a:extLst>
                    <a:ext uri="{FF2B5EF4-FFF2-40B4-BE49-F238E27FC236}">
                      <a16:creationId xmlns:a16="http://schemas.microsoft.com/office/drawing/2014/main" id="{1800009B-5067-4A8E-BEF5-BF85187C2213}"/>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8" name="Gruppieren 607">
                <a:extLst>
                  <a:ext uri="{FF2B5EF4-FFF2-40B4-BE49-F238E27FC236}">
                    <a16:creationId xmlns:a16="http://schemas.microsoft.com/office/drawing/2014/main" id="{1A1773A9-C409-4F78-8E7D-4391A279F31A}"/>
                  </a:ext>
                </a:extLst>
              </p:cNvPr>
              <p:cNvGrpSpPr/>
              <p:nvPr/>
            </p:nvGrpSpPr>
            <p:grpSpPr>
              <a:xfrm>
                <a:off x="5994304" y="4896575"/>
                <a:ext cx="317772" cy="685820"/>
                <a:chOff x="3553096" y="1475984"/>
                <a:chExt cx="2029098" cy="3906031"/>
              </a:xfrm>
            </p:grpSpPr>
            <p:sp>
              <p:nvSpPr>
                <p:cNvPr id="609" name="Rechteck 608">
                  <a:extLst>
                    <a:ext uri="{FF2B5EF4-FFF2-40B4-BE49-F238E27FC236}">
                      <a16:creationId xmlns:a16="http://schemas.microsoft.com/office/drawing/2014/main" id="{6DB2D18A-5033-40A8-9103-A834CA2D9F79}"/>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10" name="Gerader Verbinder 609">
                  <a:extLst>
                    <a:ext uri="{FF2B5EF4-FFF2-40B4-BE49-F238E27FC236}">
                      <a16:creationId xmlns:a16="http://schemas.microsoft.com/office/drawing/2014/main" id="{670B22A2-A2C3-40A9-8BB6-1D4A3D733DFB}"/>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1" name="Gerader Verbinder 610">
                  <a:extLst>
                    <a:ext uri="{FF2B5EF4-FFF2-40B4-BE49-F238E27FC236}">
                      <a16:creationId xmlns:a16="http://schemas.microsoft.com/office/drawing/2014/main" id="{E2E76970-6312-44BB-B589-B45D76873810}"/>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2" name="Gerader Verbinder 611">
                  <a:extLst>
                    <a:ext uri="{FF2B5EF4-FFF2-40B4-BE49-F238E27FC236}">
                      <a16:creationId xmlns:a16="http://schemas.microsoft.com/office/drawing/2014/main" id="{6A8C8666-C509-4B25-94A5-C340A4F7870C}"/>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3" name="Gerader Verbinder 612">
                  <a:extLst>
                    <a:ext uri="{FF2B5EF4-FFF2-40B4-BE49-F238E27FC236}">
                      <a16:creationId xmlns:a16="http://schemas.microsoft.com/office/drawing/2014/main" id="{B0CC1D9D-8A28-4CC9-91A9-E4C22078952B}"/>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4" name="Gerader Verbinder 613">
                  <a:extLst>
                    <a:ext uri="{FF2B5EF4-FFF2-40B4-BE49-F238E27FC236}">
                      <a16:creationId xmlns:a16="http://schemas.microsoft.com/office/drawing/2014/main" id="{6CDE1258-3968-4E23-83E2-81785993E001}"/>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 name="Gerader Verbinder 614">
                  <a:extLst>
                    <a:ext uri="{FF2B5EF4-FFF2-40B4-BE49-F238E27FC236}">
                      <a16:creationId xmlns:a16="http://schemas.microsoft.com/office/drawing/2014/main" id="{43DD6C58-881E-46C0-9E18-549E355FBBB6}"/>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6" name="Gerader Verbinder 615">
                  <a:extLst>
                    <a:ext uri="{FF2B5EF4-FFF2-40B4-BE49-F238E27FC236}">
                      <a16:creationId xmlns:a16="http://schemas.microsoft.com/office/drawing/2014/main" id="{7C2C2239-1766-42A3-B30B-09EDB59F299A}"/>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7" name="Gerader Verbinder 616">
                  <a:extLst>
                    <a:ext uri="{FF2B5EF4-FFF2-40B4-BE49-F238E27FC236}">
                      <a16:creationId xmlns:a16="http://schemas.microsoft.com/office/drawing/2014/main" id="{1BAE0208-7320-4549-95EE-9D5453B37225}"/>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8" name="Gerader Verbinder 617">
                  <a:extLst>
                    <a:ext uri="{FF2B5EF4-FFF2-40B4-BE49-F238E27FC236}">
                      <a16:creationId xmlns:a16="http://schemas.microsoft.com/office/drawing/2014/main" id="{C60E9908-041E-435E-B120-62F4653EDA8B}"/>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9" name="Gerader Verbinder 618">
                  <a:extLst>
                    <a:ext uri="{FF2B5EF4-FFF2-40B4-BE49-F238E27FC236}">
                      <a16:creationId xmlns:a16="http://schemas.microsoft.com/office/drawing/2014/main" id="{B22D0682-9A22-4D2F-B348-A0F204024996}"/>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0" name="Gerader Verbinder 619">
                  <a:extLst>
                    <a:ext uri="{FF2B5EF4-FFF2-40B4-BE49-F238E27FC236}">
                      <a16:creationId xmlns:a16="http://schemas.microsoft.com/office/drawing/2014/main" id="{6C8299F5-E18A-4491-BA2A-6E2F6177ED0F}"/>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1" name="Gerader Verbinder 620">
                  <a:extLst>
                    <a:ext uri="{FF2B5EF4-FFF2-40B4-BE49-F238E27FC236}">
                      <a16:creationId xmlns:a16="http://schemas.microsoft.com/office/drawing/2014/main" id="{8E600BED-ABE3-4910-8E9F-582DB6D29AE9}"/>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2" name="Gerader Verbinder 621">
                  <a:extLst>
                    <a:ext uri="{FF2B5EF4-FFF2-40B4-BE49-F238E27FC236}">
                      <a16:creationId xmlns:a16="http://schemas.microsoft.com/office/drawing/2014/main" id="{6B571FA6-F21C-4C17-8C98-B37EA285CA88}"/>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3" name="Gerader Verbinder 622">
                  <a:extLst>
                    <a:ext uri="{FF2B5EF4-FFF2-40B4-BE49-F238E27FC236}">
                      <a16:creationId xmlns:a16="http://schemas.microsoft.com/office/drawing/2014/main" id="{0E19D001-00D1-44E2-94F7-35FD0B107514}"/>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 name="Gerader Verbinder 623">
                  <a:extLst>
                    <a:ext uri="{FF2B5EF4-FFF2-40B4-BE49-F238E27FC236}">
                      <a16:creationId xmlns:a16="http://schemas.microsoft.com/office/drawing/2014/main" id="{F32987AE-7D88-47EA-B6EC-2BB03A5587DD}"/>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5" name="Gerader Verbinder 624">
                  <a:extLst>
                    <a:ext uri="{FF2B5EF4-FFF2-40B4-BE49-F238E27FC236}">
                      <a16:creationId xmlns:a16="http://schemas.microsoft.com/office/drawing/2014/main" id="{C9902A14-F805-44EA-9032-6B48537C1768}"/>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6" name="Rechteck 625">
                  <a:extLst>
                    <a:ext uri="{FF2B5EF4-FFF2-40B4-BE49-F238E27FC236}">
                      <a16:creationId xmlns:a16="http://schemas.microsoft.com/office/drawing/2014/main" id="{E4AD90FB-FB59-484D-AE93-7E6E56201263}"/>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27" name="Gerader Verbinder 626">
                  <a:extLst>
                    <a:ext uri="{FF2B5EF4-FFF2-40B4-BE49-F238E27FC236}">
                      <a16:creationId xmlns:a16="http://schemas.microsoft.com/office/drawing/2014/main" id="{9CAE95B4-3882-43A8-9FD8-1AE0C20FDAC5}"/>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8" name="Gerader Verbinder 627">
                  <a:extLst>
                    <a:ext uri="{FF2B5EF4-FFF2-40B4-BE49-F238E27FC236}">
                      <a16:creationId xmlns:a16="http://schemas.microsoft.com/office/drawing/2014/main" id="{D30AF326-7967-4666-B537-25DF8E16C4E5}"/>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9" name="Gerader Verbinder 628">
                  <a:extLst>
                    <a:ext uri="{FF2B5EF4-FFF2-40B4-BE49-F238E27FC236}">
                      <a16:creationId xmlns:a16="http://schemas.microsoft.com/office/drawing/2014/main" id="{DAF07DC9-51FD-4233-9CA5-0D2D135AFE79}"/>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0" name="Gerader Verbinder 629">
                  <a:extLst>
                    <a:ext uri="{FF2B5EF4-FFF2-40B4-BE49-F238E27FC236}">
                      <a16:creationId xmlns:a16="http://schemas.microsoft.com/office/drawing/2014/main" id="{CCCD7ADE-E48A-45F1-8B61-79AB8EF8C953}"/>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1" name="Gerader Verbinder 630">
                  <a:extLst>
                    <a:ext uri="{FF2B5EF4-FFF2-40B4-BE49-F238E27FC236}">
                      <a16:creationId xmlns:a16="http://schemas.microsoft.com/office/drawing/2014/main" id="{F07866B7-D6D9-4777-ABF1-128870060DF6}"/>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2" name="Gerader Verbinder 631">
                  <a:extLst>
                    <a:ext uri="{FF2B5EF4-FFF2-40B4-BE49-F238E27FC236}">
                      <a16:creationId xmlns:a16="http://schemas.microsoft.com/office/drawing/2014/main" id="{560912D1-63A1-4568-BE1F-28CE7C926A7E}"/>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3" name="Gerader Verbinder 632">
                  <a:extLst>
                    <a:ext uri="{FF2B5EF4-FFF2-40B4-BE49-F238E27FC236}">
                      <a16:creationId xmlns:a16="http://schemas.microsoft.com/office/drawing/2014/main" id="{C78F2B7E-F2B1-41C0-876C-8498E38E7BD2}"/>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4" name="Gerader Verbinder 633">
                  <a:extLst>
                    <a:ext uri="{FF2B5EF4-FFF2-40B4-BE49-F238E27FC236}">
                      <a16:creationId xmlns:a16="http://schemas.microsoft.com/office/drawing/2014/main" id="{62EBCAAF-2C62-417B-889F-9CC91A0ACCD5}"/>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5" name="Gerader Verbinder 634">
                  <a:extLst>
                    <a:ext uri="{FF2B5EF4-FFF2-40B4-BE49-F238E27FC236}">
                      <a16:creationId xmlns:a16="http://schemas.microsoft.com/office/drawing/2014/main" id="{574BCDB6-E994-4CA1-8F6A-F15815054C45}"/>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6" name="Gerader Verbinder 635">
                  <a:extLst>
                    <a:ext uri="{FF2B5EF4-FFF2-40B4-BE49-F238E27FC236}">
                      <a16:creationId xmlns:a16="http://schemas.microsoft.com/office/drawing/2014/main" id="{4CF61D7A-543D-47C2-8A78-6BC7096F551D}"/>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7" name="Gerader Verbinder 636">
                  <a:extLst>
                    <a:ext uri="{FF2B5EF4-FFF2-40B4-BE49-F238E27FC236}">
                      <a16:creationId xmlns:a16="http://schemas.microsoft.com/office/drawing/2014/main" id="{E7617FB8-69F0-49E4-886E-6FB54B79BC87}"/>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8" name="Gerader Verbinder 637">
                  <a:extLst>
                    <a:ext uri="{FF2B5EF4-FFF2-40B4-BE49-F238E27FC236}">
                      <a16:creationId xmlns:a16="http://schemas.microsoft.com/office/drawing/2014/main" id="{2541173D-0858-4A5C-B7E7-FFF96940336A}"/>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9" name="Gerader Verbinder 638">
                  <a:extLst>
                    <a:ext uri="{FF2B5EF4-FFF2-40B4-BE49-F238E27FC236}">
                      <a16:creationId xmlns:a16="http://schemas.microsoft.com/office/drawing/2014/main" id="{AE1A313F-1E2D-409B-B841-A95D10AC962F}"/>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0" name="Gerader Verbinder 639">
                  <a:extLst>
                    <a:ext uri="{FF2B5EF4-FFF2-40B4-BE49-F238E27FC236}">
                      <a16:creationId xmlns:a16="http://schemas.microsoft.com/office/drawing/2014/main" id="{C58B2A1A-FA48-452A-8EC7-CC68680EE942}"/>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1" name="Gerader Verbinder 640">
                  <a:extLst>
                    <a:ext uri="{FF2B5EF4-FFF2-40B4-BE49-F238E27FC236}">
                      <a16:creationId xmlns:a16="http://schemas.microsoft.com/office/drawing/2014/main" id="{7E4122C8-B703-4C1E-A4B2-542475CA009A}"/>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2" name="Gerader Verbinder 641">
                  <a:extLst>
                    <a:ext uri="{FF2B5EF4-FFF2-40B4-BE49-F238E27FC236}">
                      <a16:creationId xmlns:a16="http://schemas.microsoft.com/office/drawing/2014/main" id="{F511FCE9-A094-4862-8F56-0D52CD307C4E}"/>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3" name="Rechteck 642">
                  <a:extLst>
                    <a:ext uri="{FF2B5EF4-FFF2-40B4-BE49-F238E27FC236}">
                      <a16:creationId xmlns:a16="http://schemas.microsoft.com/office/drawing/2014/main" id="{87A6703B-F9C7-401C-B450-5680C0E1262A}"/>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44" name="Gerader Verbinder 643">
                  <a:extLst>
                    <a:ext uri="{FF2B5EF4-FFF2-40B4-BE49-F238E27FC236}">
                      <a16:creationId xmlns:a16="http://schemas.microsoft.com/office/drawing/2014/main" id="{C38FB80C-F4F8-42D2-BE05-A192D197B266}"/>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 name="Gerader Verbinder 644">
                  <a:extLst>
                    <a:ext uri="{FF2B5EF4-FFF2-40B4-BE49-F238E27FC236}">
                      <a16:creationId xmlns:a16="http://schemas.microsoft.com/office/drawing/2014/main" id="{C8C15D46-4C50-415D-80C4-D50E0DC750C4}"/>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6" name="Gerader Verbinder 645">
                  <a:extLst>
                    <a:ext uri="{FF2B5EF4-FFF2-40B4-BE49-F238E27FC236}">
                      <a16:creationId xmlns:a16="http://schemas.microsoft.com/office/drawing/2014/main" id="{37694206-43F9-4955-B04C-FAA49E70E3A8}"/>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7" name="Gerader Verbinder 646">
                  <a:extLst>
                    <a:ext uri="{FF2B5EF4-FFF2-40B4-BE49-F238E27FC236}">
                      <a16:creationId xmlns:a16="http://schemas.microsoft.com/office/drawing/2014/main" id="{2D466F27-EBEB-4F9A-9DA3-5C2CB82F71DC}"/>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8" name="Gerader Verbinder 647">
                  <a:extLst>
                    <a:ext uri="{FF2B5EF4-FFF2-40B4-BE49-F238E27FC236}">
                      <a16:creationId xmlns:a16="http://schemas.microsoft.com/office/drawing/2014/main" id="{A2EE2313-D208-4C6C-B43B-A4EC75721AC5}"/>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9" name="Gerader Verbinder 648">
                  <a:extLst>
                    <a:ext uri="{FF2B5EF4-FFF2-40B4-BE49-F238E27FC236}">
                      <a16:creationId xmlns:a16="http://schemas.microsoft.com/office/drawing/2014/main" id="{F669E071-C041-4C06-8876-335B09DB9870}"/>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0" name="Gerader Verbinder 649">
                  <a:extLst>
                    <a:ext uri="{FF2B5EF4-FFF2-40B4-BE49-F238E27FC236}">
                      <a16:creationId xmlns:a16="http://schemas.microsoft.com/office/drawing/2014/main" id="{B29C5F93-DAD2-4B37-85BE-321BF3591AE2}"/>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1" name="Gerader Verbinder 650">
                  <a:extLst>
                    <a:ext uri="{FF2B5EF4-FFF2-40B4-BE49-F238E27FC236}">
                      <a16:creationId xmlns:a16="http://schemas.microsoft.com/office/drawing/2014/main" id="{64005974-E865-401A-B83F-271DAA54D88B}"/>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2" name="Gerader Verbinder 651">
                  <a:extLst>
                    <a:ext uri="{FF2B5EF4-FFF2-40B4-BE49-F238E27FC236}">
                      <a16:creationId xmlns:a16="http://schemas.microsoft.com/office/drawing/2014/main" id="{4D66E230-1B88-47EC-988F-B58D31C33A9C}"/>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3" name="Gerader Verbinder 652">
                  <a:extLst>
                    <a:ext uri="{FF2B5EF4-FFF2-40B4-BE49-F238E27FC236}">
                      <a16:creationId xmlns:a16="http://schemas.microsoft.com/office/drawing/2014/main" id="{1A90C705-4474-4B93-A78A-A7B4F7C4DC2F}"/>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4" name="Gerader Verbinder 653">
                  <a:extLst>
                    <a:ext uri="{FF2B5EF4-FFF2-40B4-BE49-F238E27FC236}">
                      <a16:creationId xmlns:a16="http://schemas.microsoft.com/office/drawing/2014/main" id="{EA709C54-81DF-4ED5-B380-FFEA02EF1B87}"/>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5" name="Gerader Verbinder 654">
                  <a:extLst>
                    <a:ext uri="{FF2B5EF4-FFF2-40B4-BE49-F238E27FC236}">
                      <a16:creationId xmlns:a16="http://schemas.microsoft.com/office/drawing/2014/main" id="{0DB2F131-C48F-45E7-A048-97C21460D6C3}"/>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6" name="Gerader Verbinder 655">
                  <a:extLst>
                    <a:ext uri="{FF2B5EF4-FFF2-40B4-BE49-F238E27FC236}">
                      <a16:creationId xmlns:a16="http://schemas.microsoft.com/office/drawing/2014/main" id="{DF4A3A59-AF7C-4D36-8775-5CD966B647CD}"/>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7" name="Gerader Verbinder 656">
                  <a:extLst>
                    <a:ext uri="{FF2B5EF4-FFF2-40B4-BE49-F238E27FC236}">
                      <a16:creationId xmlns:a16="http://schemas.microsoft.com/office/drawing/2014/main" id="{0F0FDF53-D61A-4867-B4A9-9E7AD319675C}"/>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8" name="Gerader Verbinder 657">
                  <a:extLst>
                    <a:ext uri="{FF2B5EF4-FFF2-40B4-BE49-F238E27FC236}">
                      <a16:creationId xmlns:a16="http://schemas.microsoft.com/office/drawing/2014/main" id="{7335C41A-BAA0-4866-B693-DE2BBF4A06D4}"/>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9" name="Gerader Verbinder 658">
                  <a:extLst>
                    <a:ext uri="{FF2B5EF4-FFF2-40B4-BE49-F238E27FC236}">
                      <a16:creationId xmlns:a16="http://schemas.microsoft.com/office/drawing/2014/main" id="{79FBC417-BE6C-4BFB-8513-90AC9751F77A}"/>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0" name="Rechteck 659">
                  <a:extLst>
                    <a:ext uri="{FF2B5EF4-FFF2-40B4-BE49-F238E27FC236}">
                      <a16:creationId xmlns:a16="http://schemas.microsoft.com/office/drawing/2014/main" id="{9251A518-F3B2-4A01-919F-86BE45880A1C}"/>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61" name="Gerader Verbinder 660">
                  <a:extLst>
                    <a:ext uri="{FF2B5EF4-FFF2-40B4-BE49-F238E27FC236}">
                      <a16:creationId xmlns:a16="http://schemas.microsoft.com/office/drawing/2014/main" id="{CF2843EE-46FF-4307-9437-0DCBA1C4D990}"/>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2" name="Gerader Verbinder 661">
                  <a:extLst>
                    <a:ext uri="{FF2B5EF4-FFF2-40B4-BE49-F238E27FC236}">
                      <a16:creationId xmlns:a16="http://schemas.microsoft.com/office/drawing/2014/main" id="{84EBF530-7883-4C74-95DA-BF1BF0B0FC5B}"/>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3" name="Gerader Verbinder 662">
                  <a:extLst>
                    <a:ext uri="{FF2B5EF4-FFF2-40B4-BE49-F238E27FC236}">
                      <a16:creationId xmlns:a16="http://schemas.microsoft.com/office/drawing/2014/main" id="{27F6BD66-36E2-43DF-AE83-41DD80779587}"/>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4" name="Gerader Verbinder 663">
                  <a:extLst>
                    <a:ext uri="{FF2B5EF4-FFF2-40B4-BE49-F238E27FC236}">
                      <a16:creationId xmlns:a16="http://schemas.microsoft.com/office/drawing/2014/main" id="{9C0E5665-9306-4835-990A-1EC33C2A558F}"/>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5" name="Gerader Verbinder 664">
                  <a:extLst>
                    <a:ext uri="{FF2B5EF4-FFF2-40B4-BE49-F238E27FC236}">
                      <a16:creationId xmlns:a16="http://schemas.microsoft.com/office/drawing/2014/main" id="{632BD9AE-A711-44C4-89C4-3B631EB8FDFC}"/>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6" name="Gerader Verbinder 665">
                  <a:extLst>
                    <a:ext uri="{FF2B5EF4-FFF2-40B4-BE49-F238E27FC236}">
                      <a16:creationId xmlns:a16="http://schemas.microsoft.com/office/drawing/2014/main" id="{9C3679EF-D79C-4D1A-B1FE-25A83428201F}"/>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7" name="Gerader Verbinder 666">
                  <a:extLst>
                    <a:ext uri="{FF2B5EF4-FFF2-40B4-BE49-F238E27FC236}">
                      <a16:creationId xmlns:a16="http://schemas.microsoft.com/office/drawing/2014/main" id="{CC6E92DC-0D38-4E62-9469-894848A7D09A}"/>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8" name="Gerader Verbinder 667">
                  <a:extLst>
                    <a:ext uri="{FF2B5EF4-FFF2-40B4-BE49-F238E27FC236}">
                      <a16:creationId xmlns:a16="http://schemas.microsoft.com/office/drawing/2014/main" id="{25F67FA6-421D-4B28-B90A-4324864A45B0}"/>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9" name="Gerader Verbinder 668">
                  <a:extLst>
                    <a:ext uri="{FF2B5EF4-FFF2-40B4-BE49-F238E27FC236}">
                      <a16:creationId xmlns:a16="http://schemas.microsoft.com/office/drawing/2014/main" id="{5B4D2053-D2B6-40B0-B41E-7D7FF45B9953}"/>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0" name="Gerader Verbinder 669">
                  <a:extLst>
                    <a:ext uri="{FF2B5EF4-FFF2-40B4-BE49-F238E27FC236}">
                      <a16:creationId xmlns:a16="http://schemas.microsoft.com/office/drawing/2014/main" id="{A317B2D1-3BA8-4EDB-9711-C8B444C114E7}"/>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1" name="Gerader Verbinder 670">
                  <a:extLst>
                    <a:ext uri="{FF2B5EF4-FFF2-40B4-BE49-F238E27FC236}">
                      <a16:creationId xmlns:a16="http://schemas.microsoft.com/office/drawing/2014/main" id="{DE280DC3-DCA8-47C3-AA69-FE073B8D1397}"/>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2" name="Gerader Verbinder 671">
                  <a:extLst>
                    <a:ext uri="{FF2B5EF4-FFF2-40B4-BE49-F238E27FC236}">
                      <a16:creationId xmlns:a16="http://schemas.microsoft.com/office/drawing/2014/main" id="{E159929E-E337-4497-8BD9-1995B6060710}"/>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3" name="Gerader Verbinder 672">
                  <a:extLst>
                    <a:ext uri="{FF2B5EF4-FFF2-40B4-BE49-F238E27FC236}">
                      <a16:creationId xmlns:a16="http://schemas.microsoft.com/office/drawing/2014/main" id="{65C27F28-195D-4ED0-9DE3-9533CD01FB28}"/>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4" name="Gerader Verbinder 673">
                  <a:extLst>
                    <a:ext uri="{FF2B5EF4-FFF2-40B4-BE49-F238E27FC236}">
                      <a16:creationId xmlns:a16="http://schemas.microsoft.com/office/drawing/2014/main" id="{ED024926-BCE7-4C95-B809-9F27AF103351}"/>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5" name="Gerader Verbinder 674">
                  <a:extLst>
                    <a:ext uri="{FF2B5EF4-FFF2-40B4-BE49-F238E27FC236}">
                      <a16:creationId xmlns:a16="http://schemas.microsoft.com/office/drawing/2014/main" id="{F080C4D0-E1D7-4A13-8AB3-D919B7E8476A}"/>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 name="Gerader Verbinder 675">
                  <a:extLst>
                    <a:ext uri="{FF2B5EF4-FFF2-40B4-BE49-F238E27FC236}">
                      <a16:creationId xmlns:a16="http://schemas.microsoft.com/office/drawing/2014/main" id="{D1853BCC-F756-41ED-B39D-EA2BDCDFEEA5}"/>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7" name="Gruppieren 676">
                <a:extLst>
                  <a:ext uri="{FF2B5EF4-FFF2-40B4-BE49-F238E27FC236}">
                    <a16:creationId xmlns:a16="http://schemas.microsoft.com/office/drawing/2014/main" id="{5FE599A0-C339-4D77-AE00-E27B93455A2A}"/>
                  </a:ext>
                </a:extLst>
              </p:cNvPr>
              <p:cNvGrpSpPr/>
              <p:nvPr/>
            </p:nvGrpSpPr>
            <p:grpSpPr>
              <a:xfrm>
                <a:off x="5319911" y="4896575"/>
                <a:ext cx="317772" cy="685820"/>
                <a:chOff x="3553096" y="1475984"/>
                <a:chExt cx="2029098" cy="3906031"/>
              </a:xfrm>
            </p:grpSpPr>
            <p:sp>
              <p:nvSpPr>
                <p:cNvPr id="678" name="Rechteck 677">
                  <a:extLst>
                    <a:ext uri="{FF2B5EF4-FFF2-40B4-BE49-F238E27FC236}">
                      <a16:creationId xmlns:a16="http://schemas.microsoft.com/office/drawing/2014/main" id="{2802451A-1F41-43F1-AB53-ABB8AFF67359}"/>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79" name="Gerader Verbinder 678">
                  <a:extLst>
                    <a:ext uri="{FF2B5EF4-FFF2-40B4-BE49-F238E27FC236}">
                      <a16:creationId xmlns:a16="http://schemas.microsoft.com/office/drawing/2014/main" id="{41010606-FD61-45EB-B8EF-D5155A182A53}"/>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0" name="Gerader Verbinder 679">
                  <a:extLst>
                    <a:ext uri="{FF2B5EF4-FFF2-40B4-BE49-F238E27FC236}">
                      <a16:creationId xmlns:a16="http://schemas.microsoft.com/office/drawing/2014/main" id="{0229D929-696E-4E02-B8F6-119D5F5E6B4F}"/>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1" name="Gerader Verbinder 680">
                  <a:extLst>
                    <a:ext uri="{FF2B5EF4-FFF2-40B4-BE49-F238E27FC236}">
                      <a16:creationId xmlns:a16="http://schemas.microsoft.com/office/drawing/2014/main" id="{5F4E76C6-75CB-4F50-9EDC-94AF0DA1AC46}"/>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2" name="Gerader Verbinder 681">
                  <a:extLst>
                    <a:ext uri="{FF2B5EF4-FFF2-40B4-BE49-F238E27FC236}">
                      <a16:creationId xmlns:a16="http://schemas.microsoft.com/office/drawing/2014/main" id="{D30F6DD6-0EBF-44EF-ABD6-FD3AA135D754}"/>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3" name="Gerader Verbinder 682">
                  <a:extLst>
                    <a:ext uri="{FF2B5EF4-FFF2-40B4-BE49-F238E27FC236}">
                      <a16:creationId xmlns:a16="http://schemas.microsoft.com/office/drawing/2014/main" id="{3DCA725D-2DA3-439B-84BF-6DC36735E8BD}"/>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4" name="Gerader Verbinder 683">
                  <a:extLst>
                    <a:ext uri="{FF2B5EF4-FFF2-40B4-BE49-F238E27FC236}">
                      <a16:creationId xmlns:a16="http://schemas.microsoft.com/office/drawing/2014/main" id="{0AC8C649-F2A4-45C8-AF52-3667401AD111}"/>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5" name="Gerader Verbinder 684">
                  <a:extLst>
                    <a:ext uri="{FF2B5EF4-FFF2-40B4-BE49-F238E27FC236}">
                      <a16:creationId xmlns:a16="http://schemas.microsoft.com/office/drawing/2014/main" id="{BFDD3387-7C33-4C3E-B254-E992D496682A}"/>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6" name="Gerader Verbinder 685">
                  <a:extLst>
                    <a:ext uri="{FF2B5EF4-FFF2-40B4-BE49-F238E27FC236}">
                      <a16:creationId xmlns:a16="http://schemas.microsoft.com/office/drawing/2014/main" id="{0662A9A9-C73C-47F4-8048-39400BF2E3BB}"/>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7" name="Gerader Verbinder 686">
                  <a:extLst>
                    <a:ext uri="{FF2B5EF4-FFF2-40B4-BE49-F238E27FC236}">
                      <a16:creationId xmlns:a16="http://schemas.microsoft.com/office/drawing/2014/main" id="{6486DC04-685C-4D4F-B9FE-5CC106077755}"/>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8" name="Gerader Verbinder 687">
                  <a:extLst>
                    <a:ext uri="{FF2B5EF4-FFF2-40B4-BE49-F238E27FC236}">
                      <a16:creationId xmlns:a16="http://schemas.microsoft.com/office/drawing/2014/main" id="{3820A3DF-43BD-4FE0-886C-8D19F9025494}"/>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9" name="Gerader Verbinder 688">
                  <a:extLst>
                    <a:ext uri="{FF2B5EF4-FFF2-40B4-BE49-F238E27FC236}">
                      <a16:creationId xmlns:a16="http://schemas.microsoft.com/office/drawing/2014/main" id="{01A44D06-C218-480A-9410-8A2DE43D5F92}"/>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0" name="Gerader Verbinder 689">
                  <a:extLst>
                    <a:ext uri="{FF2B5EF4-FFF2-40B4-BE49-F238E27FC236}">
                      <a16:creationId xmlns:a16="http://schemas.microsoft.com/office/drawing/2014/main" id="{BBC755C6-1D7E-43C8-BC4C-1626AAA8FFAB}"/>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1" name="Gerader Verbinder 690">
                  <a:extLst>
                    <a:ext uri="{FF2B5EF4-FFF2-40B4-BE49-F238E27FC236}">
                      <a16:creationId xmlns:a16="http://schemas.microsoft.com/office/drawing/2014/main" id="{15BFA4AB-C580-4169-8808-9A25BE446A71}"/>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2" name="Gerader Verbinder 691">
                  <a:extLst>
                    <a:ext uri="{FF2B5EF4-FFF2-40B4-BE49-F238E27FC236}">
                      <a16:creationId xmlns:a16="http://schemas.microsoft.com/office/drawing/2014/main" id="{AE14F54F-7E07-4A78-A746-1577E4E82A5A}"/>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3" name="Gerader Verbinder 692">
                  <a:extLst>
                    <a:ext uri="{FF2B5EF4-FFF2-40B4-BE49-F238E27FC236}">
                      <a16:creationId xmlns:a16="http://schemas.microsoft.com/office/drawing/2014/main" id="{6D7DD9A7-7311-4A59-BB00-E1F28235388E}"/>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4" name="Gerader Verbinder 693">
                  <a:extLst>
                    <a:ext uri="{FF2B5EF4-FFF2-40B4-BE49-F238E27FC236}">
                      <a16:creationId xmlns:a16="http://schemas.microsoft.com/office/drawing/2014/main" id="{AC881E1D-2837-4E86-A543-C301A5472470}"/>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5" name="Rechteck 694">
                  <a:extLst>
                    <a:ext uri="{FF2B5EF4-FFF2-40B4-BE49-F238E27FC236}">
                      <a16:creationId xmlns:a16="http://schemas.microsoft.com/office/drawing/2014/main" id="{B9AC1CAC-C37C-4977-8661-0CC02A726AE6}"/>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96" name="Gerader Verbinder 695">
                  <a:extLst>
                    <a:ext uri="{FF2B5EF4-FFF2-40B4-BE49-F238E27FC236}">
                      <a16:creationId xmlns:a16="http://schemas.microsoft.com/office/drawing/2014/main" id="{57906467-1F9D-491B-A557-C8947B5400E1}"/>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7" name="Gerader Verbinder 696">
                  <a:extLst>
                    <a:ext uri="{FF2B5EF4-FFF2-40B4-BE49-F238E27FC236}">
                      <a16:creationId xmlns:a16="http://schemas.microsoft.com/office/drawing/2014/main" id="{4F10D3D0-F491-433C-8AB4-B4FD5E487D91}"/>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8" name="Gerader Verbinder 697">
                  <a:extLst>
                    <a:ext uri="{FF2B5EF4-FFF2-40B4-BE49-F238E27FC236}">
                      <a16:creationId xmlns:a16="http://schemas.microsoft.com/office/drawing/2014/main" id="{E6C6B0CE-634C-431B-9A24-835F6660C292}"/>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9" name="Gerader Verbinder 698">
                  <a:extLst>
                    <a:ext uri="{FF2B5EF4-FFF2-40B4-BE49-F238E27FC236}">
                      <a16:creationId xmlns:a16="http://schemas.microsoft.com/office/drawing/2014/main" id="{D722A726-2CA5-4103-9576-6D17DE9E2FF0}"/>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0" name="Gerader Verbinder 699">
                  <a:extLst>
                    <a:ext uri="{FF2B5EF4-FFF2-40B4-BE49-F238E27FC236}">
                      <a16:creationId xmlns:a16="http://schemas.microsoft.com/office/drawing/2014/main" id="{545AA804-8F66-4E79-BC8C-19D0618DCB1A}"/>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1" name="Gerader Verbinder 700">
                  <a:extLst>
                    <a:ext uri="{FF2B5EF4-FFF2-40B4-BE49-F238E27FC236}">
                      <a16:creationId xmlns:a16="http://schemas.microsoft.com/office/drawing/2014/main" id="{7C382FFC-3145-443B-A5BD-A9EBAFDEB69F}"/>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2" name="Gerader Verbinder 701">
                  <a:extLst>
                    <a:ext uri="{FF2B5EF4-FFF2-40B4-BE49-F238E27FC236}">
                      <a16:creationId xmlns:a16="http://schemas.microsoft.com/office/drawing/2014/main" id="{12B38B28-65F8-4E0D-AE9C-96094309E2E9}"/>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3" name="Gerader Verbinder 702">
                  <a:extLst>
                    <a:ext uri="{FF2B5EF4-FFF2-40B4-BE49-F238E27FC236}">
                      <a16:creationId xmlns:a16="http://schemas.microsoft.com/office/drawing/2014/main" id="{D811A52D-17EE-4AD1-9421-6F7D16920CF8}"/>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4" name="Gerader Verbinder 703">
                  <a:extLst>
                    <a:ext uri="{FF2B5EF4-FFF2-40B4-BE49-F238E27FC236}">
                      <a16:creationId xmlns:a16="http://schemas.microsoft.com/office/drawing/2014/main" id="{F375D849-B183-4C42-8D10-9F9BCAAAE335}"/>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5" name="Gerader Verbinder 704">
                  <a:extLst>
                    <a:ext uri="{FF2B5EF4-FFF2-40B4-BE49-F238E27FC236}">
                      <a16:creationId xmlns:a16="http://schemas.microsoft.com/office/drawing/2014/main" id="{2E19F641-BB48-412E-991C-C597854B2D61}"/>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 name="Gerader Verbinder 705">
                  <a:extLst>
                    <a:ext uri="{FF2B5EF4-FFF2-40B4-BE49-F238E27FC236}">
                      <a16:creationId xmlns:a16="http://schemas.microsoft.com/office/drawing/2014/main" id="{CD9FBFD2-A8EF-463F-99DE-183DA015F41A}"/>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 name="Gerader Verbinder 706">
                  <a:extLst>
                    <a:ext uri="{FF2B5EF4-FFF2-40B4-BE49-F238E27FC236}">
                      <a16:creationId xmlns:a16="http://schemas.microsoft.com/office/drawing/2014/main" id="{72413C58-67CD-4975-9F45-DFE9512BA8F3}"/>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 name="Gerader Verbinder 707">
                  <a:extLst>
                    <a:ext uri="{FF2B5EF4-FFF2-40B4-BE49-F238E27FC236}">
                      <a16:creationId xmlns:a16="http://schemas.microsoft.com/office/drawing/2014/main" id="{BBE4121A-12DD-4743-8C1E-C14340CF72A4}"/>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9" name="Gerader Verbinder 708">
                  <a:extLst>
                    <a:ext uri="{FF2B5EF4-FFF2-40B4-BE49-F238E27FC236}">
                      <a16:creationId xmlns:a16="http://schemas.microsoft.com/office/drawing/2014/main" id="{D8A0B430-B8B2-4F0C-9861-CEF72AE44192}"/>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0" name="Gerader Verbinder 709">
                  <a:extLst>
                    <a:ext uri="{FF2B5EF4-FFF2-40B4-BE49-F238E27FC236}">
                      <a16:creationId xmlns:a16="http://schemas.microsoft.com/office/drawing/2014/main" id="{60A3D5A7-BF91-430E-BA29-5E30EDB39829}"/>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1" name="Gerader Verbinder 710">
                  <a:extLst>
                    <a:ext uri="{FF2B5EF4-FFF2-40B4-BE49-F238E27FC236}">
                      <a16:creationId xmlns:a16="http://schemas.microsoft.com/office/drawing/2014/main" id="{412812D7-997A-41B2-ABB6-C376A126B1CE}"/>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2" name="Rechteck 711">
                  <a:extLst>
                    <a:ext uri="{FF2B5EF4-FFF2-40B4-BE49-F238E27FC236}">
                      <a16:creationId xmlns:a16="http://schemas.microsoft.com/office/drawing/2014/main" id="{4A8A8F20-959F-4B57-9531-654193B823DD}"/>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13" name="Gerader Verbinder 712">
                  <a:extLst>
                    <a:ext uri="{FF2B5EF4-FFF2-40B4-BE49-F238E27FC236}">
                      <a16:creationId xmlns:a16="http://schemas.microsoft.com/office/drawing/2014/main" id="{7F7D3688-ED02-41B5-9C53-A3E8AF864E06}"/>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4" name="Gerader Verbinder 713">
                  <a:extLst>
                    <a:ext uri="{FF2B5EF4-FFF2-40B4-BE49-F238E27FC236}">
                      <a16:creationId xmlns:a16="http://schemas.microsoft.com/office/drawing/2014/main" id="{B7151C6D-D0AF-4F8A-8908-A6540C9DC024}"/>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5" name="Gerader Verbinder 714">
                  <a:extLst>
                    <a:ext uri="{FF2B5EF4-FFF2-40B4-BE49-F238E27FC236}">
                      <a16:creationId xmlns:a16="http://schemas.microsoft.com/office/drawing/2014/main" id="{CCA8F487-A564-46C1-8D0C-5BD229163E3E}"/>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 name="Gerader Verbinder 715">
                  <a:extLst>
                    <a:ext uri="{FF2B5EF4-FFF2-40B4-BE49-F238E27FC236}">
                      <a16:creationId xmlns:a16="http://schemas.microsoft.com/office/drawing/2014/main" id="{6D76BE51-C826-4C4F-96E3-E5A6432C17D0}"/>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 name="Gerader Verbinder 716">
                  <a:extLst>
                    <a:ext uri="{FF2B5EF4-FFF2-40B4-BE49-F238E27FC236}">
                      <a16:creationId xmlns:a16="http://schemas.microsoft.com/office/drawing/2014/main" id="{B071888B-166F-4B9A-BBC9-11153EECF071}"/>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 name="Gerader Verbinder 717">
                  <a:extLst>
                    <a:ext uri="{FF2B5EF4-FFF2-40B4-BE49-F238E27FC236}">
                      <a16:creationId xmlns:a16="http://schemas.microsoft.com/office/drawing/2014/main" id="{4E1FF9E6-56D9-48BB-9FB9-BFAB4AD96412}"/>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 name="Gerader Verbinder 718">
                  <a:extLst>
                    <a:ext uri="{FF2B5EF4-FFF2-40B4-BE49-F238E27FC236}">
                      <a16:creationId xmlns:a16="http://schemas.microsoft.com/office/drawing/2014/main" id="{9C12B5C7-5826-4CAE-B359-1AB07EFCD1C1}"/>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 name="Gerader Verbinder 719">
                  <a:extLst>
                    <a:ext uri="{FF2B5EF4-FFF2-40B4-BE49-F238E27FC236}">
                      <a16:creationId xmlns:a16="http://schemas.microsoft.com/office/drawing/2014/main" id="{4BBBB694-BAA3-49AC-81C6-6307F2FC552C}"/>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 name="Gerader Verbinder 720">
                  <a:extLst>
                    <a:ext uri="{FF2B5EF4-FFF2-40B4-BE49-F238E27FC236}">
                      <a16:creationId xmlns:a16="http://schemas.microsoft.com/office/drawing/2014/main" id="{15BE5FC3-FDD7-4489-ABC8-508EC61F4E07}"/>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2" name="Gerader Verbinder 721">
                  <a:extLst>
                    <a:ext uri="{FF2B5EF4-FFF2-40B4-BE49-F238E27FC236}">
                      <a16:creationId xmlns:a16="http://schemas.microsoft.com/office/drawing/2014/main" id="{1D827F63-0B23-4F20-95D3-0C989834463A}"/>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3" name="Gerader Verbinder 722">
                  <a:extLst>
                    <a:ext uri="{FF2B5EF4-FFF2-40B4-BE49-F238E27FC236}">
                      <a16:creationId xmlns:a16="http://schemas.microsoft.com/office/drawing/2014/main" id="{BB96C2D0-7455-45E9-AC5E-11CF9DF9FEDA}"/>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4" name="Gerader Verbinder 723">
                  <a:extLst>
                    <a:ext uri="{FF2B5EF4-FFF2-40B4-BE49-F238E27FC236}">
                      <a16:creationId xmlns:a16="http://schemas.microsoft.com/office/drawing/2014/main" id="{7194FB2C-609E-482F-97E5-5AA709DF3DA2}"/>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5" name="Gerader Verbinder 724">
                  <a:extLst>
                    <a:ext uri="{FF2B5EF4-FFF2-40B4-BE49-F238E27FC236}">
                      <a16:creationId xmlns:a16="http://schemas.microsoft.com/office/drawing/2014/main" id="{4B8BE413-71D4-404A-B98B-5242C2C5D49A}"/>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6" name="Gerader Verbinder 725">
                  <a:extLst>
                    <a:ext uri="{FF2B5EF4-FFF2-40B4-BE49-F238E27FC236}">
                      <a16:creationId xmlns:a16="http://schemas.microsoft.com/office/drawing/2014/main" id="{73551E04-D371-4C7C-AD75-480AA7F677C9}"/>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 name="Gerader Verbinder 726">
                  <a:extLst>
                    <a:ext uri="{FF2B5EF4-FFF2-40B4-BE49-F238E27FC236}">
                      <a16:creationId xmlns:a16="http://schemas.microsoft.com/office/drawing/2014/main" id="{B84B24B9-C680-410E-82A4-4871A38A52F7}"/>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8" name="Gerader Verbinder 727">
                  <a:extLst>
                    <a:ext uri="{FF2B5EF4-FFF2-40B4-BE49-F238E27FC236}">
                      <a16:creationId xmlns:a16="http://schemas.microsoft.com/office/drawing/2014/main" id="{838C8AD3-65B8-4A17-ADEC-8CE6CB6680C4}"/>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9" name="Rechteck 728">
                  <a:extLst>
                    <a:ext uri="{FF2B5EF4-FFF2-40B4-BE49-F238E27FC236}">
                      <a16:creationId xmlns:a16="http://schemas.microsoft.com/office/drawing/2014/main" id="{1518F631-EFDB-4F11-834C-5943321FC733}"/>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30" name="Gerader Verbinder 729">
                  <a:extLst>
                    <a:ext uri="{FF2B5EF4-FFF2-40B4-BE49-F238E27FC236}">
                      <a16:creationId xmlns:a16="http://schemas.microsoft.com/office/drawing/2014/main" id="{BCEE4BA5-D8F9-4B8C-9019-E1C2D354B146}"/>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1" name="Gerader Verbinder 730">
                  <a:extLst>
                    <a:ext uri="{FF2B5EF4-FFF2-40B4-BE49-F238E27FC236}">
                      <a16:creationId xmlns:a16="http://schemas.microsoft.com/office/drawing/2014/main" id="{32333FEE-EF6E-4F73-8842-BCDEC4EDA414}"/>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2" name="Gerader Verbinder 731">
                  <a:extLst>
                    <a:ext uri="{FF2B5EF4-FFF2-40B4-BE49-F238E27FC236}">
                      <a16:creationId xmlns:a16="http://schemas.microsoft.com/office/drawing/2014/main" id="{2502AD17-404E-480D-9878-D832C5D280B4}"/>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3" name="Gerader Verbinder 732">
                  <a:extLst>
                    <a:ext uri="{FF2B5EF4-FFF2-40B4-BE49-F238E27FC236}">
                      <a16:creationId xmlns:a16="http://schemas.microsoft.com/office/drawing/2014/main" id="{EB6A46F1-AC48-41B1-AF8F-C2AA7C6F6054}"/>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r Verbinder 733">
                  <a:extLst>
                    <a:ext uri="{FF2B5EF4-FFF2-40B4-BE49-F238E27FC236}">
                      <a16:creationId xmlns:a16="http://schemas.microsoft.com/office/drawing/2014/main" id="{0A637682-9520-4040-8B14-E24DC50B8F8D}"/>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r Verbinder 734">
                  <a:extLst>
                    <a:ext uri="{FF2B5EF4-FFF2-40B4-BE49-F238E27FC236}">
                      <a16:creationId xmlns:a16="http://schemas.microsoft.com/office/drawing/2014/main" id="{51521982-F61C-4398-98D7-3E38A43F521D}"/>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r Verbinder 735">
                  <a:extLst>
                    <a:ext uri="{FF2B5EF4-FFF2-40B4-BE49-F238E27FC236}">
                      <a16:creationId xmlns:a16="http://schemas.microsoft.com/office/drawing/2014/main" id="{7B204AAA-E347-40C7-8449-5057F77EDCD3}"/>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r Verbinder 736">
                  <a:extLst>
                    <a:ext uri="{FF2B5EF4-FFF2-40B4-BE49-F238E27FC236}">
                      <a16:creationId xmlns:a16="http://schemas.microsoft.com/office/drawing/2014/main" id="{D0941E04-7858-4F7F-9EC4-C06B62D7518D}"/>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r Verbinder 737">
                  <a:extLst>
                    <a:ext uri="{FF2B5EF4-FFF2-40B4-BE49-F238E27FC236}">
                      <a16:creationId xmlns:a16="http://schemas.microsoft.com/office/drawing/2014/main" id="{6C0BBA17-DF21-42F4-94D2-E48C777F4FB2}"/>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r Verbinder 738">
                  <a:extLst>
                    <a:ext uri="{FF2B5EF4-FFF2-40B4-BE49-F238E27FC236}">
                      <a16:creationId xmlns:a16="http://schemas.microsoft.com/office/drawing/2014/main" id="{FCAA4657-6FDA-46EF-B549-145584FBFBB9}"/>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0" name="Gerader Verbinder 739">
                  <a:extLst>
                    <a:ext uri="{FF2B5EF4-FFF2-40B4-BE49-F238E27FC236}">
                      <a16:creationId xmlns:a16="http://schemas.microsoft.com/office/drawing/2014/main" id="{FCFB1446-3395-42C2-805D-F8158F73389F}"/>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1" name="Gerader Verbinder 740">
                  <a:extLst>
                    <a:ext uri="{FF2B5EF4-FFF2-40B4-BE49-F238E27FC236}">
                      <a16:creationId xmlns:a16="http://schemas.microsoft.com/office/drawing/2014/main" id="{523EA18A-FFD8-45BA-B589-66F030DA6864}"/>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2" name="Gerader Verbinder 741">
                  <a:extLst>
                    <a:ext uri="{FF2B5EF4-FFF2-40B4-BE49-F238E27FC236}">
                      <a16:creationId xmlns:a16="http://schemas.microsoft.com/office/drawing/2014/main" id="{39536C90-F660-4848-9054-7594E03A7CA7}"/>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3" name="Gerader Verbinder 742">
                  <a:extLst>
                    <a:ext uri="{FF2B5EF4-FFF2-40B4-BE49-F238E27FC236}">
                      <a16:creationId xmlns:a16="http://schemas.microsoft.com/office/drawing/2014/main" id="{A582EB76-D85A-41A6-8214-B16F83A9673E}"/>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4" name="Gerader Verbinder 743">
                  <a:extLst>
                    <a:ext uri="{FF2B5EF4-FFF2-40B4-BE49-F238E27FC236}">
                      <a16:creationId xmlns:a16="http://schemas.microsoft.com/office/drawing/2014/main" id="{C02E5B3C-BD8D-428F-BBC2-BBD9E73E4D35}"/>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5" name="Gerader Verbinder 744">
                  <a:extLst>
                    <a:ext uri="{FF2B5EF4-FFF2-40B4-BE49-F238E27FC236}">
                      <a16:creationId xmlns:a16="http://schemas.microsoft.com/office/drawing/2014/main" id="{DF8F3905-0C86-4575-AD22-A5B00B265F83}"/>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6" name="Gruppieren 745">
                <a:extLst>
                  <a:ext uri="{FF2B5EF4-FFF2-40B4-BE49-F238E27FC236}">
                    <a16:creationId xmlns:a16="http://schemas.microsoft.com/office/drawing/2014/main" id="{67012AAA-F731-4568-ADF8-9E9B9E7BE55B}"/>
                  </a:ext>
                </a:extLst>
              </p:cNvPr>
              <p:cNvGrpSpPr/>
              <p:nvPr/>
            </p:nvGrpSpPr>
            <p:grpSpPr>
              <a:xfrm>
                <a:off x="4983431" y="4896575"/>
                <a:ext cx="317772" cy="685820"/>
                <a:chOff x="3553096" y="1475984"/>
                <a:chExt cx="2029098" cy="3906031"/>
              </a:xfrm>
            </p:grpSpPr>
            <p:sp>
              <p:nvSpPr>
                <p:cNvPr id="747" name="Rechteck 746">
                  <a:extLst>
                    <a:ext uri="{FF2B5EF4-FFF2-40B4-BE49-F238E27FC236}">
                      <a16:creationId xmlns:a16="http://schemas.microsoft.com/office/drawing/2014/main" id="{92C1696A-0776-4F9B-B436-2631A86AD82C}"/>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48" name="Gerader Verbinder 747">
                  <a:extLst>
                    <a:ext uri="{FF2B5EF4-FFF2-40B4-BE49-F238E27FC236}">
                      <a16:creationId xmlns:a16="http://schemas.microsoft.com/office/drawing/2014/main" id="{0DCACCAB-417D-44D3-9C2C-828440F82B45}"/>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9" name="Gerader Verbinder 748">
                  <a:extLst>
                    <a:ext uri="{FF2B5EF4-FFF2-40B4-BE49-F238E27FC236}">
                      <a16:creationId xmlns:a16="http://schemas.microsoft.com/office/drawing/2014/main" id="{C2C890DD-AC4F-4D62-A070-A90413CD310F}"/>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0" name="Gerader Verbinder 749">
                  <a:extLst>
                    <a:ext uri="{FF2B5EF4-FFF2-40B4-BE49-F238E27FC236}">
                      <a16:creationId xmlns:a16="http://schemas.microsoft.com/office/drawing/2014/main" id="{56E18E3F-663E-42EF-B361-E50EF0B4D01D}"/>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1" name="Gerader Verbinder 750">
                  <a:extLst>
                    <a:ext uri="{FF2B5EF4-FFF2-40B4-BE49-F238E27FC236}">
                      <a16:creationId xmlns:a16="http://schemas.microsoft.com/office/drawing/2014/main" id="{6BED97EA-A766-4973-BF63-416B2104C578}"/>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2" name="Gerader Verbinder 751">
                  <a:extLst>
                    <a:ext uri="{FF2B5EF4-FFF2-40B4-BE49-F238E27FC236}">
                      <a16:creationId xmlns:a16="http://schemas.microsoft.com/office/drawing/2014/main" id="{484B1226-BA72-4FB7-9C73-08BAE8B5FEC8}"/>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3" name="Gerader Verbinder 752">
                  <a:extLst>
                    <a:ext uri="{FF2B5EF4-FFF2-40B4-BE49-F238E27FC236}">
                      <a16:creationId xmlns:a16="http://schemas.microsoft.com/office/drawing/2014/main" id="{BEC38131-B4E7-44F7-8D52-D6E8997F21B5}"/>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4" name="Gerader Verbinder 753">
                  <a:extLst>
                    <a:ext uri="{FF2B5EF4-FFF2-40B4-BE49-F238E27FC236}">
                      <a16:creationId xmlns:a16="http://schemas.microsoft.com/office/drawing/2014/main" id="{F7227080-EE2D-4C45-B789-5450F0D9C478}"/>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5" name="Gerader Verbinder 754">
                  <a:extLst>
                    <a:ext uri="{FF2B5EF4-FFF2-40B4-BE49-F238E27FC236}">
                      <a16:creationId xmlns:a16="http://schemas.microsoft.com/office/drawing/2014/main" id="{444CAF7C-BFE8-4388-81F8-2C58A974351D}"/>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6" name="Gerader Verbinder 755">
                  <a:extLst>
                    <a:ext uri="{FF2B5EF4-FFF2-40B4-BE49-F238E27FC236}">
                      <a16:creationId xmlns:a16="http://schemas.microsoft.com/office/drawing/2014/main" id="{17DD6CFD-40B1-495F-A591-F907AA4A4949}"/>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7" name="Gerader Verbinder 756">
                  <a:extLst>
                    <a:ext uri="{FF2B5EF4-FFF2-40B4-BE49-F238E27FC236}">
                      <a16:creationId xmlns:a16="http://schemas.microsoft.com/office/drawing/2014/main" id="{0B411C29-E2F3-4CA7-A382-CD4364A68AE4}"/>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8" name="Gerader Verbinder 757">
                  <a:extLst>
                    <a:ext uri="{FF2B5EF4-FFF2-40B4-BE49-F238E27FC236}">
                      <a16:creationId xmlns:a16="http://schemas.microsoft.com/office/drawing/2014/main" id="{B7992FD5-8BE5-4509-B466-04A3CC48B651}"/>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9" name="Gerader Verbinder 758">
                  <a:extLst>
                    <a:ext uri="{FF2B5EF4-FFF2-40B4-BE49-F238E27FC236}">
                      <a16:creationId xmlns:a16="http://schemas.microsoft.com/office/drawing/2014/main" id="{3280EBE5-4C27-437A-9A98-847C89FE3B52}"/>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0" name="Gerader Verbinder 759">
                  <a:extLst>
                    <a:ext uri="{FF2B5EF4-FFF2-40B4-BE49-F238E27FC236}">
                      <a16:creationId xmlns:a16="http://schemas.microsoft.com/office/drawing/2014/main" id="{E142DC15-892C-422B-A0C1-2966B8F23CB3}"/>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1" name="Gerader Verbinder 760">
                  <a:extLst>
                    <a:ext uri="{FF2B5EF4-FFF2-40B4-BE49-F238E27FC236}">
                      <a16:creationId xmlns:a16="http://schemas.microsoft.com/office/drawing/2014/main" id="{2635E88F-5A45-4BDC-86A0-F1A77026127C}"/>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2" name="Gerader Verbinder 761">
                  <a:extLst>
                    <a:ext uri="{FF2B5EF4-FFF2-40B4-BE49-F238E27FC236}">
                      <a16:creationId xmlns:a16="http://schemas.microsoft.com/office/drawing/2014/main" id="{5A826CC0-7A8B-4D03-A563-A23A92840D35}"/>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3" name="Gerader Verbinder 762">
                  <a:extLst>
                    <a:ext uri="{FF2B5EF4-FFF2-40B4-BE49-F238E27FC236}">
                      <a16:creationId xmlns:a16="http://schemas.microsoft.com/office/drawing/2014/main" id="{3A6FF213-C0AB-4C5E-BE27-1227F04FC5D3}"/>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4" name="Rechteck 763">
                  <a:extLst>
                    <a:ext uri="{FF2B5EF4-FFF2-40B4-BE49-F238E27FC236}">
                      <a16:creationId xmlns:a16="http://schemas.microsoft.com/office/drawing/2014/main" id="{16A349F2-18C0-4AE4-8501-8AEF4773367C}"/>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65" name="Gerader Verbinder 764">
                  <a:extLst>
                    <a:ext uri="{FF2B5EF4-FFF2-40B4-BE49-F238E27FC236}">
                      <a16:creationId xmlns:a16="http://schemas.microsoft.com/office/drawing/2014/main" id="{29832593-D86B-41B8-B653-49DD0FE1C077}"/>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6" name="Gerader Verbinder 765">
                  <a:extLst>
                    <a:ext uri="{FF2B5EF4-FFF2-40B4-BE49-F238E27FC236}">
                      <a16:creationId xmlns:a16="http://schemas.microsoft.com/office/drawing/2014/main" id="{1EB0AEBD-5388-4AB7-8ACF-3E9FE652B1A0}"/>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7" name="Gerader Verbinder 766">
                  <a:extLst>
                    <a:ext uri="{FF2B5EF4-FFF2-40B4-BE49-F238E27FC236}">
                      <a16:creationId xmlns:a16="http://schemas.microsoft.com/office/drawing/2014/main" id="{DA03C25E-6CA4-4549-BBC1-3DC66F613923}"/>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8" name="Gerader Verbinder 767">
                  <a:extLst>
                    <a:ext uri="{FF2B5EF4-FFF2-40B4-BE49-F238E27FC236}">
                      <a16:creationId xmlns:a16="http://schemas.microsoft.com/office/drawing/2014/main" id="{53BB5ACD-5E93-4445-8EDC-435FAC34C9D9}"/>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9" name="Gerader Verbinder 768">
                  <a:extLst>
                    <a:ext uri="{FF2B5EF4-FFF2-40B4-BE49-F238E27FC236}">
                      <a16:creationId xmlns:a16="http://schemas.microsoft.com/office/drawing/2014/main" id="{64DBF1C4-E36F-4443-9111-EB3B3D8EF39F}"/>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0" name="Gerader Verbinder 769">
                  <a:extLst>
                    <a:ext uri="{FF2B5EF4-FFF2-40B4-BE49-F238E27FC236}">
                      <a16:creationId xmlns:a16="http://schemas.microsoft.com/office/drawing/2014/main" id="{51E1EC63-0FF8-4E53-A72A-89BCB0B1F309}"/>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1" name="Gerader Verbinder 770">
                  <a:extLst>
                    <a:ext uri="{FF2B5EF4-FFF2-40B4-BE49-F238E27FC236}">
                      <a16:creationId xmlns:a16="http://schemas.microsoft.com/office/drawing/2014/main" id="{62FFCCDF-9497-4E6C-8148-15DEE5952FD6}"/>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2" name="Gerader Verbinder 771">
                  <a:extLst>
                    <a:ext uri="{FF2B5EF4-FFF2-40B4-BE49-F238E27FC236}">
                      <a16:creationId xmlns:a16="http://schemas.microsoft.com/office/drawing/2014/main" id="{EF2730C1-0A02-4871-915E-3130DEE05BE0}"/>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3" name="Gerader Verbinder 772">
                  <a:extLst>
                    <a:ext uri="{FF2B5EF4-FFF2-40B4-BE49-F238E27FC236}">
                      <a16:creationId xmlns:a16="http://schemas.microsoft.com/office/drawing/2014/main" id="{13F98877-7A5B-4727-8D67-DAAE82A63794}"/>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4" name="Gerader Verbinder 773">
                  <a:extLst>
                    <a:ext uri="{FF2B5EF4-FFF2-40B4-BE49-F238E27FC236}">
                      <a16:creationId xmlns:a16="http://schemas.microsoft.com/office/drawing/2014/main" id="{6814669B-F8CC-4F14-911D-FEBBED29F25E}"/>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5" name="Gerader Verbinder 774">
                  <a:extLst>
                    <a:ext uri="{FF2B5EF4-FFF2-40B4-BE49-F238E27FC236}">
                      <a16:creationId xmlns:a16="http://schemas.microsoft.com/office/drawing/2014/main" id="{E65269C6-BEE7-46C4-B864-B6606CBB8DA7}"/>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6" name="Gerader Verbinder 775">
                  <a:extLst>
                    <a:ext uri="{FF2B5EF4-FFF2-40B4-BE49-F238E27FC236}">
                      <a16:creationId xmlns:a16="http://schemas.microsoft.com/office/drawing/2014/main" id="{C8E1199A-A8FE-43FA-8721-D7BC1063E5EF}"/>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7" name="Gerader Verbinder 776">
                  <a:extLst>
                    <a:ext uri="{FF2B5EF4-FFF2-40B4-BE49-F238E27FC236}">
                      <a16:creationId xmlns:a16="http://schemas.microsoft.com/office/drawing/2014/main" id="{9CB08A9D-FF89-4333-A92B-1C2BC6D5E004}"/>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8" name="Gerader Verbinder 777">
                  <a:extLst>
                    <a:ext uri="{FF2B5EF4-FFF2-40B4-BE49-F238E27FC236}">
                      <a16:creationId xmlns:a16="http://schemas.microsoft.com/office/drawing/2014/main" id="{23E8BCEE-3E8D-4F1C-85E6-E054D74057F0}"/>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9" name="Gerader Verbinder 778">
                  <a:extLst>
                    <a:ext uri="{FF2B5EF4-FFF2-40B4-BE49-F238E27FC236}">
                      <a16:creationId xmlns:a16="http://schemas.microsoft.com/office/drawing/2014/main" id="{AAA6629F-9287-4B0D-A389-C0DAA693E4EB}"/>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0" name="Gerader Verbinder 779">
                  <a:extLst>
                    <a:ext uri="{FF2B5EF4-FFF2-40B4-BE49-F238E27FC236}">
                      <a16:creationId xmlns:a16="http://schemas.microsoft.com/office/drawing/2014/main" id="{88619ADA-604A-464F-A6A6-A1A7A3649D8B}"/>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1" name="Rechteck 780">
                  <a:extLst>
                    <a:ext uri="{FF2B5EF4-FFF2-40B4-BE49-F238E27FC236}">
                      <a16:creationId xmlns:a16="http://schemas.microsoft.com/office/drawing/2014/main" id="{63073F59-EB47-46CB-A14C-243F1993AB15}"/>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82" name="Gerader Verbinder 781">
                  <a:extLst>
                    <a:ext uri="{FF2B5EF4-FFF2-40B4-BE49-F238E27FC236}">
                      <a16:creationId xmlns:a16="http://schemas.microsoft.com/office/drawing/2014/main" id="{D1889F29-E1E1-443E-95E5-D665B9FB4A0F}"/>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3" name="Gerader Verbinder 782">
                  <a:extLst>
                    <a:ext uri="{FF2B5EF4-FFF2-40B4-BE49-F238E27FC236}">
                      <a16:creationId xmlns:a16="http://schemas.microsoft.com/office/drawing/2014/main" id="{86C307C5-69E0-46C9-87DC-B754067A97B9}"/>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4" name="Gerader Verbinder 783">
                  <a:extLst>
                    <a:ext uri="{FF2B5EF4-FFF2-40B4-BE49-F238E27FC236}">
                      <a16:creationId xmlns:a16="http://schemas.microsoft.com/office/drawing/2014/main" id="{CBAB8C03-6477-42AC-AD8C-63471F3FC724}"/>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5" name="Gerader Verbinder 784">
                  <a:extLst>
                    <a:ext uri="{FF2B5EF4-FFF2-40B4-BE49-F238E27FC236}">
                      <a16:creationId xmlns:a16="http://schemas.microsoft.com/office/drawing/2014/main" id="{DF799921-9521-4A9E-A382-02742A2AC57B}"/>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6" name="Gerader Verbinder 785">
                  <a:extLst>
                    <a:ext uri="{FF2B5EF4-FFF2-40B4-BE49-F238E27FC236}">
                      <a16:creationId xmlns:a16="http://schemas.microsoft.com/office/drawing/2014/main" id="{0D664BF8-5EB7-473C-B181-C64F5BFD1CA4}"/>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7" name="Gerader Verbinder 786">
                  <a:extLst>
                    <a:ext uri="{FF2B5EF4-FFF2-40B4-BE49-F238E27FC236}">
                      <a16:creationId xmlns:a16="http://schemas.microsoft.com/office/drawing/2014/main" id="{E21657F5-B9E8-4EC8-A390-742D332458CD}"/>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8" name="Gerader Verbinder 787">
                  <a:extLst>
                    <a:ext uri="{FF2B5EF4-FFF2-40B4-BE49-F238E27FC236}">
                      <a16:creationId xmlns:a16="http://schemas.microsoft.com/office/drawing/2014/main" id="{46DDEFB7-4225-4351-9778-C5865B393153}"/>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9" name="Gerader Verbinder 788">
                  <a:extLst>
                    <a:ext uri="{FF2B5EF4-FFF2-40B4-BE49-F238E27FC236}">
                      <a16:creationId xmlns:a16="http://schemas.microsoft.com/office/drawing/2014/main" id="{12DD74C4-9C62-4EE7-A721-63EDE718A4A7}"/>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0" name="Gerader Verbinder 789">
                  <a:extLst>
                    <a:ext uri="{FF2B5EF4-FFF2-40B4-BE49-F238E27FC236}">
                      <a16:creationId xmlns:a16="http://schemas.microsoft.com/office/drawing/2014/main" id="{6F3A3997-6E83-47AE-AE72-8C0B09766F62}"/>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1" name="Gerader Verbinder 790">
                  <a:extLst>
                    <a:ext uri="{FF2B5EF4-FFF2-40B4-BE49-F238E27FC236}">
                      <a16:creationId xmlns:a16="http://schemas.microsoft.com/office/drawing/2014/main" id="{DF33ADB4-ECB2-4EF0-99C6-F8D3E66B5A6D}"/>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2" name="Gerader Verbinder 791">
                  <a:extLst>
                    <a:ext uri="{FF2B5EF4-FFF2-40B4-BE49-F238E27FC236}">
                      <a16:creationId xmlns:a16="http://schemas.microsoft.com/office/drawing/2014/main" id="{833AEE4A-57B4-4F6D-A9FD-CED10D0081BF}"/>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3" name="Gerader Verbinder 792">
                  <a:extLst>
                    <a:ext uri="{FF2B5EF4-FFF2-40B4-BE49-F238E27FC236}">
                      <a16:creationId xmlns:a16="http://schemas.microsoft.com/office/drawing/2014/main" id="{1ECC7E14-CEE1-4698-8B7A-05F10177F781}"/>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4" name="Gerader Verbinder 793">
                  <a:extLst>
                    <a:ext uri="{FF2B5EF4-FFF2-40B4-BE49-F238E27FC236}">
                      <a16:creationId xmlns:a16="http://schemas.microsoft.com/office/drawing/2014/main" id="{BC87383B-794A-427E-9AAA-4F5A1850FE30}"/>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5" name="Gerader Verbinder 794">
                  <a:extLst>
                    <a:ext uri="{FF2B5EF4-FFF2-40B4-BE49-F238E27FC236}">
                      <a16:creationId xmlns:a16="http://schemas.microsoft.com/office/drawing/2014/main" id="{68332AD2-8601-458F-9A76-958EDE353FFE}"/>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6" name="Gerader Verbinder 795">
                  <a:extLst>
                    <a:ext uri="{FF2B5EF4-FFF2-40B4-BE49-F238E27FC236}">
                      <a16:creationId xmlns:a16="http://schemas.microsoft.com/office/drawing/2014/main" id="{0AF1DD34-5810-435B-B0F9-F4AA7AC32F21}"/>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7" name="Gerader Verbinder 796">
                  <a:extLst>
                    <a:ext uri="{FF2B5EF4-FFF2-40B4-BE49-F238E27FC236}">
                      <a16:creationId xmlns:a16="http://schemas.microsoft.com/office/drawing/2014/main" id="{388259A5-B628-4BE0-9CE3-B26AA16CE329}"/>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8" name="Rechteck 797">
                  <a:extLst>
                    <a:ext uri="{FF2B5EF4-FFF2-40B4-BE49-F238E27FC236}">
                      <a16:creationId xmlns:a16="http://schemas.microsoft.com/office/drawing/2014/main" id="{2F3057FD-D363-4F8A-940C-39E206FBA2C0}"/>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9" name="Gerader Verbinder 798">
                  <a:extLst>
                    <a:ext uri="{FF2B5EF4-FFF2-40B4-BE49-F238E27FC236}">
                      <a16:creationId xmlns:a16="http://schemas.microsoft.com/office/drawing/2014/main" id="{6474E096-A102-4393-B5B3-C24B4EA86623}"/>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0" name="Gerader Verbinder 799">
                  <a:extLst>
                    <a:ext uri="{FF2B5EF4-FFF2-40B4-BE49-F238E27FC236}">
                      <a16:creationId xmlns:a16="http://schemas.microsoft.com/office/drawing/2014/main" id="{D4EC1F2B-3861-46D6-9CDD-BD50F7779921}"/>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1" name="Gerader Verbinder 800">
                  <a:extLst>
                    <a:ext uri="{FF2B5EF4-FFF2-40B4-BE49-F238E27FC236}">
                      <a16:creationId xmlns:a16="http://schemas.microsoft.com/office/drawing/2014/main" id="{B48DD8C3-1735-4F34-AC68-08A586239538}"/>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2" name="Gerader Verbinder 801">
                  <a:extLst>
                    <a:ext uri="{FF2B5EF4-FFF2-40B4-BE49-F238E27FC236}">
                      <a16:creationId xmlns:a16="http://schemas.microsoft.com/office/drawing/2014/main" id="{E71B70A6-B51D-4FF0-8C67-7FE1F15C4996}"/>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3" name="Gerader Verbinder 802">
                  <a:extLst>
                    <a:ext uri="{FF2B5EF4-FFF2-40B4-BE49-F238E27FC236}">
                      <a16:creationId xmlns:a16="http://schemas.microsoft.com/office/drawing/2014/main" id="{1E0C8985-3097-4B5F-BFA8-C102BFE3030B}"/>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4" name="Gerader Verbinder 803">
                  <a:extLst>
                    <a:ext uri="{FF2B5EF4-FFF2-40B4-BE49-F238E27FC236}">
                      <a16:creationId xmlns:a16="http://schemas.microsoft.com/office/drawing/2014/main" id="{8DA5EC7B-BC16-49FC-8D43-1696D9EAB671}"/>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5" name="Gerader Verbinder 804">
                  <a:extLst>
                    <a:ext uri="{FF2B5EF4-FFF2-40B4-BE49-F238E27FC236}">
                      <a16:creationId xmlns:a16="http://schemas.microsoft.com/office/drawing/2014/main" id="{A5CD8B4B-7361-4D39-BE93-842F589AE11D}"/>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6" name="Gerader Verbinder 805">
                  <a:extLst>
                    <a:ext uri="{FF2B5EF4-FFF2-40B4-BE49-F238E27FC236}">
                      <a16:creationId xmlns:a16="http://schemas.microsoft.com/office/drawing/2014/main" id="{33261860-6641-4E19-913E-66ADC0CA02E0}"/>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7" name="Gerader Verbinder 806">
                  <a:extLst>
                    <a:ext uri="{FF2B5EF4-FFF2-40B4-BE49-F238E27FC236}">
                      <a16:creationId xmlns:a16="http://schemas.microsoft.com/office/drawing/2014/main" id="{875AEC07-8366-4F44-864C-0B48A0E9D40F}"/>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8" name="Gerader Verbinder 807">
                  <a:extLst>
                    <a:ext uri="{FF2B5EF4-FFF2-40B4-BE49-F238E27FC236}">
                      <a16:creationId xmlns:a16="http://schemas.microsoft.com/office/drawing/2014/main" id="{034CC98A-D5BA-493B-9590-EB4C4025A18E}"/>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9" name="Gerader Verbinder 808">
                  <a:extLst>
                    <a:ext uri="{FF2B5EF4-FFF2-40B4-BE49-F238E27FC236}">
                      <a16:creationId xmlns:a16="http://schemas.microsoft.com/office/drawing/2014/main" id="{32BB9E0C-F935-4CD9-93D5-81F3800D48DA}"/>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0" name="Gerader Verbinder 809">
                  <a:extLst>
                    <a:ext uri="{FF2B5EF4-FFF2-40B4-BE49-F238E27FC236}">
                      <a16:creationId xmlns:a16="http://schemas.microsoft.com/office/drawing/2014/main" id="{EDC10BDE-11AD-4849-8DF3-482880F97ACD}"/>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1" name="Gerader Verbinder 810">
                  <a:extLst>
                    <a:ext uri="{FF2B5EF4-FFF2-40B4-BE49-F238E27FC236}">
                      <a16:creationId xmlns:a16="http://schemas.microsoft.com/office/drawing/2014/main" id="{A0FCCD77-0DDD-488B-9F18-6053B1C3B576}"/>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2" name="Gerader Verbinder 811">
                  <a:extLst>
                    <a:ext uri="{FF2B5EF4-FFF2-40B4-BE49-F238E27FC236}">
                      <a16:creationId xmlns:a16="http://schemas.microsoft.com/office/drawing/2014/main" id="{852DD847-3F72-48FD-A8D0-EE1C59ADF49B}"/>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3" name="Gerader Verbinder 812">
                  <a:extLst>
                    <a:ext uri="{FF2B5EF4-FFF2-40B4-BE49-F238E27FC236}">
                      <a16:creationId xmlns:a16="http://schemas.microsoft.com/office/drawing/2014/main" id="{813F59FB-71D6-4623-9B5F-4A7565A21F94}"/>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4" name="Gerader Verbinder 813">
                  <a:extLst>
                    <a:ext uri="{FF2B5EF4-FFF2-40B4-BE49-F238E27FC236}">
                      <a16:creationId xmlns:a16="http://schemas.microsoft.com/office/drawing/2014/main" id="{7C4B2648-1DBD-43D2-86C6-7253C9307E80}"/>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uppieren 814">
                <a:extLst>
                  <a:ext uri="{FF2B5EF4-FFF2-40B4-BE49-F238E27FC236}">
                    <a16:creationId xmlns:a16="http://schemas.microsoft.com/office/drawing/2014/main" id="{F95E52E6-1C11-414C-B4F2-0AA20E89A34B}"/>
                  </a:ext>
                </a:extLst>
              </p:cNvPr>
              <p:cNvGrpSpPr/>
              <p:nvPr/>
            </p:nvGrpSpPr>
            <p:grpSpPr>
              <a:xfrm>
                <a:off x="5659046" y="4896575"/>
                <a:ext cx="317772" cy="685820"/>
                <a:chOff x="3553096" y="1475984"/>
                <a:chExt cx="2029098" cy="3906031"/>
              </a:xfrm>
            </p:grpSpPr>
            <p:sp>
              <p:nvSpPr>
                <p:cNvPr id="816" name="Rechteck 815">
                  <a:extLst>
                    <a:ext uri="{FF2B5EF4-FFF2-40B4-BE49-F238E27FC236}">
                      <a16:creationId xmlns:a16="http://schemas.microsoft.com/office/drawing/2014/main" id="{E55B502A-9965-49F5-B9EC-1975A2599795}"/>
                    </a:ext>
                  </a:extLst>
                </p:cNvPr>
                <p:cNvSpPr/>
                <p:nvPr/>
              </p:nvSpPr>
              <p:spPr bwMode="auto">
                <a:xfrm>
                  <a:off x="3553096"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17" name="Gerader Verbinder 816">
                  <a:extLst>
                    <a:ext uri="{FF2B5EF4-FFF2-40B4-BE49-F238E27FC236}">
                      <a16:creationId xmlns:a16="http://schemas.microsoft.com/office/drawing/2014/main" id="{8F42CB95-80B7-413F-AB26-B74FF9EDE132}"/>
                    </a:ext>
                  </a:extLst>
                </p:cNvPr>
                <p:cNvCxnSpPr/>
                <p:nvPr/>
              </p:nvCxnSpPr>
              <p:spPr bwMode="auto">
                <a:xfrm>
                  <a:off x="3717336"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8" name="Gerader Verbinder 817">
                  <a:extLst>
                    <a:ext uri="{FF2B5EF4-FFF2-40B4-BE49-F238E27FC236}">
                      <a16:creationId xmlns:a16="http://schemas.microsoft.com/office/drawing/2014/main" id="{44F42A96-BFE3-484E-BD44-04C61FD88D77}"/>
                    </a:ext>
                  </a:extLst>
                </p:cNvPr>
                <p:cNvCxnSpPr/>
                <p:nvPr/>
              </p:nvCxnSpPr>
              <p:spPr bwMode="auto">
                <a:xfrm>
                  <a:off x="3881574"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 name="Gerader Verbinder 818">
                  <a:extLst>
                    <a:ext uri="{FF2B5EF4-FFF2-40B4-BE49-F238E27FC236}">
                      <a16:creationId xmlns:a16="http://schemas.microsoft.com/office/drawing/2014/main" id="{A196EA6C-0868-4107-8D44-1CE9B2222D5F}"/>
                    </a:ext>
                  </a:extLst>
                </p:cNvPr>
                <p:cNvCxnSpPr/>
                <p:nvPr/>
              </p:nvCxnSpPr>
              <p:spPr bwMode="auto">
                <a:xfrm>
                  <a:off x="404581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 name="Gerader Verbinder 819">
                  <a:extLst>
                    <a:ext uri="{FF2B5EF4-FFF2-40B4-BE49-F238E27FC236}">
                      <a16:creationId xmlns:a16="http://schemas.microsoft.com/office/drawing/2014/main" id="{752CE4E5-7072-481C-B0EB-4054605600D3}"/>
                    </a:ext>
                  </a:extLst>
                </p:cNvPr>
                <p:cNvCxnSpPr/>
                <p:nvPr/>
              </p:nvCxnSpPr>
              <p:spPr bwMode="auto">
                <a:xfrm>
                  <a:off x="421005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 name="Gerader Verbinder 820">
                  <a:extLst>
                    <a:ext uri="{FF2B5EF4-FFF2-40B4-BE49-F238E27FC236}">
                      <a16:creationId xmlns:a16="http://schemas.microsoft.com/office/drawing/2014/main" id="{D7CCC1B3-FD96-41A9-BEB8-478976D91B50}"/>
                    </a:ext>
                  </a:extLst>
                </p:cNvPr>
                <p:cNvCxnSpPr/>
                <p:nvPr/>
              </p:nvCxnSpPr>
              <p:spPr bwMode="auto">
                <a:xfrm>
                  <a:off x="437429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2" name="Gerader Verbinder 821">
                  <a:extLst>
                    <a:ext uri="{FF2B5EF4-FFF2-40B4-BE49-F238E27FC236}">
                      <a16:creationId xmlns:a16="http://schemas.microsoft.com/office/drawing/2014/main" id="{93B6A787-7A24-4D8C-B5C7-B899C904379A}"/>
                    </a:ext>
                  </a:extLst>
                </p:cNvPr>
                <p:cNvCxnSpPr/>
                <p:nvPr/>
              </p:nvCxnSpPr>
              <p:spPr bwMode="auto">
                <a:xfrm>
                  <a:off x="3553096"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3" name="Gerader Verbinder 822">
                  <a:extLst>
                    <a:ext uri="{FF2B5EF4-FFF2-40B4-BE49-F238E27FC236}">
                      <a16:creationId xmlns:a16="http://schemas.microsoft.com/office/drawing/2014/main" id="{35DB6816-6A85-4EEA-81FC-8592B12F0BF1}"/>
                    </a:ext>
                  </a:extLst>
                </p:cNvPr>
                <p:cNvCxnSpPr/>
                <p:nvPr/>
              </p:nvCxnSpPr>
              <p:spPr bwMode="auto">
                <a:xfrm>
                  <a:off x="3553096"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4" name="Gerader Verbinder 823">
                  <a:extLst>
                    <a:ext uri="{FF2B5EF4-FFF2-40B4-BE49-F238E27FC236}">
                      <a16:creationId xmlns:a16="http://schemas.microsoft.com/office/drawing/2014/main" id="{91D59D03-6939-4D5A-AC40-1E8983F0A8F8}"/>
                    </a:ext>
                  </a:extLst>
                </p:cNvPr>
                <p:cNvCxnSpPr/>
                <p:nvPr/>
              </p:nvCxnSpPr>
              <p:spPr bwMode="auto">
                <a:xfrm>
                  <a:off x="3553096"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5" name="Gerader Verbinder 824">
                  <a:extLst>
                    <a:ext uri="{FF2B5EF4-FFF2-40B4-BE49-F238E27FC236}">
                      <a16:creationId xmlns:a16="http://schemas.microsoft.com/office/drawing/2014/main" id="{F062DBB3-2F2D-4180-AF40-15D3B92075DB}"/>
                    </a:ext>
                  </a:extLst>
                </p:cNvPr>
                <p:cNvCxnSpPr/>
                <p:nvPr/>
              </p:nvCxnSpPr>
              <p:spPr bwMode="auto">
                <a:xfrm>
                  <a:off x="3553096"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6" name="Gerader Verbinder 825">
                  <a:extLst>
                    <a:ext uri="{FF2B5EF4-FFF2-40B4-BE49-F238E27FC236}">
                      <a16:creationId xmlns:a16="http://schemas.microsoft.com/office/drawing/2014/main" id="{C86AFBE6-2771-4830-9F4F-05A2F378491D}"/>
                    </a:ext>
                  </a:extLst>
                </p:cNvPr>
                <p:cNvCxnSpPr/>
                <p:nvPr/>
              </p:nvCxnSpPr>
              <p:spPr bwMode="auto">
                <a:xfrm>
                  <a:off x="3553096"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7" name="Gerader Verbinder 826">
                  <a:extLst>
                    <a:ext uri="{FF2B5EF4-FFF2-40B4-BE49-F238E27FC236}">
                      <a16:creationId xmlns:a16="http://schemas.microsoft.com/office/drawing/2014/main" id="{8F7C3FF7-0B35-4148-A323-320D18F331E7}"/>
                    </a:ext>
                  </a:extLst>
                </p:cNvPr>
                <p:cNvCxnSpPr/>
                <p:nvPr/>
              </p:nvCxnSpPr>
              <p:spPr bwMode="auto">
                <a:xfrm>
                  <a:off x="3553096"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8" name="Gerader Verbinder 827">
                  <a:extLst>
                    <a:ext uri="{FF2B5EF4-FFF2-40B4-BE49-F238E27FC236}">
                      <a16:creationId xmlns:a16="http://schemas.microsoft.com/office/drawing/2014/main" id="{812395E8-BBEA-4341-B26E-53C30ACDC0DD}"/>
                    </a:ext>
                  </a:extLst>
                </p:cNvPr>
                <p:cNvCxnSpPr/>
                <p:nvPr/>
              </p:nvCxnSpPr>
              <p:spPr bwMode="auto">
                <a:xfrm>
                  <a:off x="3553096"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 name="Gerader Verbinder 828">
                  <a:extLst>
                    <a:ext uri="{FF2B5EF4-FFF2-40B4-BE49-F238E27FC236}">
                      <a16:creationId xmlns:a16="http://schemas.microsoft.com/office/drawing/2014/main" id="{F73067AB-683C-4DA5-898E-74C3AFD38647}"/>
                    </a:ext>
                  </a:extLst>
                </p:cNvPr>
                <p:cNvCxnSpPr/>
                <p:nvPr/>
              </p:nvCxnSpPr>
              <p:spPr bwMode="auto">
                <a:xfrm>
                  <a:off x="3553096"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0" name="Gerader Verbinder 829">
                  <a:extLst>
                    <a:ext uri="{FF2B5EF4-FFF2-40B4-BE49-F238E27FC236}">
                      <a16:creationId xmlns:a16="http://schemas.microsoft.com/office/drawing/2014/main" id="{DDDAE8B1-9DAD-40AF-9A7D-DF7AB1CF6F95}"/>
                    </a:ext>
                  </a:extLst>
                </p:cNvPr>
                <p:cNvCxnSpPr/>
                <p:nvPr/>
              </p:nvCxnSpPr>
              <p:spPr bwMode="auto">
                <a:xfrm>
                  <a:off x="3553096"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1" name="Gerader Verbinder 830">
                  <a:extLst>
                    <a:ext uri="{FF2B5EF4-FFF2-40B4-BE49-F238E27FC236}">
                      <a16:creationId xmlns:a16="http://schemas.microsoft.com/office/drawing/2014/main" id="{50CB61D9-6244-447B-B1A5-962F92DA5D68}"/>
                    </a:ext>
                  </a:extLst>
                </p:cNvPr>
                <p:cNvCxnSpPr/>
                <p:nvPr/>
              </p:nvCxnSpPr>
              <p:spPr bwMode="auto">
                <a:xfrm>
                  <a:off x="3553096"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2" name="Gerader Verbinder 831">
                  <a:extLst>
                    <a:ext uri="{FF2B5EF4-FFF2-40B4-BE49-F238E27FC236}">
                      <a16:creationId xmlns:a16="http://schemas.microsoft.com/office/drawing/2014/main" id="{D34690AD-2AD0-42B0-B4F5-A8CD4A95AC27}"/>
                    </a:ext>
                  </a:extLst>
                </p:cNvPr>
                <p:cNvCxnSpPr/>
                <p:nvPr/>
              </p:nvCxnSpPr>
              <p:spPr bwMode="auto">
                <a:xfrm>
                  <a:off x="3553096"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3" name="Rechteck 832">
                  <a:extLst>
                    <a:ext uri="{FF2B5EF4-FFF2-40B4-BE49-F238E27FC236}">
                      <a16:creationId xmlns:a16="http://schemas.microsoft.com/office/drawing/2014/main" id="{E8456391-6A95-4907-9840-112ED6D8850D}"/>
                    </a:ext>
                  </a:extLst>
                </p:cNvPr>
                <p:cNvSpPr/>
                <p:nvPr/>
              </p:nvSpPr>
              <p:spPr bwMode="auto">
                <a:xfrm>
                  <a:off x="3553096"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4" name="Gerader Verbinder 833">
                  <a:extLst>
                    <a:ext uri="{FF2B5EF4-FFF2-40B4-BE49-F238E27FC236}">
                      <a16:creationId xmlns:a16="http://schemas.microsoft.com/office/drawing/2014/main" id="{9821F964-B80D-4706-8D83-3FFF068A04AF}"/>
                    </a:ext>
                  </a:extLst>
                </p:cNvPr>
                <p:cNvCxnSpPr/>
                <p:nvPr/>
              </p:nvCxnSpPr>
              <p:spPr bwMode="auto">
                <a:xfrm>
                  <a:off x="3717336"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5" name="Gerader Verbinder 834">
                  <a:extLst>
                    <a:ext uri="{FF2B5EF4-FFF2-40B4-BE49-F238E27FC236}">
                      <a16:creationId xmlns:a16="http://schemas.microsoft.com/office/drawing/2014/main" id="{B7E94312-3C9D-486E-9B50-AA8EFDE112D3}"/>
                    </a:ext>
                  </a:extLst>
                </p:cNvPr>
                <p:cNvCxnSpPr/>
                <p:nvPr/>
              </p:nvCxnSpPr>
              <p:spPr bwMode="auto">
                <a:xfrm>
                  <a:off x="3881574"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6" name="Gerader Verbinder 835">
                  <a:extLst>
                    <a:ext uri="{FF2B5EF4-FFF2-40B4-BE49-F238E27FC236}">
                      <a16:creationId xmlns:a16="http://schemas.microsoft.com/office/drawing/2014/main" id="{077DAFC9-2966-4CD3-95B2-8BEFB2E33B79}"/>
                    </a:ext>
                  </a:extLst>
                </p:cNvPr>
                <p:cNvCxnSpPr/>
                <p:nvPr/>
              </p:nvCxnSpPr>
              <p:spPr bwMode="auto">
                <a:xfrm>
                  <a:off x="404581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7" name="Gerader Verbinder 836">
                  <a:extLst>
                    <a:ext uri="{FF2B5EF4-FFF2-40B4-BE49-F238E27FC236}">
                      <a16:creationId xmlns:a16="http://schemas.microsoft.com/office/drawing/2014/main" id="{40A67EAA-598A-411C-8239-B1D9740C53CA}"/>
                    </a:ext>
                  </a:extLst>
                </p:cNvPr>
                <p:cNvCxnSpPr/>
                <p:nvPr/>
              </p:nvCxnSpPr>
              <p:spPr bwMode="auto">
                <a:xfrm>
                  <a:off x="421005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8" name="Gerader Verbinder 837">
                  <a:extLst>
                    <a:ext uri="{FF2B5EF4-FFF2-40B4-BE49-F238E27FC236}">
                      <a16:creationId xmlns:a16="http://schemas.microsoft.com/office/drawing/2014/main" id="{4073281F-1B1B-4F3A-B075-AD8F4EDA004D}"/>
                    </a:ext>
                  </a:extLst>
                </p:cNvPr>
                <p:cNvCxnSpPr/>
                <p:nvPr/>
              </p:nvCxnSpPr>
              <p:spPr bwMode="auto">
                <a:xfrm>
                  <a:off x="437429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9" name="Gerader Verbinder 838">
                  <a:extLst>
                    <a:ext uri="{FF2B5EF4-FFF2-40B4-BE49-F238E27FC236}">
                      <a16:creationId xmlns:a16="http://schemas.microsoft.com/office/drawing/2014/main" id="{45B04502-9958-454B-8499-F1E9752DE870}"/>
                    </a:ext>
                  </a:extLst>
                </p:cNvPr>
                <p:cNvCxnSpPr/>
                <p:nvPr/>
              </p:nvCxnSpPr>
              <p:spPr bwMode="auto">
                <a:xfrm>
                  <a:off x="3553096"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0" name="Gerader Verbinder 839">
                  <a:extLst>
                    <a:ext uri="{FF2B5EF4-FFF2-40B4-BE49-F238E27FC236}">
                      <a16:creationId xmlns:a16="http://schemas.microsoft.com/office/drawing/2014/main" id="{C54F7935-40BF-4314-AF4E-EC4275F90B11}"/>
                    </a:ext>
                  </a:extLst>
                </p:cNvPr>
                <p:cNvCxnSpPr/>
                <p:nvPr/>
              </p:nvCxnSpPr>
              <p:spPr bwMode="auto">
                <a:xfrm>
                  <a:off x="3553096"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1" name="Gerader Verbinder 840">
                  <a:extLst>
                    <a:ext uri="{FF2B5EF4-FFF2-40B4-BE49-F238E27FC236}">
                      <a16:creationId xmlns:a16="http://schemas.microsoft.com/office/drawing/2014/main" id="{B870B132-A52A-4A96-AA63-094177CD8937}"/>
                    </a:ext>
                  </a:extLst>
                </p:cNvPr>
                <p:cNvCxnSpPr/>
                <p:nvPr/>
              </p:nvCxnSpPr>
              <p:spPr bwMode="auto">
                <a:xfrm>
                  <a:off x="3553096"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2" name="Gerader Verbinder 841">
                  <a:extLst>
                    <a:ext uri="{FF2B5EF4-FFF2-40B4-BE49-F238E27FC236}">
                      <a16:creationId xmlns:a16="http://schemas.microsoft.com/office/drawing/2014/main" id="{4142AB9B-FD2A-4E29-9FD1-91928F1134DF}"/>
                    </a:ext>
                  </a:extLst>
                </p:cNvPr>
                <p:cNvCxnSpPr/>
                <p:nvPr/>
              </p:nvCxnSpPr>
              <p:spPr bwMode="auto">
                <a:xfrm>
                  <a:off x="3553096"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3" name="Gerader Verbinder 842">
                  <a:extLst>
                    <a:ext uri="{FF2B5EF4-FFF2-40B4-BE49-F238E27FC236}">
                      <a16:creationId xmlns:a16="http://schemas.microsoft.com/office/drawing/2014/main" id="{64684CA3-828E-4BF3-B8E0-558540C04587}"/>
                    </a:ext>
                  </a:extLst>
                </p:cNvPr>
                <p:cNvCxnSpPr/>
                <p:nvPr/>
              </p:nvCxnSpPr>
              <p:spPr bwMode="auto">
                <a:xfrm>
                  <a:off x="3553096"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4" name="Gerader Verbinder 843">
                  <a:extLst>
                    <a:ext uri="{FF2B5EF4-FFF2-40B4-BE49-F238E27FC236}">
                      <a16:creationId xmlns:a16="http://schemas.microsoft.com/office/drawing/2014/main" id="{3D5EC863-31EE-43D7-9CCD-EC9F977E44F8}"/>
                    </a:ext>
                  </a:extLst>
                </p:cNvPr>
                <p:cNvCxnSpPr/>
                <p:nvPr/>
              </p:nvCxnSpPr>
              <p:spPr bwMode="auto">
                <a:xfrm>
                  <a:off x="3553096"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5" name="Gerader Verbinder 844">
                  <a:extLst>
                    <a:ext uri="{FF2B5EF4-FFF2-40B4-BE49-F238E27FC236}">
                      <a16:creationId xmlns:a16="http://schemas.microsoft.com/office/drawing/2014/main" id="{0BC9B14A-79E6-4BC8-8E47-26122852D37A}"/>
                    </a:ext>
                  </a:extLst>
                </p:cNvPr>
                <p:cNvCxnSpPr/>
                <p:nvPr/>
              </p:nvCxnSpPr>
              <p:spPr bwMode="auto">
                <a:xfrm>
                  <a:off x="3553096"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6" name="Gerader Verbinder 845">
                  <a:extLst>
                    <a:ext uri="{FF2B5EF4-FFF2-40B4-BE49-F238E27FC236}">
                      <a16:creationId xmlns:a16="http://schemas.microsoft.com/office/drawing/2014/main" id="{02503B53-93B4-4A80-8965-07DFCA1CE39C}"/>
                    </a:ext>
                  </a:extLst>
                </p:cNvPr>
                <p:cNvCxnSpPr/>
                <p:nvPr/>
              </p:nvCxnSpPr>
              <p:spPr bwMode="auto">
                <a:xfrm>
                  <a:off x="3553096"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7" name="Gerader Verbinder 846">
                  <a:extLst>
                    <a:ext uri="{FF2B5EF4-FFF2-40B4-BE49-F238E27FC236}">
                      <a16:creationId xmlns:a16="http://schemas.microsoft.com/office/drawing/2014/main" id="{C292E9E3-3D2C-42B1-B170-3677C1CDF0F6}"/>
                    </a:ext>
                  </a:extLst>
                </p:cNvPr>
                <p:cNvCxnSpPr/>
                <p:nvPr/>
              </p:nvCxnSpPr>
              <p:spPr bwMode="auto">
                <a:xfrm>
                  <a:off x="3553096"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8" name="Gerader Verbinder 847">
                  <a:extLst>
                    <a:ext uri="{FF2B5EF4-FFF2-40B4-BE49-F238E27FC236}">
                      <a16:creationId xmlns:a16="http://schemas.microsoft.com/office/drawing/2014/main" id="{04C19996-32FD-4A43-8881-F1596A68ECC6}"/>
                    </a:ext>
                  </a:extLst>
                </p:cNvPr>
                <p:cNvCxnSpPr/>
                <p:nvPr/>
              </p:nvCxnSpPr>
              <p:spPr bwMode="auto">
                <a:xfrm>
                  <a:off x="3553096"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9" name="Gerader Verbinder 848">
                  <a:extLst>
                    <a:ext uri="{FF2B5EF4-FFF2-40B4-BE49-F238E27FC236}">
                      <a16:creationId xmlns:a16="http://schemas.microsoft.com/office/drawing/2014/main" id="{959BB63D-7EBE-417C-89F0-E6890DFBB247}"/>
                    </a:ext>
                  </a:extLst>
                </p:cNvPr>
                <p:cNvCxnSpPr/>
                <p:nvPr/>
              </p:nvCxnSpPr>
              <p:spPr bwMode="auto">
                <a:xfrm>
                  <a:off x="3553096"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0" name="Rechteck 849">
                  <a:extLst>
                    <a:ext uri="{FF2B5EF4-FFF2-40B4-BE49-F238E27FC236}">
                      <a16:creationId xmlns:a16="http://schemas.microsoft.com/office/drawing/2014/main" id="{294613D4-E4EF-4A52-B839-35350AE3EEA9}"/>
                    </a:ext>
                  </a:extLst>
                </p:cNvPr>
                <p:cNvSpPr/>
                <p:nvPr/>
              </p:nvSpPr>
              <p:spPr bwMode="auto">
                <a:xfrm>
                  <a:off x="4612403" y="3471511"/>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51" name="Gerader Verbinder 850">
                  <a:extLst>
                    <a:ext uri="{FF2B5EF4-FFF2-40B4-BE49-F238E27FC236}">
                      <a16:creationId xmlns:a16="http://schemas.microsoft.com/office/drawing/2014/main" id="{460EA1F5-59CD-45B3-B7BA-3EF678ACF215}"/>
                    </a:ext>
                  </a:extLst>
                </p:cNvPr>
                <p:cNvCxnSpPr/>
                <p:nvPr/>
              </p:nvCxnSpPr>
              <p:spPr bwMode="auto">
                <a:xfrm>
                  <a:off x="4776643"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2" name="Gerader Verbinder 851">
                  <a:extLst>
                    <a:ext uri="{FF2B5EF4-FFF2-40B4-BE49-F238E27FC236}">
                      <a16:creationId xmlns:a16="http://schemas.microsoft.com/office/drawing/2014/main" id="{2B10736D-43F4-45E5-A753-B5E76C52F6FE}"/>
                    </a:ext>
                  </a:extLst>
                </p:cNvPr>
                <p:cNvCxnSpPr/>
                <p:nvPr/>
              </p:nvCxnSpPr>
              <p:spPr bwMode="auto">
                <a:xfrm>
                  <a:off x="4940881"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3" name="Gerader Verbinder 852">
                  <a:extLst>
                    <a:ext uri="{FF2B5EF4-FFF2-40B4-BE49-F238E27FC236}">
                      <a16:creationId xmlns:a16="http://schemas.microsoft.com/office/drawing/2014/main" id="{5B4D3245-D2DE-4217-81C7-183D7424CDFC}"/>
                    </a:ext>
                  </a:extLst>
                </p:cNvPr>
                <p:cNvCxnSpPr/>
                <p:nvPr/>
              </p:nvCxnSpPr>
              <p:spPr bwMode="auto">
                <a:xfrm>
                  <a:off x="5105120"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4" name="Gerader Verbinder 853">
                  <a:extLst>
                    <a:ext uri="{FF2B5EF4-FFF2-40B4-BE49-F238E27FC236}">
                      <a16:creationId xmlns:a16="http://schemas.microsoft.com/office/drawing/2014/main" id="{F9BA4499-E288-4B63-8C9F-ACE002038492}"/>
                    </a:ext>
                  </a:extLst>
                </p:cNvPr>
                <p:cNvCxnSpPr/>
                <p:nvPr/>
              </p:nvCxnSpPr>
              <p:spPr bwMode="auto">
                <a:xfrm>
                  <a:off x="526935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5" name="Gerader Verbinder 854">
                  <a:extLst>
                    <a:ext uri="{FF2B5EF4-FFF2-40B4-BE49-F238E27FC236}">
                      <a16:creationId xmlns:a16="http://schemas.microsoft.com/office/drawing/2014/main" id="{1AD0C88A-32B9-4D5F-997A-075A1D73F049}"/>
                    </a:ext>
                  </a:extLst>
                </p:cNvPr>
                <p:cNvCxnSpPr/>
                <p:nvPr/>
              </p:nvCxnSpPr>
              <p:spPr bwMode="auto">
                <a:xfrm>
                  <a:off x="5433598" y="3471511"/>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6" name="Gerader Verbinder 855">
                  <a:extLst>
                    <a:ext uri="{FF2B5EF4-FFF2-40B4-BE49-F238E27FC236}">
                      <a16:creationId xmlns:a16="http://schemas.microsoft.com/office/drawing/2014/main" id="{C7E0AC14-6EA6-4700-8B13-D6EFF3D9DF89}"/>
                    </a:ext>
                  </a:extLst>
                </p:cNvPr>
                <p:cNvCxnSpPr/>
                <p:nvPr/>
              </p:nvCxnSpPr>
              <p:spPr bwMode="auto">
                <a:xfrm>
                  <a:off x="4612403" y="361970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7" name="Gerader Verbinder 856">
                  <a:extLst>
                    <a:ext uri="{FF2B5EF4-FFF2-40B4-BE49-F238E27FC236}">
                      <a16:creationId xmlns:a16="http://schemas.microsoft.com/office/drawing/2014/main" id="{E5D151A9-56CA-4145-A2CD-8E9C3FE78493}"/>
                    </a:ext>
                  </a:extLst>
                </p:cNvPr>
                <p:cNvCxnSpPr/>
                <p:nvPr/>
              </p:nvCxnSpPr>
              <p:spPr bwMode="auto">
                <a:xfrm>
                  <a:off x="4612403" y="378040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8" name="Gerader Verbinder 857">
                  <a:extLst>
                    <a:ext uri="{FF2B5EF4-FFF2-40B4-BE49-F238E27FC236}">
                      <a16:creationId xmlns:a16="http://schemas.microsoft.com/office/drawing/2014/main" id="{FD959909-1E85-4C9C-9E47-89A5919CE140}"/>
                    </a:ext>
                  </a:extLst>
                </p:cNvPr>
                <p:cNvCxnSpPr/>
                <p:nvPr/>
              </p:nvCxnSpPr>
              <p:spPr bwMode="auto">
                <a:xfrm>
                  <a:off x="4612403" y="394110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9" name="Gerader Verbinder 858">
                  <a:extLst>
                    <a:ext uri="{FF2B5EF4-FFF2-40B4-BE49-F238E27FC236}">
                      <a16:creationId xmlns:a16="http://schemas.microsoft.com/office/drawing/2014/main" id="{FF63F8B8-AB20-47C6-8A4C-3F45410CC4A6}"/>
                    </a:ext>
                  </a:extLst>
                </p:cNvPr>
                <p:cNvCxnSpPr/>
                <p:nvPr/>
              </p:nvCxnSpPr>
              <p:spPr bwMode="auto">
                <a:xfrm>
                  <a:off x="4612403" y="410179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 name="Gerader Verbinder 859">
                  <a:extLst>
                    <a:ext uri="{FF2B5EF4-FFF2-40B4-BE49-F238E27FC236}">
                      <a16:creationId xmlns:a16="http://schemas.microsoft.com/office/drawing/2014/main" id="{FD65B0E8-9781-4CBD-80B5-C98EFE68810D}"/>
                    </a:ext>
                  </a:extLst>
                </p:cNvPr>
                <p:cNvCxnSpPr/>
                <p:nvPr/>
              </p:nvCxnSpPr>
              <p:spPr bwMode="auto">
                <a:xfrm>
                  <a:off x="4612403" y="426249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1" name="Gerader Verbinder 860">
                  <a:extLst>
                    <a:ext uri="{FF2B5EF4-FFF2-40B4-BE49-F238E27FC236}">
                      <a16:creationId xmlns:a16="http://schemas.microsoft.com/office/drawing/2014/main" id="{99B04C23-B56B-4E96-A1E8-309F9ED8CFC8}"/>
                    </a:ext>
                  </a:extLst>
                </p:cNvPr>
                <p:cNvCxnSpPr/>
                <p:nvPr/>
              </p:nvCxnSpPr>
              <p:spPr bwMode="auto">
                <a:xfrm>
                  <a:off x="4612403" y="442319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2" name="Gerader Verbinder 861">
                  <a:extLst>
                    <a:ext uri="{FF2B5EF4-FFF2-40B4-BE49-F238E27FC236}">
                      <a16:creationId xmlns:a16="http://schemas.microsoft.com/office/drawing/2014/main" id="{62890A69-D71F-48C5-979D-1FA0E1D20EAD}"/>
                    </a:ext>
                  </a:extLst>
                </p:cNvPr>
                <p:cNvCxnSpPr/>
                <p:nvPr/>
              </p:nvCxnSpPr>
              <p:spPr bwMode="auto">
                <a:xfrm>
                  <a:off x="4612403" y="458389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r Verbinder 862">
                  <a:extLst>
                    <a:ext uri="{FF2B5EF4-FFF2-40B4-BE49-F238E27FC236}">
                      <a16:creationId xmlns:a16="http://schemas.microsoft.com/office/drawing/2014/main" id="{9858001A-1458-4F5C-A56F-0D2F269195E3}"/>
                    </a:ext>
                  </a:extLst>
                </p:cNvPr>
                <p:cNvCxnSpPr/>
                <p:nvPr/>
              </p:nvCxnSpPr>
              <p:spPr bwMode="auto">
                <a:xfrm>
                  <a:off x="4612403" y="4744587"/>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r Verbinder 863">
                  <a:extLst>
                    <a:ext uri="{FF2B5EF4-FFF2-40B4-BE49-F238E27FC236}">
                      <a16:creationId xmlns:a16="http://schemas.microsoft.com/office/drawing/2014/main" id="{3366CDFC-83DC-4AC8-B1AE-73A9D5F0DA7F}"/>
                    </a:ext>
                  </a:extLst>
                </p:cNvPr>
                <p:cNvCxnSpPr/>
                <p:nvPr/>
              </p:nvCxnSpPr>
              <p:spPr bwMode="auto">
                <a:xfrm>
                  <a:off x="4612403" y="490528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r Verbinder 864">
                  <a:extLst>
                    <a:ext uri="{FF2B5EF4-FFF2-40B4-BE49-F238E27FC236}">
                      <a16:creationId xmlns:a16="http://schemas.microsoft.com/office/drawing/2014/main" id="{B9923250-12DA-44EB-8359-93FA015FD7B5}"/>
                    </a:ext>
                  </a:extLst>
                </p:cNvPr>
                <p:cNvCxnSpPr/>
                <p:nvPr/>
              </p:nvCxnSpPr>
              <p:spPr bwMode="auto">
                <a:xfrm>
                  <a:off x="4612403" y="506598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r Verbinder 865">
                  <a:extLst>
                    <a:ext uri="{FF2B5EF4-FFF2-40B4-BE49-F238E27FC236}">
                      <a16:creationId xmlns:a16="http://schemas.microsoft.com/office/drawing/2014/main" id="{858E5D2B-DF70-44AD-B332-CCEC132764C4}"/>
                    </a:ext>
                  </a:extLst>
                </p:cNvPr>
                <p:cNvCxnSpPr/>
                <p:nvPr/>
              </p:nvCxnSpPr>
              <p:spPr bwMode="auto">
                <a:xfrm>
                  <a:off x="4612403" y="5226675"/>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7" name="Rechteck 866">
                  <a:extLst>
                    <a:ext uri="{FF2B5EF4-FFF2-40B4-BE49-F238E27FC236}">
                      <a16:creationId xmlns:a16="http://schemas.microsoft.com/office/drawing/2014/main" id="{7658DF84-5EB3-4945-A8B9-83EC37913133}"/>
                    </a:ext>
                  </a:extLst>
                </p:cNvPr>
                <p:cNvSpPr/>
                <p:nvPr/>
              </p:nvSpPr>
              <p:spPr bwMode="auto">
                <a:xfrm>
                  <a:off x="4612403" y="1475984"/>
                  <a:ext cx="969791" cy="1910504"/>
                </a:xfrm>
                <a:prstGeom prst="rect">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68" name="Gerader Verbinder 867">
                  <a:extLst>
                    <a:ext uri="{FF2B5EF4-FFF2-40B4-BE49-F238E27FC236}">
                      <a16:creationId xmlns:a16="http://schemas.microsoft.com/office/drawing/2014/main" id="{A01A6C57-78E8-4823-9642-436D91DBB008}"/>
                    </a:ext>
                  </a:extLst>
                </p:cNvPr>
                <p:cNvCxnSpPr/>
                <p:nvPr/>
              </p:nvCxnSpPr>
              <p:spPr bwMode="auto">
                <a:xfrm>
                  <a:off x="4776643"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9" name="Gerader Verbinder 868">
                  <a:extLst>
                    <a:ext uri="{FF2B5EF4-FFF2-40B4-BE49-F238E27FC236}">
                      <a16:creationId xmlns:a16="http://schemas.microsoft.com/office/drawing/2014/main" id="{23703BA3-4A1F-45F6-BE37-5F52D7110218}"/>
                    </a:ext>
                  </a:extLst>
                </p:cNvPr>
                <p:cNvCxnSpPr/>
                <p:nvPr/>
              </p:nvCxnSpPr>
              <p:spPr bwMode="auto">
                <a:xfrm>
                  <a:off x="4940881"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0" name="Gerader Verbinder 869">
                  <a:extLst>
                    <a:ext uri="{FF2B5EF4-FFF2-40B4-BE49-F238E27FC236}">
                      <a16:creationId xmlns:a16="http://schemas.microsoft.com/office/drawing/2014/main" id="{652F8524-E0EB-4FB2-BE85-0813BE338CB3}"/>
                    </a:ext>
                  </a:extLst>
                </p:cNvPr>
                <p:cNvCxnSpPr/>
                <p:nvPr/>
              </p:nvCxnSpPr>
              <p:spPr bwMode="auto">
                <a:xfrm>
                  <a:off x="5105120"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1" name="Gerader Verbinder 870">
                  <a:extLst>
                    <a:ext uri="{FF2B5EF4-FFF2-40B4-BE49-F238E27FC236}">
                      <a16:creationId xmlns:a16="http://schemas.microsoft.com/office/drawing/2014/main" id="{F3CEB49C-B948-4F16-909D-E379F12C668D}"/>
                    </a:ext>
                  </a:extLst>
                </p:cNvPr>
                <p:cNvCxnSpPr/>
                <p:nvPr/>
              </p:nvCxnSpPr>
              <p:spPr bwMode="auto">
                <a:xfrm>
                  <a:off x="526935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2" name="Gerader Verbinder 871">
                  <a:extLst>
                    <a:ext uri="{FF2B5EF4-FFF2-40B4-BE49-F238E27FC236}">
                      <a16:creationId xmlns:a16="http://schemas.microsoft.com/office/drawing/2014/main" id="{801A8413-B4A6-4DB7-A31D-F2EEB015910A}"/>
                    </a:ext>
                  </a:extLst>
                </p:cNvPr>
                <p:cNvCxnSpPr/>
                <p:nvPr/>
              </p:nvCxnSpPr>
              <p:spPr bwMode="auto">
                <a:xfrm>
                  <a:off x="5433598" y="1475984"/>
                  <a:ext cx="0" cy="19105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3" name="Gerader Verbinder 872">
                  <a:extLst>
                    <a:ext uri="{FF2B5EF4-FFF2-40B4-BE49-F238E27FC236}">
                      <a16:creationId xmlns:a16="http://schemas.microsoft.com/office/drawing/2014/main" id="{B846B9F7-91F9-4F99-BE9B-D27E3A2D35BE}"/>
                    </a:ext>
                  </a:extLst>
                </p:cNvPr>
                <p:cNvCxnSpPr/>
                <p:nvPr/>
              </p:nvCxnSpPr>
              <p:spPr bwMode="auto">
                <a:xfrm>
                  <a:off x="4612403" y="162418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4" name="Gerader Verbinder 873">
                  <a:extLst>
                    <a:ext uri="{FF2B5EF4-FFF2-40B4-BE49-F238E27FC236}">
                      <a16:creationId xmlns:a16="http://schemas.microsoft.com/office/drawing/2014/main" id="{EE4EF924-3059-45C2-A87C-177B682C9AEA}"/>
                    </a:ext>
                  </a:extLst>
                </p:cNvPr>
                <p:cNvCxnSpPr/>
                <p:nvPr/>
              </p:nvCxnSpPr>
              <p:spPr bwMode="auto">
                <a:xfrm>
                  <a:off x="4612403" y="178487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5" name="Gerader Verbinder 874">
                  <a:extLst>
                    <a:ext uri="{FF2B5EF4-FFF2-40B4-BE49-F238E27FC236}">
                      <a16:creationId xmlns:a16="http://schemas.microsoft.com/office/drawing/2014/main" id="{943282D7-E1B4-422B-A627-147A52DF2571}"/>
                    </a:ext>
                  </a:extLst>
                </p:cNvPr>
                <p:cNvCxnSpPr/>
                <p:nvPr/>
              </p:nvCxnSpPr>
              <p:spPr bwMode="auto">
                <a:xfrm>
                  <a:off x="4612403" y="194557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6" name="Gerader Verbinder 875">
                  <a:extLst>
                    <a:ext uri="{FF2B5EF4-FFF2-40B4-BE49-F238E27FC236}">
                      <a16:creationId xmlns:a16="http://schemas.microsoft.com/office/drawing/2014/main" id="{813C1C88-5C5A-4540-B1D6-7098AE939A05}"/>
                    </a:ext>
                  </a:extLst>
                </p:cNvPr>
                <p:cNvCxnSpPr/>
                <p:nvPr/>
              </p:nvCxnSpPr>
              <p:spPr bwMode="auto">
                <a:xfrm>
                  <a:off x="4612403" y="2106272"/>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7" name="Gerader Verbinder 876">
                  <a:extLst>
                    <a:ext uri="{FF2B5EF4-FFF2-40B4-BE49-F238E27FC236}">
                      <a16:creationId xmlns:a16="http://schemas.microsoft.com/office/drawing/2014/main" id="{7E5CF660-1A7A-4531-9AE1-DF5046D179A6}"/>
                    </a:ext>
                  </a:extLst>
                </p:cNvPr>
                <p:cNvCxnSpPr/>
                <p:nvPr/>
              </p:nvCxnSpPr>
              <p:spPr bwMode="auto">
                <a:xfrm>
                  <a:off x="4612403" y="2266969"/>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8" name="Gerader Verbinder 877">
                  <a:extLst>
                    <a:ext uri="{FF2B5EF4-FFF2-40B4-BE49-F238E27FC236}">
                      <a16:creationId xmlns:a16="http://schemas.microsoft.com/office/drawing/2014/main" id="{4A47C2FD-5CD7-4A7E-849E-9F4436831603}"/>
                    </a:ext>
                  </a:extLst>
                </p:cNvPr>
                <p:cNvCxnSpPr/>
                <p:nvPr/>
              </p:nvCxnSpPr>
              <p:spPr bwMode="auto">
                <a:xfrm>
                  <a:off x="4612403" y="242766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9" name="Gerader Verbinder 878">
                  <a:extLst>
                    <a:ext uri="{FF2B5EF4-FFF2-40B4-BE49-F238E27FC236}">
                      <a16:creationId xmlns:a16="http://schemas.microsoft.com/office/drawing/2014/main" id="{F1175197-7106-4EB8-880E-0E8A69D8B80B}"/>
                    </a:ext>
                  </a:extLst>
                </p:cNvPr>
                <p:cNvCxnSpPr/>
                <p:nvPr/>
              </p:nvCxnSpPr>
              <p:spPr bwMode="auto">
                <a:xfrm>
                  <a:off x="4612403" y="258836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 name="Gerader Verbinder 879">
                  <a:extLst>
                    <a:ext uri="{FF2B5EF4-FFF2-40B4-BE49-F238E27FC236}">
                      <a16:creationId xmlns:a16="http://schemas.microsoft.com/office/drawing/2014/main" id="{F8850BE7-58FA-479B-A5F2-62C81A624DF2}"/>
                    </a:ext>
                  </a:extLst>
                </p:cNvPr>
                <p:cNvCxnSpPr/>
                <p:nvPr/>
              </p:nvCxnSpPr>
              <p:spPr bwMode="auto">
                <a:xfrm>
                  <a:off x="4612403" y="2749060"/>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1" name="Gerader Verbinder 880">
                  <a:extLst>
                    <a:ext uri="{FF2B5EF4-FFF2-40B4-BE49-F238E27FC236}">
                      <a16:creationId xmlns:a16="http://schemas.microsoft.com/office/drawing/2014/main" id="{20037942-FC46-40CD-A3CA-DCEBC6665CDD}"/>
                    </a:ext>
                  </a:extLst>
                </p:cNvPr>
                <p:cNvCxnSpPr/>
                <p:nvPr/>
              </p:nvCxnSpPr>
              <p:spPr bwMode="auto">
                <a:xfrm>
                  <a:off x="4612403" y="2909756"/>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2" name="Gerader Verbinder 881">
                  <a:extLst>
                    <a:ext uri="{FF2B5EF4-FFF2-40B4-BE49-F238E27FC236}">
                      <a16:creationId xmlns:a16="http://schemas.microsoft.com/office/drawing/2014/main" id="{DE3469FD-B2C2-4B0B-A228-DE13278E5A97}"/>
                    </a:ext>
                  </a:extLst>
                </p:cNvPr>
                <p:cNvCxnSpPr/>
                <p:nvPr/>
              </p:nvCxnSpPr>
              <p:spPr bwMode="auto">
                <a:xfrm>
                  <a:off x="4612403" y="3070453"/>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3" name="Gerader Verbinder 882">
                  <a:extLst>
                    <a:ext uri="{FF2B5EF4-FFF2-40B4-BE49-F238E27FC236}">
                      <a16:creationId xmlns:a16="http://schemas.microsoft.com/office/drawing/2014/main" id="{ED063814-ADB0-46BD-830F-7A675428D73B}"/>
                    </a:ext>
                  </a:extLst>
                </p:cNvPr>
                <p:cNvCxnSpPr/>
                <p:nvPr/>
              </p:nvCxnSpPr>
              <p:spPr bwMode="auto">
                <a:xfrm>
                  <a:off x="4612403" y="3231148"/>
                  <a:ext cx="969791"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89" name="Textfeld 888">
              <a:extLst>
                <a:ext uri="{FF2B5EF4-FFF2-40B4-BE49-F238E27FC236}">
                  <a16:creationId xmlns:a16="http://schemas.microsoft.com/office/drawing/2014/main" id="{B7D4A082-9360-47FE-BB8A-7DAB310A877F}"/>
                </a:ext>
              </a:extLst>
            </p:cNvPr>
            <p:cNvSpPr txBox="1"/>
            <p:nvPr/>
          </p:nvSpPr>
          <p:spPr>
            <a:xfrm>
              <a:off x="122429" y="2106866"/>
              <a:ext cx="5591595" cy="584775"/>
            </a:xfrm>
            <a:prstGeom prst="rect">
              <a:avLst/>
            </a:prstGeom>
            <a:noFill/>
          </p:spPr>
          <p:txBody>
            <a:bodyPr wrap="none" rtlCol="0">
              <a:spAutoFit/>
            </a:bodyPr>
            <a:lstStyle/>
            <a:p>
              <a:r>
                <a:rPr lang="de-DE" sz="1600" dirty="0">
                  <a:solidFill>
                    <a:srgbClr val="3333FF"/>
                  </a:solidFill>
                </a:rPr>
                <a:t>3. Geeignete Autobahnspuren mit PV überdecken (406 km²)</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Strom erzeugen und Asphalt schützen, Lärmschutz</a:t>
              </a:r>
              <a:endParaRPr lang="de-DE" sz="1600" i="1" dirty="0">
                <a:solidFill>
                  <a:srgbClr val="3333FF"/>
                </a:solidFill>
              </a:endParaRPr>
            </a:p>
          </p:txBody>
        </p:sp>
      </p:grpSp>
      <p:grpSp>
        <p:nvGrpSpPr>
          <p:cNvPr id="13" name="Gruppieren 12">
            <a:extLst>
              <a:ext uri="{FF2B5EF4-FFF2-40B4-BE49-F238E27FC236}">
                <a16:creationId xmlns:a16="http://schemas.microsoft.com/office/drawing/2014/main" id="{83887AD2-79B7-4D54-BAA6-4A34788B5480}"/>
              </a:ext>
            </a:extLst>
          </p:cNvPr>
          <p:cNvGrpSpPr/>
          <p:nvPr/>
        </p:nvGrpSpPr>
        <p:grpSpPr>
          <a:xfrm>
            <a:off x="122429" y="2317292"/>
            <a:ext cx="9137462" cy="3690482"/>
            <a:chOff x="122429" y="2317292"/>
            <a:chExt cx="9137462" cy="3690482"/>
          </a:xfrm>
        </p:grpSpPr>
        <p:pic>
          <p:nvPicPr>
            <p:cNvPr id="8" name="Grafik 7" descr="Ein Bild, das Kran enthält.&#10;&#10;Automatisch generierte Beschreibung">
              <a:extLst>
                <a:ext uri="{FF2B5EF4-FFF2-40B4-BE49-F238E27FC236}">
                  <a16:creationId xmlns:a16="http://schemas.microsoft.com/office/drawing/2014/main" id="{085CDAAC-247F-48D2-A68A-AFC49A0D51DE}"/>
                </a:ext>
              </a:extLst>
            </p:cNvPr>
            <p:cNvPicPr>
              <a:picLocks noChangeAspect="1"/>
            </p:cNvPicPr>
            <p:nvPr/>
          </p:nvPicPr>
          <p:blipFill rotWithShape="1">
            <a:blip r:embed="rId6">
              <a:extLst>
                <a:ext uri="{28A0092B-C50C-407E-A947-70E740481C1C}">
                  <a14:useLocalDpi xmlns:a14="http://schemas.microsoft.com/office/drawing/2010/main" val="0"/>
                </a:ext>
              </a:extLst>
            </a:blip>
            <a:srcRect l="84138" b="53794"/>
            <a:stretch/>
          </p:blipFill>
          <p:spPr>
            <a:xfrm>
              <a:off x="3544142" y="4482976"/>
              <a:ext cx="275588" cy="861915"/>
            </a:xfrm>
            <a:prstGeom prst="rect">
              <a:avLst/>
            </a:prstGeom>
          </p:spPr>
        </p:pic>
        <p:pic>
          <p:nvPicPr>
            <p:cNvPr id="885" name="Grafik 884" descr="Ein Bild, das Kran enthält.&#10;&#10;Automatisch generierte Beschreibung">
              <a:extLst>
                <a:ext uri="{FF2B5EF4-FFF2-40B4-BE49-F238E27FC236}">
                  <a16:creationId xmlns:a16="http://schemas.microsoft.com/office/drawing/2014/main" id="{32EC10E2-F9A5-49DC-9843-08AADA78D5C1}"/>
                </a:ext>
              </a:extLst>
            </p:cNvPr>
            <p:cNvPicPr>
              <a:picLocks noChangeAspect="1"/>
            </p:cNvPicPr>
            <p:nvPr/>
          </p:nvPicPr>
          <p:blipFill rotWithShape="1">
            <a:blip r:embed="rId6">
              <a:extLst>
                <a:ext uri="{28A0092B-C50C-407E-A947-70E740481C1C}">
                  <a14:useLocalDpi xmlns:a14="http://schemas.microsoft.com/office/drawing/2010/main" val="0"/>
                </a:ext>
              </a:extLst>
            </a:blip>
            <a:srcRect l="84138" b="53794"/>
            <a:stretch/>
          </p:blipFill>
          <p:spPr>
            <a:xfrm>
              <a:off x="6075230" y="3514008"/>
              <a:ext cx="275588" cy="861915"/>
            </a:xfrm>
            <a:prstGeom prst="rect">
              <a:avLst/>
            </a:prstGeom>
          </p:spPr>
        </p:pic>
        <p:pic>
          <p:nvPicPr>
            <p:cNvPr id="894" name="Grafik 893" descr="Ein Bild, das Kran enthält.&#10;&#10;Automatisch generierte Beschreibung">
              <a:extLst>
                <a:ext uri="{FF2B5EF4-FFF2-40B4-BE49-F238E27FC236}">
                  <a16:creationId xmlns:a16="http://schemas.microsoft.com/office/drawing/2014/main" id="{9F39DC97-1423-4CA7-859A-13AF6EC6FFD9}"/>
                </a:ext>
              </a:extLst>
            </p:cNvPr>
            <p:cNvPicPr>
              <a:picLocks noChangeAspect="1"/>
            </p:cNvPicPr>
            <p:nvPr/>
          </p:nvPicPr>
          <p:blipFill rotWithShape="1">
            <a:blip r:embed="rId6">
              <a:extLst>
                <a:ext uri="{28A0092B-C50C-407E-A947-70E740481C1C}">
                  <a14:useLocalDpi xmlns:a14="http://schemas.microsoft.com/office/drawing/2010/main" val="0"/>
                </a:ext>
              </a:extLst>
            </a:blip>
            <a:srcRect l="84138" b="53794"/>
            <a:stretch/>
          </p:blipFill>
          <p:spPr>
            <a:xfrm>
              <a:off x="8984303" y="2317292"/>
              <a:ext cx="275588" cy="861915"/>
            </a:xfrm>
            <a:prstGeom prst="rect">
              <a:avLst/>
            </a:prstGeom>
          </p:spPr>
        </p:pic>
        <p:sp>
          <p:nvSpPr>
            <p:cNvPr id="10" name="Freihandform: Form 9">
              <a:extLst>
                <a:ext uri="{FF2B5EF4-FFF2-40B4-BE49-F238E27FC236}">
                  <a16:creationId xmlns:a16="http://schemas.microsoft.com/office/drawing/2014/main" id="{222E2713-6B5F-469B-868E-F27F10B723DE}"/>
                </a:ext>
              </a:extLst>
            </p:cNvPr>
            <p:cNvSpPr/>
            <p:nvPr/>
          </p:nvSpPr>
          <p:spPr bwMode="auto">
            <a:xfrm>
              <a:off x="3745905" y="2613331"/>
              <a:ext cx="5351917" cy="2044345"/>
            </a:xfrm>
            <a:custGeom>
              <a:avLst/>
              <a:gdLst>
                <a:gd name="connsiteX0" fmla="*/ 0 w 5128181"/>
                <a:gd name="connsiteY0" fmla="*/ 2036189 h 2036189"/>
                <a:gd name="connsiteX1" fmla="*/ 2403835 w 5128181"/>
                <a:gd name="connsiteY1" fmla="*/ 1159496 h 2036189"/>
                <a:gd name="connsiteX2" fmla="*/ 5128181 w 5128181"/>
                <a:gd name="connsiteY2" fmla="*/ 0 h 2036189"/>
                <a:gd name="connsiteX3" fmla="*/ 5128181 w 5128181"/>
                <a:gd name="connsiteY3" fmla="*/ 0 h 2036189"/>
              </a:gdLst>
              <a:ahLst/>
              <a:cxnLst>
                <a:cxn ang="0">
                  <a:pos x="connsiteX0" y="connsiteY0"/>
                </a:cxn>
                <a:cxn ang="0">
                  <a:pos x="connsiteX1" y="connsiteY1"/>
                </a:cxn>
                <a:cxn ang="0">
                  <a:pos x="connsiteX2" y="connsiteY2"/>
                </a:cxn>
                <a:cxn ang="0">
                  <a:pos x="connsiteX3" y="connsiteY3"/>
                </a:cxn>
              </a:cxnLst>
              <a:rect l="l" t="t" r="r" b="b"/>
              <a:pathLst>
                <a:path w="5128181" h="2036189">
                  <a:moveTo>
                    <a:pt x="0" y="2036189"/>
                  </a:moveTo>
                  <a:cubicBezTo>
                    <a:pt x="774569" y="1767525"/>
                    <a:pt x="1549138" y="1498861"/>
                    <a:pt x="2403835" y="1159496"/>
                  </a:cubicBezTo>
                  <a:cubicBezTo>
                    <a:pt x="3258532" y="820131"/>
                    <a:pt x="5128181" y="0"/>
                    <a:pt x="5128181" y="0"/>
                  </a:cubicBezTo>
                  <a:lnTo>
                    <a:pt x="5128181" y="0"/>
                  </a:ln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95" name="Textfeld 894">
              <a:extLst>
                <a:ext uri="{FF2B5EF4-FFF2-40B4-BE49-F238E27FC236}">
                  <a16:creationId xmlns:a16="http://schemas.microsoft.com/office/drawing/2014/main" id="{6B8ADF76-823A-4173-B548-79B2F2B14DB6}"/>
                </a:ext>
              </a:extLst>
            </p:cNvPr>
            <p:cNvSpPr txBox="1"/>
            <p:nvPr/>
          </p:nvSpPr>
          <p:spPr>
            <a:xfrm>
              <a:off x="122429" y="5422999"/>
              <a:ext cx="6210226" cy="584775"/>
            </a:xfrm>
            <a:prstGeom prst="rect">
              <a:avLst/>
            </a:prstGeom>
            <a:noFill/>
          </p:spPr>
          <p:txBody>
            <a:bodyPr wrap="none" rtlCol="0">
              <a:spAutoFit/>
            </a:bodyPr>
            <a:lstStyle/>
            <a:p>
              <a:r>
                <a:rPr lang="de-DE" sz="1600" dirty="0">
                  <a:solidFill>
                    <a:srgbClr val="3333FF"/>
                  </a:solidFill>
                </a:rPr>
                <a:t>5. Neubau von Hochspannungsleitungen an Autobahnen platzieren</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Energietrassen bündeln und vervollständigen</a:t>
              </a:r>
              <a:endParaRPr lang="de-DE" sz="1600" i="1" dirty="0">
                <a:solidFill>
                  <a:srgbClr val="3333FF"/>
                </a:solidFill>
              </a:endParaRPr>
            </a:p>
          </p:txBody>
        </p:sp>
      </p:grpSp>
      <p:grpSp>
        <p:nvGrpSpPr>
          <p:cNvPr id="2" name="Gruppieren 1">
            <a:extLst>
              <a:ext uri="{FF2B5EF4-FFF2-40B4-BE49-F238E27FC236}">
                <a16:creationId xmlns:a16="http://schemas.microsoft.com/office/drawing/2014/main" id="{C7A9A248-E83B-4632-B0D3-287B19DA353C}"/>
              </a:ext>
            </a:extLst>
          </p:cNvPr>
          <p:cNvGrpSpPr/>
          <p:nvPr/>
        </p:nvGrpSpPr>
        <p:grpSpPr>
          <a:xfrm>
            <a:off x="122429" y="715672"/>
            <a:ext cx="9860491" cy="4695366"/>
            <a:chOff x="122429" y="731750"/>
            <a:chExt cx="9860491" cy="4695366"/>
          </a:xfrm>
        </p:grpSpPr>
        <p:grpSp>
          <p:nvGrpSpPr>
            <p:cNvPr id="50" name="Gruppieren 49">
              <a:extLst>
                <a:ext uri="{FF2B5EF4-FFF2-40B4-BE49-F238E27FC236}">
                  <a16:creationId xmlns:a16="http://schemas.microsoft.com/office/drawing/2014/main" id="{5036B6F2-3ABD-44EB-9F1E-E306BF8080D3}"/>
                </a:ext>
              </a:extLst>
            </p:cNvPr>
            <p:cNvGrpSpPr/>
            <p:nvPr/>
          </p:nvGrpSpPr>
          <p:grpSpPr>
            <a:xfrm>
              <a:off x="4200829" y="731750"/>
              <a:ext cx="5782091" cy="4695366"/>
              <a:chOff x="4200829" y="731750"/>
              <a:chExt cx="5782091" cy="4695366"/>
            </a:xfrm>
          </p:grpSpPr>
          <p:pic>
            <p:nvPicPr>
              <p:cNvPr id="108" name="Grafik 107">
                <a:extLst>
                  <a:ext uri="{FF2B5EF4-FFF2-40B4-BE49-F238E27FC236}">
                    <a16:creationId xmlns:a16="http://schemas.microsoft.com/office/drawing/2014/main" id="{DF97B6D1-BF76-4A27-B526-6B56231771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0159" y="1604109"/>
                <a:ext cx="861915" cy="861915"/>
              </a:xfrm>
              <a:prstGeom prst="rect">
                <a:avLst/>
              </a:prstGeom>
            </p:spPr>
          </p:pic>
          <p:pic>
            <p:nvPicPr>
              <p:cNvPr id="112" name="Grafik 111">
                <a:extLst>
                  <a:ext uri="{FF2B5EF4-FFF2-40B4-BE49-F238E27FC236}">
                    <a16:creationId xmlns:a16="http://schemas.microsoft.com/office/drawing/2014/main" id="{310218A8-1038-442D-852B-DF90C45FE3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5013" y="731750"/>
                <a:ext cx="861915" cy="861915"/>
              </a:xfrm>
              <a:prstGeom prst="rect">
                <a:avLst/>
              </a:prstGeom>
            </p:spPr>
          </p:pic>
          <p:pic>
            <p:nvPicPr>
              <p:cNvPr id="115" name="Grafik 114">
                <a:extLst>
                  <a:ext uri="{FF2B5EF4-FFF2-40B4-BE49-F238E27FC236}">
                    <a16:creationId xmlns:a16="http://schemas.microsoft.com/office/drawing/2014/main" id="{5036FDA1-6586-444F-BACD-8885BE57D8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829" y="4565201"/>
                <a:ext cx="861915" cy="861915"/>
              </a:xfrm>
              <a:prstGeom prst="rect">
                <a:avLst/>
              </a:prstGeom>
            </p:spPr>
          </p:pic>
          <p:pic>
            <p:nvPicPr>
              <p:cNvPr id="117" name="Grafik 116">
                <a:extLst>
                  <a:ext uri="{FF2B5EF4-FFF2-40B4-BE49-F238E27FC236}">
                    <a16:creationId xmlns:a16="http://schemas.microsoft.com/office/drawing/2014/main" id="{920FF227-5CB6-4F72-A4BC-4EBC2A741B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3001" y="3605972"/>
                <a:ext cx="861915" cy="861915"/>
              </a:xfrm>
              <a:prstGeom prst="rect">
                <a:avLst/>
              </a:prstGeom>
            </p:spPr>
          </p:pic>
          <p:pic>
            <p:nvPicPr>
              <p:cNvPr id="119" name="Grafik 118">
                <a:extLst>
                  <a:ext uri="{FF2B5EF4-FFF2-40B4-BE49-F238E27FC236}">
                    <a16:creationId xmlns:a16="http://schemas.microsoft.com/office/drawing/2014/main" id="{7D7395B2-7686-4C27-80C4-B0890A937F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1005" y="2457204"/>
                <a:ext cx="861915" cy="861915"/>
              </a:xfrm>
              <a:prstGeom prst="rect">
                <a:avLst/>
              </a:prstGeom>
            </p:spPr>
          </p:pic>
        </p:grpSp>
        <p:sp>
          <p:nvSpPr>
            <p:cNvPr id="56" name="Textfeld 55">
              <a:extLst>
                <a:ext uri="{FF2B5EF4-FFF2-40B4-BE49-F238E27FC236}">
                  <a16:creationId xmlns:a16="http://schemas.microsoft.com/office/drawing/2014/main" id="{07663D63-6855-4041-B3DE-29A292CBD746}"/>
                </a:ext>
              </a:extLst>
            </p:cNvPr>
            <p:cNvSpPr txBox="1"/>
            <p:nvPr/>
          </p:nvSpPr>
          <p:spPr>
            <a:xfrm>
              <a:off x="122429" y="851910"/>
              <a:ext cx="8290796" cy="584775"/>
            </a:xfrm>
            <a:prstGeom prst="rect">
              <a:avLst/>
            </a:prstGeom>
            <a:noFill/>
          </p:spPr>
          <p:txBody>
            <a:bodyPr wrap="none" rtlCol="0">
              <a:spAutoFit/>
            </a:bodyPr>
            <a:lstStyle/>
            <a:p>
              <a:r>
                <a:rPr lang="de-DE" sz="1600" dirty="0">
                  <a:solidFill>
                    <a:srgbClr val="3333FF"/>
                  </a:solidFill>
                </a:rPr>
                <a:t>1. Windräder an beiden Seiten der Autobahn aufstellen, Atlas über Potenziale erforderlich</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Abstandsflächen zur Besiedlung nutzen</a:t>
              </a:r>
              <a:endParaRPr lang="de-DE" sz="1600" i="1" dirty="0">
                <a:solidFill>
                  <a:srgbClr val="3333FF"/>
                </a:solidFill>
              </a:endParaRPr>
            </a:p>
          </p:txBody>
        </p:sp>
      </p:grpSp>
      <p:sp>
        <p:nvSpPr>
          <p:cNvPr id="887" name="Text Box 14">
            <a:extLst>
              <a:ext uri="{FF2B5EF4-FFF2-40B4-BE49-F238E27FC236}">
                <a16:creationId xmlns:a16="http://schemas.microsoft.com/office/drawing/2014/main" id="{8416DB59-CB14-492A-95AB-EC52C2FC65A0}"/>
              </a:ext>
            </a:extLst>
          </p:cNvPr>
          <p:cNvSpPr txBox="1">
            <a:spLocks noChangeArrowheads="1"/>
          </p:cNvSpPr>
          <p:nvPr/>
        </p:nvSpPr>
        <p:spPr bwMode="auto">
          <a:xfrm>
            <a:off x="2083833" y="5066845"/>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7" name="Gruppieren 6">
            <a:extLst>
              <a:ext uri="{FF2B5EF4-FFF2-40B4-BE49-F238E27FC236}">
                <a16:creationId xmlns:a16="http://schemas.microsoft.com/office/drawing/2014/main" id="{D4194F52-E9B9-C87E-076B-F8BCD8F827BC}"/>
              </a:ext>
            </a:extLst>
          </p:cNvPr>
          <p:cNvGrpSpPr/>
          <p:nvPr/>
        </p:nvGrpSpPr>
        <p:grpSpPr>
          <a:xfrm>
            <a:off x="114654" y="1169564"/>
            <a:ext cx="9497180" cy="4047330"/>
            <a:chOff x="114654" y="1169564"/>
            <a:chExt cx="9497180" cy="4047330"/>
          </a:xfrm>
        </p:grpSpPr>
        <p:grpSp>
          <p:nvGrpSpPr>
            <p:cNvPr id="4" name="Gruppieren 3">
              <a:extLst>
                <a:ext uri="{FF2B5EF4-FFF2-40B4-BE49-F238E27FC236}">
                  <a16:creationId xmlns:a16="http://schemas.microsoft.com/office/drawing/2014/main" id="{1202CBAB-11FE-4E5D-9119-BE24DD64E84C}"/>
                </a:ext>
              </a:extLst>
            </p:cNvPr>
            <p:cNvGrpSpPr/>
            <p:nvPr/>
          </p:nvGrpSpPr>
          <p:grpSpPr>
            <a:xfrm>
              <a:off x="114654" y="1169564"/>
              <a:ext cx="9497180" cy="2653780"/>
              <a:chOff x="114654" y="1169564"/>
              <a:chExt cx="9497180" cy="2653780"/>
            </a:xfrm>
          </p:grpSpPr>
          <p:grpSp>
            <p:nvGrpSpPr>
              <p:cNvPr id="3" name="Gruppieren 2">
                <a:extLst>
                  <a:ext uri="{FF2B5EF4-FFF2-40B4-BE49-F238E27FC236}">
                    <a16:creationId xmlns:a16="http://schemas.microsoft.com/office/drawing/2014/main" id="{95BAD3FB-0FD6-4474-9BD8-129DE8027C3F}"/>
                  </a:ext>
                </a:extLst>
              </p:cNvPr>
              <p:cNvGrpSpPr/>
              <p:nvPr/>
            </p:nvGrpSpPr>
            <p:grpSpPr>
              <a:xfrm>
                <a:off x="6297578" y="1169564"/>
                <a:ext cx="3314256" cy="2653780"/>
                <a:chOff x="6297578" y="1169564"/>
                <a:chExt cx="3314256" cy="2653780"/>
              </a:xfrm>
            </p:grpSpPr>
            <p:pic>
              <p:nvPicPr>
                <p:cNvPr id="892" name="Grafik 891" descr="Ein Bild, das Text, Karte enthält.&#10;&#10;Automatisch generierte Beschreibung">
                  <a:extLst>
                    <a:ext uri="{FF2B5EF4-FFF2-40B4-BE49-F238E27FC236}">
                      <a16:creationId xmlns:a16="http://schemas.microsoft.com/office/drawing/2014/main" id="{2F406903-9593-4E33-9F29-16E92C61CA76}"/>
                    </a:ext>
                  </a:extLst>
                </p:cNvPr>
                <p:cNvPicPr>
                  <a:picLocks noChangeAspect="1"/>
                </p:cNvPicPr>
                <p:nvPr/>
              </p:nvPicPr>
              <p:blipFill rotWithShape="1">
                <a:blip r:embed="rId8">
                  <a:extLst>
                    <a:ext uri="{28A0092B-C50C-407E-A947-70E740481C1C}">
                      <a14:useLocalDpi xmlns:a14="http://schemas.microsoft.com/office/drawing/2010/main" val="0"/>
                    </a:ext>
                  </a:extLst>
                </a:blip>
                <a:srcRect t="55510" r="52426" b="27211"/>
                <a:stretch/>
              </p:blipFill>
              <p:spPr>
                <a:xfrm>
                  <a:off x="6297578" y="1169564"/>
                  <a:ext cx="2047264" cy="743573"/>
                </a:xfrm>
                <a:prstGeom prst="rect">
                  <a:avLst/>
                </a:prstGeom>
              </p:spPr>
            </p:pic>
            <p:pic>
              <p:nvPicPr>
                <p:cNvPr id="891" name="Grafik 890" descr="Ein Bild, das Text, Karte enthält.&#10;&#10;Automatisch generierte Beschreibung">
                  <a:extLst>
                    <a:ext uri="{FF2B5EF4-FFF2-40B4-BE49-F238E27FC236}">
                      <a16:creationId xmlns:a16="http://schemas.microsoft.com/office/drawing/2014/main" id="{08BA92DF-A578-4D47-B0E7-FAC05372E431}"/>
                    </a:ext>
                  </a:extLst>
                </p:cNvPr>
                <p:cNvPicPr>
                  <a:picLocks noChangeAspect="1"/>
                </p:cNvPicPr>
                <p:nvPr/>
              </p:nvPicPr>
              <p:blipFill rotWithShape="1">
                <a:blip r:embed="rId8">
                  <a:extLst>
                    <a:ext uri="{28A0092B-C50C-407E-A947-70E740481C1C}">
                      <a14:useLocalDpi xmlns:a14="http://schemas.microsoft.com/office/drawing/2010/main" val="0"/>
                    </a:ext>
                  </a:extLst>
                </a:blip>
                <a:srcRect t="55510" r="52426" b="27211"/>
                <a:stretch/>
              </p:blipFill>
              <p:spPr>
                <a:xfrm>
                  <a:off x="7564570" y="3079771"/>
                  <a:ext cx="2047264" cy="743573"/>
                </a:xfrm>
                <a:prstGeom prst="rect">
                  <a:avLst/>
                </a:prstGeom>
              </p:spPr>
            </p:pic>
          </p:grpSp>
          <p:sp>
            <p:nvSpPr>
              <p:cNvPr id="886" name="Textfeld 885">
                <a:extLst>
                  <a:ext uri="{FF2B5EF4-FFF2-40B4-BE49-F238E27FC236}">
                    <a16:creationId xmlns:a16="http://schemas.microsoft.com/office/drawing/2014/main" id="{6F9E90C8-04B4-4330-A8E8-2D67EC6B3203}"/>
                  </a:ext>
                </a:extLst>
              </p:cNvPr>
              <p:cNvSpPr txBox="1"/>
              <p:nvPr/>
            </p:nvSpPr>
            <p:spPr>
              <a:xfrm>
                <a:off x="114654" y="1479388"/>
                <a:ext cx="6522683" cy="584775"/>
              </a:xfrm>
              <a:prstGeom prst="rect">
                <a:avLst/>
              </a:prstGeom>
              <a:noFill/>
            </p:spPr>
            <p:txBody>
              <a:bodyPr wrap="none" rtlCol="0">
                <a:spAutoFit/>
              </a:bodyPr>
              <a:lstStyle/>
              <a:p>
                <a:r>
                  <a:rPr lang="de-DE" sz="1600" dirty="0">
                    <a:solidFill>
                      <a:srgbClr val="3333FF"/>
                    </a:solidFill>
                  </a:rPr>
                  <a:t>2.  PV-Freiflächen/AGRI-PV an beiden Seiten der Autobahn aufstellen</a:t>
                </a:r>
                <a:br>
                  <a:rPr lang="de-DE" sz="1600" dirty="0">
                    <a:solidFill>
                      <a:srgbClr val="3333FF"/>
                    </a:solidFill>
                  </a:rPr>
                </a:br>
                <a:r>
                  <a:rPr lang="de-DE" sz="1600" dirty="0">
                    <a:solidFill>
                      <a:srgbClr val="3333FF"/>
                    </a:solidFill>
                  </a:rPr>
                  <a:t>    </a:t>
                </a:r>
                <a:r>
                  <a:rPr lang="de-DE" sz="1600" i="1" dirty="0">
                    <a:solidFill>
                      <a:srgbClr val="3333FF"/>
                    </a:solidFill>
                    <a:sym typeface="Wingdings" panose="05000000000000000000" pitchFamily="2" charset="2"/>
                  </a:rPr>
                  <a:t> Infrastruktur der Windräder nutzen</a:t>
                </a:r>
                <a:endParaRPr lang="de-DE" sz="1600" i="1" dirty="0">
                  <a:solidFill>
                    <a:srgbClr val="3333FF"/>
                  </a:solidFill>
                </a:endParaRPr>
              </a:p>
            </p:txBody>
          </p:sp>
        </p:grpSp>
        <p:pic>
          <p:nvPicPr>
            <p:cNvPr id="896" name="Grafik 895" descr="Ein Bild, das Gras, Baum, draußen, Feld enthält.&#10;&#10;Automatisch generierte Beschreibung">
              <a:extLst>
                <a:ext uri="{FF2B5EF4-FFF2-40B4-BE49-F238E27FC236}">
                  <a16:creationId xmlns:a16="http://schemas.microsoft.com/office/drawing/2014/main" id="{1C817949-6C4D-E0D4-9608-891AB488A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470" y="3370729"/>
              <a:ext cx="1420446" cy="820030"/>
            </a:xfrm>
            <a:prstGeom prst="rect">
              <a:avLst/>
            </a:prstGeom>
          </p:spPr>
        </p:pic>
        <p:pic>
          <p:nvPicPr>
            <p:cNvPr id="897" name="Grafik 896" descr="Ein Bild, das Gras, Baum, draußen, Feld enthält.&#10;&#10;Automatisch generierte Beschreibung">
              <a:extLst>
                <a:ext uri="{FF2B5EF4-FFF2-40B4-BE49-F238E27FC236}">
                  <a16:creationId xmlns:a16="http://schemas.microsoft.com/office/drawing/2014/main" id="{EF1B70DC-D0AD-A1EE-A0F0-70C80604D8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9964" y="4396864"/>
              <a:ext cx="1420446" cy="820030"/>
            </a:xfrm>
            <a:prstGeom prst="rect">
              <a:avLst/>
            </a:prstGeom>
          </p:spPr>
        </p:pic>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5935106"/>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Autobahntrassen maximal synergetisch nutzen, „Nebenwirkungen“ zusammenlegen!</a:t>
            </a:r>
            <a:br>
              <a:rPr lang="de-DE" altLang="de-DE" sz="1800" dirty="0">
                <a:solidFill>
                  <a:srgbClr val="00B050"/>
                </a:solidFill>
              </a:rPr>
            </a:br>
            <a:r>
              <a:rPr lang="de-DE" altLang="de-DE" sz="1800" dirty="0">
                <a:solidFill>
                  <a:srgbClr val="00B050"/>
                </a:solidFill>
              </a:rPr>
              <a:t>Wo könnte eine Pilotanlage gebaut werden? In der Südpfalz?</a:t>
            </a:r>
          </a:p>
        </p:txBody>
      </p:sp>
    </p:spTree>
    <p:extLst>
      <p:ext uri="{BB962C8B-B14F-4D97-AF65-F5344CB8AC3E}">
        <p14:creationId xmlns:p14="http://schemas.microsoft.com/office/powerpoint/2010/main" val="6582148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1+#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1+#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So könnte es aussehen, das Solardach für die Autobahn (1)</a:t>
            </a:r>
            <a:endParaRPr lang="de-DE" altLang="de-DE" sz="2000" dirty="0">
              <a:solidFill>
                <a:schemeClr val="bg1"/>
              </a:solidFill>
            </a:endParaRPr>
          </a:p>
        </p:txBody>
      </p:sp>
      <p:pic>
        <p:nvPicPr>
          <p:cNvPr id="3" name="Grafik 2" descr="Ein Bild, das Weg, Szene, Straße, Baum enthält.&#10;&#10;Automatisch generierte Beschreibung">
            <a:extLst>
              <a:ext uri="{FF2B5EF4-FFF2-40B4-BE49-F238E27FC236}">
                <a16:creationId xmlns:a16="http://schemas.microsoft.com/office/drawing/2014/main" id="{D19010C8-2B53-4386-A450-C120902A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3" y="851893"/>
            <a:ext cx="9114913" cy="4551380"/>
          </a:xfrm>
          <a:prstGeom prst="rect">
            <a:avLst/>
          </a:prstGeom>
        </p:spPr>
      </p:pic>
      <p:sp>
        <p:nvSpPr>
          <p:cNvPr id="10" name="Text Box 5">
            <a:extLst>
              <a:ext uri="{FF2B5EF4-FFF2-40B4-BE49-F238E27FC236}">
                <a16:creationId xmlns:a16="http://schemas.microsoft.com/office/drawing/2014/main" id="{E0024EB8-BCC4-44B3-8046-F24339FC0CB4}"/>
              </a:ext>
            </a:extLst>
          </p:cNvPr>
          <p:cNvSpPr txBox="1">
            <a:spLocks noChangeArrowheads="1"/>
          </p:cNvSpPr>
          <p:nvPr/>
        </p:nvSpPr>
        <p:spPr bwMode="auto">
          <a:xfrm>
            <a:off x="678511" y="5496135"/>
            <a:ext cx="8278453"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pv </a:t>
            </a:r>
            <a:r>
              <a:rPr lang="de-DE" altLang="de-DE" sz="1200" dirty="0" err="1"/>
              <a:t>magazine</a:t>
            </a:r>
            <a:r>
              <a:rPr lang="de-DE" altLang="de-DE" sz="1200" dirty="0"/>
              <a:t> vom 26.05.2021,  </a:t>
            </a:r>
            <a:r>
              <a:rPr lang="de-DE" altLang="de-DE" sz="1200" u="sng" dirty="0"/>
              <a:t>„</a:t>
            </a:r>
            <a:r>
              <a:rPr lang="de-DE" sz="1200" dirty="0"/>
              <a:t>Fraunhofer ISE und Partner erproben Photovoltaik-Dach über der Autobahn“</a:t>
            </a:r>
          </a:p>
          <a:p>
            <a:r>
              <a:rPr lang="de-DE" altLang="de-DE" sz="1200" dirty="0"/>
              <a:t> </a:t>
            </a:r>
            <a:endParaRPr lang="en-US" altLang="de-DE" sz="1200" dirty="0"/>
          </a:p>
        </p:txBody>
      </p:sp>
      <p:sp>
        <p:nvSpPr>
          <p:cNvPr id="13" name="Rectangle 4">
            <a:extLst>
              <a:ext uri="{FF2B5EF4-FFF2-40B4-BE49-F238E27FC236}">
                <a16:creationId xmlns:a16="http://schemas.microsoft.com/office/drawing/2014/main" id="{98E52BDF-8B35-4425-9387-B84FA79A559D}"/>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Auf der A 81 bei der Rastanlage Hegau-Ost (Bodensee) wird eine </a:t>
            </a:r>
            <a:r>
              <a:rPr lang="de-DE" altLang="de-DE" sz="1800" dirty="0">
                <a:solidFill>
                  <a:srgbClr val="00B050"/>
                </a:solidFill>
              </a:rPr>
              <a:t>Pilotanlage gebaut</a:t>
            </a:r>
          </a:p>
        </p:txBody>
      </p:sp>
    </p:spTree>
    <p:extLst>
      <p:ext uri="{BB962C8B-B14F-4D97-AF65-F5344CB8AC3E}">
        <p14:creationId xmlns:p14="http://schemas.microsoft.com/office/powerpoint/2010/main" val="9688994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So könnte es aussehen, das Solardach für die Autobahn (2)</a:t>
            </a:r>
            <a:endParaRPr lang="de-DE" altLang="de-DE" sz="2000" dirty="0">
              <a:solidFill>
                <a:schemeClr val="bg1"/>
              </a:solidFill>
            </a:endParaRPr>
          </a:p>
        </p:txBody>
      </p:sp>
      <p:sp>
        <p:nvSpPr>
          <p:cNvPr id="887" name="Textfeld 886">
            <a:extLst>
              <a:ext uri="{FF2B5EF4-FFF2-40B4-BE49-F238E27FC236}">
                <a16:creationId xmlns:a16="http://schemas.microsoft.com/office/drawing/2014/main" id="{FA25A438-1AF6-4980-86F3-32A39B18EEF9}"/>
              </a:ext>
            </a:extLst>
          </p:cNvPr>
          <p:cNvSpPr txBox="1"/>
          <p:nvPr/>
        </p:nvSpPr>
        <p:spPr>
          <a:xfrm>
            <a:off x="764410" y="5607052"/>
            <a:ext cx="3175262" cy="430887"/>
          </a:xfrm>
          <a:prstGeom prst="rect">
            <a:avLst/>
          </a:prstGeom>
          <a:noFill/>
        </p:spPr>
        <p:txBody>
          <a:bodyPr wrap="square">
            <a:spAutoFit/>
          </a:bodyPr>
          <a:lstStyle/>
          <a:p>
            <a:r>
              <a:rPr lang="de-DE" sz="1100" dirty="0"/>
              <a:t>AIT (Foto: LABOR3 Architektur GmbH), kofinanziert durch das BMDV</a:t>
            </a:r>
          </a:p>
        </p:txBody>
      </p:sp>
      <p:pic>
        <p:nvPicPr>
          <p:cNvPr id="12" name="Grafik 11" descr="Ein Bild, das Gras, Zaun, Spur, draußen enthält.&#10;&#10;Automatisch generierte Beschreibung">
            <a:extLst>
              <a:ext uri="{FF2B5EF4-FFF2-40B4-BE49-F238E27FC236}">
                <a16:creationId xmlns:a16="http://schemas.microsoft.com/office/drawing/2014/main" id="{965B7234-4E6F-4DA0-AC31-C769A96FA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78" y="941080"/>
            <a:ext cx="8163612" cy="4612441"/>
          </a:xfrm>
          <a:prstGeom prst="rect">
            <a:avLst/>
          </a:prstGeom>
        </p:spPr>
      </p:pic>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Österreich wird eine Pilotanlage gebaut!</a:t>
            </a:r>
          </a:p>
        </p:txBody>
      </p:sp>
      <p:sp>
        <p:nvSpPr>
          <p:cNvPr id="6" name="Text Box 5">
            <a:extLst>
              <a:ext uri="{FF2B5EF4-FFF2-40B4-BE49-F238E27FC236}">
                <a16:creationId xmlns:a16="http://schemas.microsoft.com/office/drawing/2014/main" id="{F6C995DB-51DE-40CF-BC0F-ABE499BE8A94}"/>
              </a:ext>
            </a:extLst>
          </p:cNvPr>
          <p:cNvSpPr txBox="1">
            <a:spLocks noChangeArrowheads="1"/>
          </p:cNvSpPr>
          <p:nvPr/>
        </p:nvSpPr>
        <p:spPr bwMode="auto">
          <a:xfrm>
            <a:off x="7280252" y="5638543"/>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
        <p:nvSpPr>
          <p:cNvPr id="7" name="Textfeld 6">
            <a:extLst>
              <a:ext uri="{FF2B5EF4-FFF2-40B4-BE49-F238E27FC236}">
                <a16:creationId xmlns:a16="http://schemas.microsoft.com/office/drawing/2014/main" id="{37E9CF2A-2DD5-46FD-A394-51F43563D0DE}"/>
              </a:ext>
            </a:extLst>
          </p:cNvPr>
          <p:cNvSpPr txBox="1"/>
          <p:nvPr/>
        </p:nvSpPr>
        <p:spPr>
          <a:xfrm>
            <a:off x="465930" y="1633410"/>
            <a:ext cx="298480" cy="246221"/>
          </a:xfrm>
          <a:prstGeom prst="rect">
            <a:avLst/>
          </a:prstGeom>
          <a:noFill/>
        </p:spPr>
        <p:txBody>
          <a:bodyPr wrap="none" rtlCol="0">
            <a:spAutoFit/>
          </a:bodyPr>
          <a:lstStyle/>
          <a:p>
            <a:r>
              <a:rPr lang="de-DE" sz="1000" dirty="0"/>
              <a:t>8)</a:t>
            </a:r>
          </a:p>
        </p:txBody>
      </p:sp>
    </p:spTree>
    <p:extLst>
      <p:ext uri="{BB962C8B-B14F-4D97-AF65-F5344CB8AC3E}">
        <p14:creationId xmlns:p14="http://schemas.microsoft.com/office/powerpoint/2010/main" val="270299539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So könnte es aussehen, das Solardach für die Autobahn (3)</a:t>
            </a:r>
            <a:br>
              <a:rPr lang="de-DE" sz="2000" dirty="0">
                <a:solidFill>
                  <a:schemeClr val="bg1"/>
                </a:solidFill>
              </a:rPr>
            </a:br>
            <a:r>
              <a:rPr lang="de-DE" sz="2000" dirty="0">
                <a:solidFill>
                  <a:schemeClr val="bg1"/>
                </a:solidFill>
              </a:rPr>
              <a:t>mit Windrädern</a:t>
            </a:r>
            <a:endParaRPr lang="de-DE" altLang="de-DE" sz="2000" dirty="0">
              <a:solidFill>
                <a:schemeClr val="bg1"/>
              </a:solidFill>
            </a:endParaRPr>
          </a:p>
        </p:txBody>
      </p:sp>
      <p:pic>
        <p:nvPicPr>
          <p:cNvPr id="3" name="Grafik 2" descr="Ein Bild, das Tisch, Arbeitstisch, Couchtisch enthält.&#10;&#10;Automatisch generierte Beschreibung">
            <a:extLst>
              <a:ext uri="{FF2B5EF4-FFF2-40B4-BE49-F238E27FC236}">
                <a16:creationId xmlns:a16="http://schemas.microsoft.com/office/drawing/2014/main" id="{A481DC2D-0BAE-44AD-B338-712931923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87" y="1125939"/>
            <a:ext cx="9282225" cy="4455468"/>
          </a:xfrm>
          <a:prstGeom prst="rect">
            <a:avLst/>
          </a:prstGeom>
        </p:spPr>
      </p:pic>
      <p:sp>
        <p:nvSpPr>
          <p:cNvPr id="6" name="Text Box 5">
            <a:extLst>
              <a:ext uri="{FF2B5EF4-FFF2-40B4-BE49-F238E27FC236}">
                <a16:creationId xmlns:a16="http://schemas.microsoft.com/office/drawing/2014/main" id="{5F0D87AC-B894-40D1-9F04-3F9E153FD49F}"/>
              </a:ext>
            </a:extLst>
          </p:cNvPr>
          <p:cNvSpPr txBox="1">
            <a:spLocks noChangeArrowheads="1"/>
          </p:cNvSpPr>
          <p:nvPr/>
        </p:nvSpPr>
        <p:spPr bwMode="auto">
          <a:xfrm>
            <a:off x="8086367" y="5692404"/>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
        <p:nvSpPr>
          <p:cNvPr id="7" name="Textfeld 6">
            <a:extLst>
              <a:ext uri="{FF2B5EF4-FFF2-40B4-BE49-F238E27FC236}">
                <a16:creationId xmlns:a16="http://schemas.microsoft.com/office/drawing/2014/main" id="{CB6666C2-BC3F-4CF5-B128-50C03FA765AC}"/>
              </a:ext>
            </a:extLst>
          </p:cNvPr>
          <p:cNvSpPr txBox="1"/>
          <p:nvPr/>
        </p:nvSpPr>
        <p:spPr>
          <a:xfrm>
            <a:off x="465930" y="1633410"/>
            <a:ext cx="298480" cy="246221"/>
          </a:xfrm>
          <a:prstGeom prst="rect">
            <a:avLst/>
          </a:prstGeom>
          <a:noFill/>
        </p:spPr>
        <p:txBody>
          <a:bodyPr wrap="none" rtlCol="0">
            <a:spAutoFit/>
          </a:bodyPr>
          <a:lstStyle/>
          <a:p>
            <a:r>
              <a:rPr lang="de-DE" sz="1000" dirty="0"/>
              <a:t>9)</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der Schweiz wird auch eine Pilotanlage gebaut!</a:t>
            </a:r>
          </a:p>
        </p:txBody>
      </p:sp>
    </p:spTree>
    <p:extLst>
      <p:ext uri="{BB962C8B-B14F-4D97-AF65-F5344CB8AC3E}">
        <p14:creationId xmlns:p14="http://schemas.microsoft.com/office/powerpoint/2010/main" val="66739144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6081"/>
            <a:ext cx="399026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Schiffsverkehr (1)</a:t>
            </a:r>
            <a:br>
              <a:rPr lang="de-DE" altLang="de-DE" sz="2000" dirty="0">
                <a:solidFill>
                  <a:schemeClr val="bg1"/>
                </a:solidFill>
              </a:rPr>
            </a:br>
            <a:r>
              <a:rPr lang="de-DE" altLang="de-DE" sz="2000" dirty="0">
                <a:solidFill>
                  <a:schemeClr val="bg1"/>
                </a:solidFill>
              </a:rPr>
              <a:t>Binnenschifffahrt: Personen, Güter </a:t>
            </a:r>
          </a:p>
        </p:txBody>
      </p:sp>
      <p:sp>
        <p:nvSpPr>
          <p:cNvPr id="23" name="Textfeld 22">
            <a:extLst>
              <a:ext uri="{FF2B5EF4-FFF2-40B4-BE49-F238E27FC236}">
                <a16:creationId xmlns:a16="http://schemas.microsoft.com/office/drawing/2014/main" id="{D36F2BC8-62DC-4B04-8D02-F83BE219222B}"/>
              </a:ext>
            </a:extLst>
          </p:cNvPr>
          <p:cNvSpPr txBox="1"/>
          <p:nvPr/>
        </p:nvSpPr>
        <p:spPr>
          <a:xfrm>
            <a:off x="7452420" y="1149177"/>
            <a:ext cx="526106" cy="276999"/>
          </a:xfrm>
          <a:prstGeom prst="rect">
            <a:avLst/>
          </a:prstGeom>
          <a:noFill/>
        </p:spPr>
        <p:txBody>
          <a:bodyPr wrap="none" rtlCol="0">
            <a:spAutoFit/>
          </a:bodyPr>
          <a:lstStyle/>
          <a:p>
            <a:r>
              <a:rPr lang="de-DE" sz="1200" dirty="0">
                <a:solidFill>
                  <a:schemeClr val="bg1"/>
                </a:solidFill>
              </a:rPr>
              <a:t>Akku</a:t>
            </a:r>
            <a:endParaRPr lang="de-DE" sz="1200" baseline="-25000" dirty="0">
              <a:solidFill>
                <a:schemeClr val="bg1"/>
              </a:solidFill>
            </a:endParaRPr>
          </a:p>
        </p:txBody>
      </p:sp>
      <p:grpSp>
        <p:nvGrpSpPr>
          <p:cNvPr id="25" name="Gruppieren 24">
            <a:extLst>
              <a:ext uri="{FF2B5EF4-FFF2-40B4-BE49-F238E27FC236}">
                <a16:creationId xmlns:a16="http://schemas.microsoft.com/office/drawing/2014/main" id="{073E8CB9-9AE9-45E1-AB0E-7D90B586FF3A}"/>
              </a:ext>
            </a:extLst>
          </p:cNvPr>
          <p:cNvGrpSpPr/>
          <p:nvPr/>
        </p:nvGrpSpPr>
        <p:grpSpPr>
          <a:xfrm>
            <a:off x="1706943" y="1287676"/>
            <a:ext cx="1794285" cy="1243910"/>
            <a:chOff x="431595" y="2522563"/>
            <a:chExt cx="1794285" cy="1243910"/>
          </a:xfrm>
        </p:grpSpPr>
        <p:pic>
          <p:nvPicPr>
            <p:cNvPr id="24" name="Grafik 23" descr="Ein Bild, das Wasser, Boot, draußen, Haus enthält.&#10;&#10;Automatisch generierte Beschreibung">
              <a:extLst>
                <a:ext uri="{FF2B5EF4-FFF2-40B4-BE49-F238E27FC236}">
                  <a16:creationId xmlns:a16="http://schemas.microsoft.com/office/drawing/2014/main" id="{79EE87E6-B683-4AF7-88D3-E5F44AACCA4A}"/>
                </a:ext>
              </a:extLst>
            </p:cNvPr>
            <p:cNvPicPr>
              <a:picLocks noChangeAspect="1"/>
            </p:cNvPicPr>
            <p:nvPr/>
          </p:nvPicPr>
          <p:blipFill rotWithShape="1">
            <a:blip r:embed="rId3">
              <a:extLst>
                <a:ext uri="{28A0092B-C50C-407E-A947-70E740481C1C}">
                  <a14:useLocalDpi xmlns:a14="http://schemas.microsoft.com/office/drawing/2010/main" val="0"/>
                </a:ext>
              </a:extLst>
            </a:blip>
            <a:srcRect l="6253" r="28181"/>
            <a:stretch/>
          </p:blipFill>
          <p:spPr>
            <a:xfrm flipH="1">
              <a:off x="431595" y="2522563"/>
              <a:ext cx="1794285" cy="1243910"/>
            </a:xfrm>
            <a:prstGeom prst="rect">
              <a:avLst/>
            </a:prstGeom>
          </p:spPr>
        </p:pic>
        <p:sp>
          <p:nvSpPr>
            <p:cNvPr id="27" name="Textfeld 26">
              <a:extLst>
                <a:ext uri="{FF2B5EF4-FFF2-40B4-BE49-F238E27FC236}">
                  <a16:creationId xmlns:a16="http://schemas.microsoft.com/office/drawing/2014/main" id="{7C5B6C57-2B45-47D7-B05E-B9B89045ECBD}"/>
                </a:ext>
              </a:extLst>
            </p:cNvPr>
            <p:cNvSpPr txBox="1"/>
            <p:nvPr/>
          </p:nvSpPr>
          <p:spPr>
            <a:xfrm>
              <a:off x="1507995" y="3426447"/>
              <a:ext cx="683200" cy="307777"/>
            </a:xfrm>
            <a:prstGeom prst="rect">
              <a:avLst/>
            </a:prstGeom>
            <a:noFill/>
          </p:spPr>
          <p:txBody>
            <a:bodyPr wrap="none" rtlCol="0">
              <a:spAutoFit/>
            </a:bodyPr>
            <a:lstStyle/>
            <a:p>
              <a:r>
                <a:rPr lang="de-DE" sz="1400" dirty="0">
                  <a:solidFill>
                    <a:schemeClr val="accent2"/>
                  </a:solidFill>
                </a:rPr>
                <a:t>Diesel</a:t>
              </a:r>
            </a:p>
          </p:txBody>
        </p:sp>
      </p:grpSp>
      <p:sp>
        <p:nvSpPr>
          <p:cNvPr id="33" name="Textfeld 32">
            <a:extLst>
              <a:ext uri="{FF2B5EF4-FFF2-40B4-BE49-F238E27FC236}">
                <a16:creationId xmlns:a16="http://schemas.microsoft.com/office/drawing/2014/main" id="{B01F362A-2EAA-461C-AC26-357A2CE9BCE4}"/>
              </a:ext>
            </a:extLst>
          </p:cNvPr>
          <p:cNvSpPr txBox="1"/>
          <p:nvPr/>
        </p:nvSpPr>
        <p:spPr>
          <a:xfrm>
            <a:off x="2203975"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34" name="Textfeld 33">
            <a:extLst>
              <a:ext uri="{FF2B5EF4-FFF2-40B4-BE49-F238E27FC236}">
                <a16:creationId xmlns:a16="http://schemas.microsoft.com/office/drawing/2014/main" id="{AAB2BC3A-2F13-4E59-BF8E-20478C62AC9A}"/>
              </a:ext>
            </a:extLst>
          </p:cNvPr>
          <p:cNvSpPr txBox="1"/>
          <p:nvPr/>
        </p:nvSpPr>
        <p:spPr>
          <a:xfrm>
            <a:off x="7992147" y="803603"/>
            <a:ext cx="697627" cy="369332"/>
          </a:xfrm>
          <a:prstGeom prst="rect">
            <a:avLst/>
          </a:prstGeom>
          <a:noFill/>
        </p:spPr>
        <p:txBody>
          <a:bodyPr wrap="none" rtlCol="0">
            <a:spAutoFit/>
          </a:bodyPr>
          <a:lstStyle/>
          <a:p>
            <a:pPr algn="ctr"/>
            <a:r>
              <a:rPr lang="de-DE" sz="1800" b="1" dirty="0">
                <a:solidFill>
                  <a:srgbClr val="3333FF"/>
                </a:solidFill>
              </a:rPr>
              <a:t>2040</a:t>
            </a:r>
          </a:p>
        </p:txBody>
      </p:sp>
      <p:grpSp>
        <p:nvGrpSpPr>
          <p:cNvPr id="3" name="Gruppieren 2">
            <a:extLst>
              <a:ext uri="{FF2B5EF4-FFF2-40B4-BE49-F238E27FC236}">
                <a16:creationId xmlns:a16="http://schemas.microsoft.com/office/drawing/2014/main" id="{9ABDB9CF-99B8-4FD3-BF71-01505ABD9D54}"/>
              </a:ext>
            </a:extLst>
          </p:cNvPr>
          <p:cNvGrpSpPr/>
          <p:nvPr/>
        </p:nvGrpSpPr>
        <p:grpSpPr>
          <a:xfrm>
            <a:off x="3709344" y="1287676"/>
            <a:ext cx="5537361" cy="1243910"/>
            <a:chOff x="3709344" y="1287676"/>
            <a:chExt cx="5537361" cy="1243910"/>
          </a:xfrm>
        </p:grpSpPr>
        <p:pic>
          <p:nvPicPr>
            <p:cNvPr id="26" name="Grafik 25" descr="Ein Bild, das Wasser, Boot, draußen, Haus enthält.&#10;&#10;Automatisch generierte Beschreibung">
              <a:extLst>
                <a:ext uri="{FF2B5EF4-FFF2-40B4-BE49-F238E27FC236}">
                  <a16:creationId xmlns:a16="http://schemas.microsoft.com/office/drawing/2014/main" id="{B420AD1B-2366-4B6E-8AC8-D91F0B67FCFF}"/>
                </a:ext>
              </a:extLst>
            </p:cNvPr>
            <p:cNvPicPr>
              <a:picLocks noChangeAspect="1"/>
            </p:cNvPicPr>
            <p:nvPr/>
          </p:nvPicPr>
          <p:blipFill rotWithShape="1">
            <a:blip r:embed="rId3">
              <a:extLst>
                <a:ext uri="{28A0092B-C50C-407E-A947-70E740481C1C}">
                  <a14:useLocalDpi xmlns:a14="http://schemas.microsoft.com/office/drawing/2010/main" val="0"/>
                </a:ext>
              </a:extLst>
            </a:blip>
            <a:srcRect l="6253" r="28181"/>
            <a:stretch/>
          </p:blipFill>
          <p:spPr>
            <a:xfrm>
              <a:off x="7452420" y="1287676"/>
              <a:ext cx="1794285" cy="1243910"/>
            </a:xfrm>
            <a:prstGeom prst="rect">
              <a:avLst/>
            </a:prstGeom>
          </p:spPr>
        </p:pic>
        <p:sp>
          <p:nvSpPr>
            <p:cNvPr id="37" name="Textfeld 36">
              <a:extLst>
                <a:ext uri="{FF2B5EF4-FFF2-40B4-BE49-F238E27FC236}">
                  <a16:creationId xmlns:a16="http://schemas.microsoft.com/office/drawing/2014/main" id="{0EE36D5E-8ECF-4EE8-A9CD-F8DE19C35EF7}"/>
                </a:ext>
              </a:extLst>
            </p:cNvPr>
            <p:cNvSpPr txBox="1"/>
            <p:nvPr/>
          </p:nvSpPr>
          <p:spPr>
            <a:xfrm>
              <a:off x="3709344" y="1786148"/>
              <a:ext cx="1140056" cy="307777"/>
            </a:xfrm>
            <a:prstGeom prst="rect">
              <a:avLst/>
            </a:prstGeom>
            <a:noFill/>
          </p:spPr>
          <p:txBody>
            <a:bodyPr wrap="none" rtlCol="0">
              <a:spAutoFit/>
            </a:bodyPr>
            <a:lstStyle/>
            <a:p>
              <a:r>
                <a:rPr lang="de-DE" sz="1400" dirty="0">
                  <a:solidFill>
                    <a:srgbClr val="3333FF"/>
                  </a:solidFill>
                </a:rPr>
                <a:t>Umstieg auf</a:t>
              </a:r>
            </a:p>
          </p:txBody>
        </p:sp>
        <p:sp>
          <p:nvSpPr>
            <p:cNvPr id="38" name="Pfeil: nach links 37">
              <a:extLst>
                <a:ext uri="{FF2B5EF4-FFF2-40B4-BE49-F238E27FC236}">
                  <a16:creationId xmlns:a16="http://schemas.microsoft.com/office/drawing/2014/main" id="{05101B54-B715-4041-8259-6ADA8CC137F7}"/>
                </a:ext>
              </a:extLst>
            </p:cNvPr>
            <p:cNvSpPr/>
            <p:nvPr/>
          </p:nvSpPr>
          <p:spPr bwMode="auto">
            <a:xfrm rot="10800000" flipV="1">
              <a:off x="4855801" y="1885558"/>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sp>
        <p:nvSpPr>
          <p:cNvPr id="45" name="Rectangle 4">
            <a:extLst>
              <a:ext uri="{FF2B5EF4-FFF2-40B4-BE49-F238E27FC236}">
                <a16:creationId xmlns:a16="http://schemas.microsoft.com/office/drawing/2014/main" id="{CF1474A0-A9F1-48E7-B042-3F8477934142}"/>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die Binnenschifffahrt muss fossilfrei werden!</a:t>
            </a:r>
          </a:p>
        </p:txBody>
      </p:sp>
      <p:sp>
        <p:nvSpPr>
          <p:cNvPr id="32" name="Textfeld 31">
            <a:extLst>
              <a:ext uri="{FF2B5EF4-FFF2-40B4-BE49-F238E27FC236}">
                <a16:creationId xmlns:a16="http://schemas.microsoft.com/office/drawing/2014/main" id="{EB203BD8-553A-47E2-8FD6-D7718E4381CE}"/>
              </a:ext>
            </a:extLst>
          </p:cNvPr>
          <p:cNvSpPr txBox="1"/>
          <p:nvPr/>
        </p:nvSpPr>
        <p:spPr>
          <a:xfrm>
            <a:off x="352370" y="1786148"/>
            <a:ext cx="1061509" cy="338554"/>
          </a:xfrm>
          <a:prstGeom prst="rect">
            <a:avLst/>
          </a:prstGeom>
          <a:noFill/>
        </p:spPr>
        <p:txBody>
          <a:bodyPr wrap="none" rtlCol="0">
            <a:spAutoFit/>
          </a:bodyPr>
          <a:lstStyle/>
          <a:p>
            <a:r>
              <a:rPr lang="de-DE" sz="1600" dirty="0">
                <a:solidFill>
                  <a:srgbClr val="3333FF"/>
                </a:solidFill>
              </a:rPr>
              <a:t>Personen</a:t>
            </a:r>
          </a:p>
        </p:txBody>
      </p:sp>
      <p:grpSp>
        <p:nvGrpSpPr>
          <p:cNvPr id="4" name="Gruppieren 3">
            <a:extLst>
              <a:ext uri="{FF2B5EF4-FFF2-40B4-BE49-F238E27FC236}">
                <a16:creationId xmlns:a16="http://schemas.microsoft.com/office/drawing/2014/main" id="{21FA4433-7668-434F-8503-FEE1FB15432B}"/>
              </a:ext>
            </a:extLst>
          </p:cNvPr>
          <p:cNvGrpSpPr/>
          <p:nvPr/>
        </p:nvGrpSpPr>
        <p:grpSpPr>
          <a:xfrm>
            <a:off x="352370" y="2941661"/>
            <a:ext cx="8882480" cy="1249437"/>
            <a:chOff x="352370" y="2941661"/>
            <a:chExt cx="8882480" cy="1249437"/>
          </a:xfrm>
        </p:grpSpPr>
        <p:sp>
          <p:nvSpPr>
            <p:cNvPr id="20" name="Textfeld 19">
              <a:extLst>
                <a:ext uri="{FF2B5EF4-FFF2-40B4-BE49-F238E27FC236}">
                  <a16:creationId xmlns:a16="http://schemas.microsoft.com/office/drawing/2014/main" id="{AD468E5C-6404-4E00-B814-E98A66AB5250}"/>
                </a:ext>
              </a:extLst>
            </p:cNvPr>
            <p:cNvSpPr txBox="1"/>
            <p:nvPr/>
          </p:nvSpPr>
          <p:spPr>
            <a:xfrm>
              <a:off x="8018895" y="3566380"/>
              <a:ext cx="526106" cy="276999"/>
            </a:xfrm>
            <a:prstGeom prst="rect">
              <a:avLst/>
            </a:prstGeom>
            <a:noFill/>
          </p:spPr>
          <p:txBody>
            <a:bodyPr wrap="none" rtlCol="0">
              <a:spAutoFit/>
            </a:bodyPr>
            <a:lstStyle/>
            <a:p>
              <a:r>
                <a:rPr lang="de-DE" sz="1200" dirty="0">
                  <a:solidFill>
                    <a:schemeClr val="bg1"/>
                  </a:solidFill>
                </a:rPr>
                <a:t>Akku</a:t>
              </a:r>
            </a:p>
          </p:txBody>
        </p:sp>
        <p:grpSp>
          <p:nvGrpSpPr>
            <p:cNvPr id="2" name="Gruppieren 1">
              <a:extLst>
                <a:ext uri="{FF2B5EF4-FFF2-40B4-BE49-F238E27FC236}">
                  <a16:creationId xmlns:a16="http://schemas.microsoft.com/office/drawing/2014/main" id="{B32813B2-DCA7-4031-ACA2-DF07268BF992}"/>
                </a:ext>
              </a:extLst>
            </p:cNvPr>
            <p:cNvGrpSpPr/>
            <p:nvPr/>
          </p:nvGrpSpPr>
          <p:grpSpPr>
            <a:xfrm>
              <a:off x="1706943" y="2947188"/>
              <a:ext cx="1794285" cy="1243910"/>
              <a:chOff x="177327" y="2630771"/>
              <a:chExt cx="1794285" cy="1243910"/>
            </a:xfrm>
          </p:grpSpPr>
          <p:sp>
            <p:nvSpPr>
              <p:cNvPr id="8" name="Textfeld 7">
                <a:extLst>
                  <a:ext uri="{FF2B5EF4-FFF2-40B4-BE49-F238E27FC236}">
                    <a16:creationId xmlns:a16="http://schemas.microsoft.com/office/drawing/2014/main" id="{FA74D3F6-A6B3-4E18-8827-0A89957AE822}"/>
                  </a:ext>
                </a:extLst>
              </p:cNvPr>
              <p:cNvSpPr txBox="1"/>
              <p:nvPr/>
            </p:nvSpPr>
            <p:spPr>
              <a:xfrm>
                <a:off x="1179190" y="2958174"/>
                <a:ext cx="609462" cy="276999"/>
              </a:xfrm>
              <a:prstGeom prst="rect">
                <a:avLst/>
              </a:prstGeom>
              <a:noFill/>
            </p:spPr>
            <p:txBody>
              <a:bodyPr wrap="none" rtlCol="0">
                <a:spAutoFit/>
              </a:bodyPr>
              <a:lstStyle/>
              <a:p>
                <a:r>
                  <a:rPr lang="de-DE" sz="1200" dirty="0">
                    <a:solidFill>
                      <a:srgbClr val="3333FF"/>
                    </a:solidFill>
                  </a:rPr>
                  <a:t>Diesel</a:t>
                </a:r>
              </a:p>
            </p:txBody>
          </p:sp>
          <p:pic>
            <p:nvPicPr>
              <p:cNvPr id="9" name="Grafik 8" descr="Ein Bild, das draußen, Wasser, Baum, Himmel enthält.&#10;&#10;Automatisch generierte Beschreibung">
                <a:extLst>
                  <a:ext uri="{FF2B5EF4-FFF2-40B4-BE49-F238E27FC236}">
                    <a16:creationId xmlns:a16="http://schemas.microsoft.com/office/drawing/2014/main" id="{B78B50FB-65F0-49C1-B290-5256FBE6AC8E}"/>
                  </a:ext>
                </a:extLst>
              </p:cNvPr>
              <p:cNvPicPr>
                <a:picLocks noChangeAspect="1"/>
              </p:cNvPicPr>
              <p:nvPr/>
            </p:nvPicPr>
            <p:blipFill rotWithShape="1">
              <a:blip r:embed="rId4">
                <a:extLst>
                  <a:ext uri="{28A0092B-C50C-407E-A947-70E740481C1C}">
                    <a14:useLocalDpi xmlns:a14="http://schemas.microsoft.com/office/drawing/2010/main" val="0"/>
                  </a:ext>
                </a:extLst>
              </a:blip>
              <a:srcRect l="12138" r="5589"/>
              <a:stretch/>
            </p:blipFill>
            <p:spPr>
              <a:xfrm>
                <a:off x="177327" y="2630771"/>
                <a:ext cx="1794285" cy="1243910"/>
              </a:xfrm>
              <a:prstGeom prst="rect">
                <a:avLst/>
              </a:prstGeom>
            </p:spPr>
          </p:pic>
          <p:sp>
            <p:nvSpPr>
              <p:cNvPr id="10" name="Textfeld 9">
                <a:extLst>
                  <a:ext uri="{FF2B5EF4-FFF2-40B4-BE49-F238E27FC236}">
                    <a16:creationId xmlns:a16="http://schemas.microsoft.com/office/drawing/2014/main" id="{3B76BCF6-8840-4ABA-BDBB-655DEE5980A6}"/>
                  </a:ext>
                </a:extLst>
              </p:cNvPr>
              <p:cNvSpPr txBox="1"/>
              <p:nvPr/>
            </p:nvSpPr>
            <p:spPr>
              <a:xfrm>
                <a:off x="1244008" y="2685624"/>
                <a:ext cx="683200" cy="307777"/>
              </a:xfrm>
              <a:prstGeom prst="rect">
                <a:avLst/>
              </a:prstGeom>
              <a:noFill/>
            </p:spPr>
            <p:txBody>
              <a:bodyPr wrap="none" rtlCol="0">
                <a:spAutoFit/>
              </a:bodyPr>
              <a:lstStyle/>
              <a:p>
                <a:r>
                  <a:rPr lang="de-DE" sz="1400" dirty="0">
                    <a:solidFill>
                      <a:schemeClr val="accent2"/>
                    </a:solidFill>
                  </a:rPr>
                  <a:t>Diesel</a:t>
                </a:r>
              </a:p>
            </p:txBody>
          </p:sp>
        </p:grpSp>
        <p:pic>
          <p:nvPicPr>
            <p:cNvPr id="19" name="Grafik 18" descr="Ein Bild, das draußen, Wasser, Baum, Himmel enthält.&#10;&#10;Automatisch generierte Beschreibung">
              <a:extLst>
                <a:ext uri="{FF2B5EF4-FFF2-40B4-BE49-F238E27FC236}">
                  <a16:creationId xmlns:a16="http://schemas.microsoft.com/office/drawing/2014/main" id="{8865048E-1E2A-434B-832B-BEF15B94B9B3}"/>
                </a:ext>
              </a:extLst>
            </p:cNvPr>
            <p:cNvPicPr>
              <a:picLocks noChangeAspect="1"/>
            </p:cNvPicPr>
            <p:nvPr/>
          </p:nvPicPr>
          <p:blipFill rotWithShape="1">
            <a:blip r:embed="rId4">
              <a:extLst>
                <a:ext uri="{28A0092B-C50C-407E-A947-70E740481C1C}">
                  <a14:useLocalDpi xmlns:a14="http://schemas.microsoft.com/office/drawing/2010/main" val="0"/>
                </a:ext>
              </a:extLst>
            </a:blip>
            <a:srcRect l="12138" r="5589"/>
            <a:stretch/>
          </p:blipFill>
          <p:spPr>
            <a:xfrm flipH="1">
              <a:off x="7440565" y="2941661"/>
              <a:ext cx="1794285" cy="1243910"/>
            </a:xfrm>
            <a:prstGeom prst="rect">
              <a:avLst/>
            </a:prstGeom>
          </p:spPr>
        </p:pic>
        <p:sp>
          <p:nvSpPr>
            <p:cNvPr id="21" name="Textfeld 20">
              <a:extLst>
                <a:ext uri="{FF2B5EF4-FFF2-40B4-BE49-F238E27FC236}">
                  <a16:creationId xmlns:a16="http://schemas.microsoft.com/office/drawing/2014/main" id="{CF884179-4051-46CB-9583-44BDF6ECDD59}"/>
                </a:ext>
              </a:extLst>
            </p:cNvPr>
            <p:cNvSpPr txBox="1"/>
            <p:nvPr/>
          </p:nvSpPr>
          <p:spPr>
            <a:xfrm>
              <a:off x="7452420" y="3807752"/>
              <a:ext cx="880369" cy="307777"/>
            </a:xfrm>
            <a:prstGeom prst="rect">
              <a:avLst/>
            </a:prstGeom>
            <a:noFill/>
          </p:spPr>
          <p:txBody>
            <a:bodyPr wrap="none" rtlCol="0">
              <a:spAutoFit/>
            </a:bodyPr>
            <a:lstStyle/>
            <a:p>
              <a:r>
                <a:rPr lang="de-DE" sz="1400" dirty="0">
                  <a:solidFill>
                    <a:schemeClr val="bg1"/>
                  </a:solidFill>
                </a:rPr>
                <a:t>Akku, H</a:t>
              </a:r>
              <a:r>
                <a:rPr lang="de-DE" sz="1400" baseline="-25000" dirty="0">
                  <a:solidFill>
                    <a:schemeClr val="bg1"/>
                  </a:solidFill>
                </a:rPr>
                <a:t>2</a:t>
              </a:r>
            </a:p>
          </p:txBody>
        </p:sp>
        <p:sp>
          <p:nvSpPr>
            <p:cNvPr id="39" name="Textfeld 38">
              <a:extLst>
                <a:ext uri="{FF2B5EF4-FFF2-40B4-BE49-F238E27FC236}">
                  <a16:creationId xmlns:a16="http://schemas.microsoft.com/office/drawing/2014/main" id="{CC4BB0A9-56B7-4AC8-AB63-2E7CCEA14F25}"/>
                </a:ext>
              </a:extLst>
            </p:cNvPr>
            <p:cNvSpPr txBox="1"/>
            <p:nvPr/>
          </p:nvSpPr>
          <p:spPr>
            <a:xfrm>
              <a:off x="3709344" y="3429000"/>
              <a:ext cx="1140056" cy="307777"/>
            </a:xfrm>
            <a:prstGeom prst="rect">
              <a:avLst/>
            </a:prstGeom>
            <a:noFill/>
          </p:spPr>
          <p:txBody>
            <a:bodyPr wrap="none" rtlCol="0">
              <a:spAutoFit/>
            </a:bodyPr>
            <a:lstStyle/>
            <a:p>
              <a:r>
                <a:rPr lang="de-DE" sz="1400" dirty="0">
                  <a:solidFill>
                    <a:srgbClr val="3333FF"/>
                  </a:solidFill>
                </a:rPr>
                <a:t>Umstieg auf</a:t>
              </a:r>
            </a:p>
          </p:txBody>
        </p:sp>
        <p:sp>
          <p:nvSpPr>
            <p:cNvPr id="40" name="Pfeil: nach links 39">
              <a:extLst>
                <a:ext uri="{FF2B5EF4-FFF2-40B4-BE49-F238E27FC236}">
                  <a16:creationId xmlns:a16="http://schemas.microsoft.com/office/drawing/2014/main" id="{46ECE410-D9A8-4653-AF9F-7CC19EB7EE93}"/>
                </a:ext>
              </a:extLst>
            </p:cNvPr>
            <p:cNvSpPr/>
            <p:nvPr/>
          </p:nvSpPr>
          <p:spPr bwMode="auto">
            <a:xfrm rot="10800000" flipV="1">
              <a:off x="4855801" y="3528410"/>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sp>
          <p:nvSpPr>
            <p:cNvPr id="35" name="Textfeld 34">
              <a:extLst>
                <a:ext uri="{FF2B5EF4-FFF2-40B4-BE49-F238E27FC236}">
                  <a16:creationId xmlns:a16="http://schemas.microsoft.com/office/drawing/2014/main" id="{486CB2A7-EF4E-4CBB-BF03-2C21748D527F}"/>
                </a:ext>
              </a:extLst>
            </p:cNvPr>
            <p:cNvSpPr txBox="1"/>
            <p:nvPr/>
          </p:nvSpPr>
          <p:spPr>
            <a:xfrm>
              <a:off x="352370" y="3374520"/>
              <a:ext cx="699230" cy="338554"/>
            </a:xfrm>
            <a:prstGeom prst="rect">
              <a:avLst/>
            </a:prstGeom>
            <a:noFill/>
          </p:spPr>
          <p:txBody>
            <a:bodyPr wrap="none" rtlCol="0">
              <a:spAutoFit/>
            </a:bodyPr>
            <a:lstStyle/>
            <a:p>
              <a:r>
                <a:rPr lang="de-DE" sz="1600" dirty="0">
                  <a:solidFill>
                    <a:srgbClr val="3333FF"/>
                  </a:solidFill>
                </a:rPr>
                <a:t>Güter</a:t>
              </a:r>
            </a:p>
          </p:txBody>
        </p:sp>
      </p:grpSp>
      <p:grpSp>
        <p:nvGrpSpPr>
          <p:cNvPr id="5" name="Gruppieren 4">
            <a:extLst>
              <a:ext uri="{FF2B5EF4-FFF2-40B4-BE49-F238E27FC236}">
                <a16:creationId xmlns:a16="http://schemas.microsoft.com/office/drawing/2014/main" id="{07E052E7-C392-46E6-B6C2-A6F5714CCB6D}"/>
              </a:ext>
            </a:extLst>
          </p:cNvPr>
          <p:cNvGrpSpPr/>
          <p:nvPr/>
        </p:nvGrpSpPr>
        <p:grpSpPr>
          <a:xfrm>
            <a:off x="301451" y="4678209"/>
            <a:ext cx="9605947" cy="1303689"/>
            <a:chOff x="301451" y="4678209"/>
            <a:chExt cx="9605947" cy="1303689"/>
          </a:xfrm>
        </p:grpSpPr>
        <p:sp>
          <p:nvSpPr>
            <p:cNvPr id="43" name="Textfeld 42">
              <a:extLst>
                <a:ext uri="{FF2B5EF4-FFF2-40B4-BE49-F238E27FC236}">
                  <a16:creationId xmlns:a16="http://schemas.microsoft.com/office/drawing/2014/main" id="{09639D11-AC61-4D64-A5D2-A918206C848D}"/>
                </a:ext>
              </a:extLst>
            </p:cNvPr>
            <p:cNvSpPr txBox="1"/>
            <p:nvPr/>
          </p:nvSpPr>
          <p:spPr>
            <a:xfrm>
              <a:off x="301451" y="467820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können, sollten nur verbrauchernah transportiert werden.</a:t>
              </a:r>
              <a:endParaRPr lang="de-DE" sz="1600" dirty="0">
                <a:solidFill>
                  <a:srgbClr val="FF0000"/>
                </a:solidFill>
              </a:endParaRPr>
            </a:p>
          </p:txBody>
        </p:sp>
        <p:sp>
          <p:nvSpPr>
            <p:cNvPr id="44" name="Textfeld 43">
              <a:extLst>
                <a:ext uri="{FF2B5EF4-FFF2-40B4-BE49-F238E27FC236}">
                  <a16:creationId xmlns:a16="http://schemas.microsoft.com/office/drawing/2014/main" id="{EACF672A-47D7-4F7E-BC87-9EF9DE168DCB}"/>
                </a:ext>
              </a:extLst>
            </p:cNvPr>
            <p:cNvSpPr txBox="1"/>
            <p:nvPr/>
          </p:nvSpPr>
          <p:spPr>
            <a:xfrm>
              <a:off x="301451" y="5037666"/>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vom Verbrenner auf E-Antrieb mit Akku: Wirkungsgradverbesserung von 20% (Diesel) auf 64% (Akku) </a:t>
              </a:r>
              <a:endParaRPr lang="de-DE" sz="1600" dirty="0">
                <a:solidFill>
                  <a:srgbClr val="FF0000"/>
                </a:solidFill>
              </a:endParaRPr>
            </a:p>
          </p:txBody>
        </p:sp>
        <p:sp>
          <p:nvSpPr>
            <p:cNvPr id="28" name="Textfeld 27">
              <a:extLst>
                <a:ext uri="{FF2B5EF4-FFF2-40B4-BE49-F238E27FC236}">
                  <a16:creationId xmlns:a16="http://schemas.microsoft.com/office/drawing/2014/main" id="{5CF27C55-DE04-4B7F-B631-55E1B60C76B0}"/>
                </a:ext>
              </a:extLst>
            </p:cNvPr>
            <p:cNvSpPr txBox="1"/>
            <p:nvPr/>
          </p:nvSpPr>
          <p:spPr>
            <a:xfrm>
              <a:off x="302849" y="564334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Verbesserung der Vernetzung von Schiffsverkehr, Schiene und Straße (z.B. Containerumschlag)</a:t>
              </a:r>
            </a:p>
          </p:txBody>
        </p:sp>
      </p:grpSp>
      <p:sp>
        <p:nvSpPr>
          <p:cNvPr id="30" name="Textfeld 29">
            <a:extLst>
              <a:ext uri="{FF2B5EF4-FFF2-40B4-BE49-F238E27FC236}">
                <a16:creationId xmlns:a16="http://schemas.microsoft.com/office/drawing/2014/main" id="{FCEFFB91-78DE-43C6-BC21-B6D32A1751AD}"/>
              </a:ext>
            </a:extLst>
          </p:cNvPr>
          <p:cNvSpPr txBox="1"/>
          <p:nvPr/>
        </p:nvSpPr>
        <p:spPr>
          <a:xfrm>
            <a:off x="7452420" y="2191560"/>
            <a:ext cx="880369" cy="307777"/>
          </a:xfrm>
          <a:prstGeom prst="rect">
            <a:avLst/>
          </a:prstGeom>
          <a:noFill/>
        </p:spPr>
        <p:txBody>
          <a:bodyPr wrap="none" rtlCol="0">
            <a:spAutoFit/>
          </a:bodyPr>
          <a:lstStyle/>
          <a:p>
            <a:r>
              <a:rPr lang="de-DE" sz="1400" dirty="0">
                <a:solidFill>
                  <a:schemeClr val="bg1"/>
                </a:solidFill>
              </a:rPr>
              <a:t>Akku, H</a:t>
            </a:r>
            <a:r>
              <a:rPr lang="de-DE" sz="1400" baseline="-25000" dirty="0">
                <a:solidFill>
                  <a:schemeClr val="bg1"/>
                </a:solidFill>
              </a:rPr>
              <a:t>2</a:t>
            </a:r>
          </a:p>
        </p:txBody>
      </p:sp>
      <p:sp>
        <p:nvSpPr>
          <p:cNvPr id="31" name="Text Box 14">
            <a:extLst>
              <a:ext uri="{FF2B5EF4-FFF2-40B4-BE49-F238E27FC236}">
                <a16:creationId xmlns:a16="http://schemas.microsoft.com/office/drawing/2014/main" id="{4C52618E-8D95-4E72-A007-045FCA17D5B3}"/>
              </a:ext>
            </a:extLst>
          </p:cNvPr>
          <p:cNvSpPr txBox="1">
            <a:spLocks noChangeArrowheads="1"/>
          </p:cNvSpPr>
          <p:nvPr/>
        </p:nvSpPr>
        <p:spPr bwMode="auto">
          <a:xfrm>
            <a:off x="8545001" y="434292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22394098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1000" fill="hold"/>
                                        <p:tgtEl>
                                          <p:spTgt spid="45"/>
                                        </p:tgtEl>
                                        <p:attrNameLst>
                                          <p:attrName>ppt_x</p:attrName>
                                        </p:attrNameLst>
                                      </p:cBhvr>
                                      <p:tavLst>
                                        <p:tav tm="0">
                                          <p:val>
                                            <p:strVal val="#ppt_x"/>
                                          </p:val>
                                        </p:tav>
                                        <p:tav tm="100000">
                                          <p:val>
                                            <p:strVal val="#ppt_x"/>
                                          </p:val>
                                        </p:tav>
                                      </p:tavLst>
                                    </p:anim>
                                    <p:anim calcmode="lin" valueType="num">
                                      <p:cBhvr additive="base">
                                        <p:cTn id="26"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6081"/>
            <a:ext cx="420345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Schiffsverkehr (2)</a:t>
            </a:r>
            <a:br>
              <a:rPr lang="de-DE" altLang="de-DE" sz="2000" dirty="0">
                <a:solidFill>
                  <a:schemeClr val="bg1"/>
                </a:solidFill>
              </a:rPr>
            </a:br>
            <a:r>
              <a:rPr lang="de-DE" altLang="de-DE" sz="2000" dirty="0">
                <a:solidFill>
                  <a:schemeClr val="bg1"/>
                </a:solidFill>
              </a:rPr>
              <a:t>Hochseeschifffahrt: Personen, Güter </a:t>
            </a:r>
          </a:p>
        </p:txBody>
      </p:sp>
      <p:sp>
        <p:nvSpPr>
          <p:cNvPr id="18" name="Textfeld 17">
            <a:extLst>
              <a:ext uri="{FF2B5EF4-FFF2-40B4-BE49-F238E27FC236}">
                <a16:creationId xmlns:a16="http://schemas.microsoft.com/office/drawing/2014/main" id="{17A8C580-7917-462C-81FB-979412E8CD1B}"/>
              </a:ext>
            </a:extLst>
          </p:cNvPr>
          <p:cNvSpPr txBox="1"/>
          <p:nvPr/>
        </p:nvSpPr>
        <p:spPr>
          <a:xfrm>
            <a:off x="1254775"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19" name="Textfeld 18">
            <a:extLst>
              <a:ext uri="{FF2B5EF4-FFF2-40B4-BE49-F238E27FC236}">
                <a16:creationId xmlns:a16="http://schemas.microsoft.com/office/drawing/2014/main" id="{EA12B134-2DDA-4262-8B2F-779E3DB9A51B}"/>
              </a:ext>
            </a:extLst>
          </p:cNvPr>
          <p:cNvSpPr txBox="1"/>
          <p:nvPr/>
        </p:nvSpPr>
        <p:spPr>
          <a:xfrm>
            <a:off x="7800253" y="803603"/>
            <a:ext cx="697627" cy="369332"/>
          </a:xfrm>
          <a:prstGeom prst="rect">
            <a:avLst/>
          </a:prstGeom>
          <a:noFill/>
        </p:spPr>
        <p:txBody>
          <a:bodyPr wrap="none" rtlCol="0">
            <a:spAutoFit/>
          </a:bodyPr>
          <a:lstStyle/>
          <a:p>
            <a:pPr algn="ctr"/>
            <a:r>
              <a:rPr lang="de-DE" sz="1800" b="1" dirty="0">
                <a:solidFill>
                  <a:srgbClr val="3333FF"/>
                </a:solidFill>
              </a:rPr>
              <a:t>2040</a:t>
            </a:r>
          </a:p>
        </p:txBody>
      </p:sp>
      <p:grpSp>
        <p:nvGrpSpPr>
          <p:cNvPr id="21" name="Gruppieren 20">
            <a:extLst>
              <a:ext uri="{FF2B5EF4-FFF2-40B4-BE49-F238E27FC236}">
                <a16:creationId xmlns:a16="http://schemas.microsoft.com/office/drawing/2014/main" id="{B6C21E4C-A69C-444C-9AA3-253931C7CE0A}"/>
              </a:ext>
            </a:extLst>
          </p:cNvPr>
          <p:cNvGrpSpPr/>
          <p:nvPr/>
        </p:nvGrpSpPr>
        <p:grpSpPr>
          <a:xfrm>
            <a:off x="1796899" y="1184277"/>
            <a:ext cx="1766722" cy="1240110"/>
            <a:chOff x="653805" y="1496263"/>
            <a:chExt cx="1766722" cy="1240110"/>
          </a:xfrm>
        </p:grpSpPr>
        <p:pic>
          <p:nvPicPr>
            <p:cNvPr id="3" name="Grafik 2" descr="Ein Bild, das Wasser, Himmel, Boot, draußen enthält.&#10;&#10;Automatisch generierte Beschreibung">
              <a:extLst>
                <a:ext uri="{FF2B5EF4-FFF2-40B4-BE49-F238E27FC236}">
                  <a16:creationId xmlns:a16="http://schemas.microsoft.com/office/drawing/2014/main" id="{E2441368-3F10-4528-97E3-16AEBEF2BACF}"/>
                </a:ext>
              </a:extLst>
            </p:cNvPr>
            <p:cNvPicPr>
              <a:picLocks noChangeAspect="1"/>
            </p:cNvPicPr>
            <p:nvPr/>
          </p:nvPicPr>
          <p:blipFill rotWithShape="1">
            <a:blip r:embed="rId3">
              <a:extLst>
                <a:ext uri="{28A0092B-C50C-407E-A947-70E740481C1C}">
                  <a14:useLocalDpi xmlns:a14="http://schemas.microsoft.com/office/drawing/2010/main" val="0"/>
                </a:ext>
              </a:extLst>
            </a:blip>
            <a:srcRect r="5783"/>
            <a:stretch/>
          </p:blipFill>
          <p:spPr>
            <a:xfrm>
              <a:off x="653805" y="1520327"/>
              <a:ext cx="1718595" cy="1216046"/>
            </a:xfrm>
            <a:prstGeom prst="rect">
              <a:avLst/>
            </a:prstGeom>
          </p:spPr>
        </p:pic>
        <p:sp>
          <p:nvSpPr>
            <p:cNvPr id="22" name="Textfeld 21">
              <a:extLst>
                <a:ext uri="{FF2B5EF4-FFF2-40B4-BE49-F238E27FC236}">
                  <a16:creationId xmlns:a16="http://schemas.microsoft.com/office/drawing/2014/main" id="{D7A2B6CF-43D2-4F74-A25D-1FD09802691B}"/>
                </a:ext>
              </a:extLst>
            </p:cNvPr>
            <p:cNvSpPr txBox="1"/>
            <p:nvPr/>
          </p:nvSpPr>
          <p:spPr>
            <a:xfrm>
              <a:off x="1498480" y="1496263"/>
              <a:ext cx="922047" cy="307776"/>
            </a:xfrm>
            <a:prstGeom prst="rect">
              <a:avLst/>
            </a:prstGeom>
            <a:noFill/>
          </p:spPr>
          <p:txBody>
            <a:bodyPr wrap="none" rtlCol="0">
              <a:spAutoFit/>
            </a:bodyPr>
            <a:lstStyle/>
            <a:p>
              <a:r>
                <a:rPr lang="de-DE" sz="1400" dirty="0">
                  <a:solidFill>
                    <a:schemeClr val="bg1"/>
                  </a:solidFill>
                </a:rPr>
                <a:t>Schweröl</a:t>
              </a:r>
            </a:p>
          </p:txBody>
        </p:sp>
      </p:grpSp>
      <p:grpSp>
        <p:nvGrpSpPr>
          <p:cNvPr id="2" name="Gruppieren 1">
            <a:extLst>
              <a:ext uri="{FF2B5EF4-FFF2-40B4-BE49-F238E27FC236}">
                <a16:creationId xmlns:a16="http://schemas.microsoft.com/office/drawing/2014/main" id="{CDFA7A00-8AA0-4F26-8588-459235DE8A87}"/>
              </a:ext>
            </a:extLst>
          </p:cNvPr>
          <p:cNvGrpSpPr/>
          <p:nvPr/>
        </p:nvGrpSpPr>
        <p:grpSpPr>
          <a:xfrm>
            <a:off x="3669711" y="1208341"/>
            <a:ext cx="5416309" cy="1219647"/>
            <a:chOff x="3669711" y="1208341"/>
            <a:chExt cx="5416309" cy="1219647"/>
          </a:xfrm>
        </p:grpSpPr>
        <p:pic>
          <p:nvPicPr>
            <p:cNvPr id="25" name="Grafik 24" descr="Ein Bild, das Wasser, Himmel, Boot, draußen enthält.&#10;&#10;Automatisch generierte Beschreibung">
              <a:extLst>
                <a:ext uri="{FF2B5EF4-FFF2-40B4-BE49-F238E27FC236}">
                  <a16:creationId xmlns:a16="http://schemas.microsoft.com/office/drawing/2014/main" id="{1DF777B5-3FDB-445F-A37A-E2C113DF7F45}"/>
                </a:ext>
              </a:extLst>
            </p:cNvPr>
            <p:cNvPicPr>
              <a:picLocks noChangeAspect="1"/>
            </p:cNvPicPr>
            <p:nvPr/>
          </p:nvPicPr>
          <p:blipFill rotWithShape="1">
            <a:blip r:embed="rId3">
              <a:extLst>
                <a:ext uri="{28A0092B-C50C-407E-A947-70E740481C1C}">
                  <a14:useLocalDpi xmlns:a14="http://schemas.microsoft.com/office/drawing/2010/main" val="0"/>
                </a:ext>
              </a:extLst>
            </a:blip>
            <a:srcRect r="5783"/>
            <a:stretch/>
          </p:blipFill>
          <p:spPr>
            <a:xfrm flipH="1">
              <a:off x="7367425" y="1208341"/>
              <a:ext cx="1718595" cy="1216046"/>
            </a:xfrm>
            <a:prstGeom prst="rect">
              <a:avLst/>
            </a:prstGeom>
          </p:spPr>
        </p:pic>
        <p:sp>
          <p:nvSpPr>
            <p:cNvPr id="27" name="Textfeld 26">
              <a:extLst>
                <a:ext uri="{FF2B5EF4-FFF2-40B4-BE49-F238E27FC236}">
                  <a16:creationId xmlns:a16="http://schemas.microsoft.com/office/drawing/2014/main" id="{33124CC9-63A4-45E0-864C-3A2372FD3681}"/>
                </a:ext>
              </a:extLst>
            </p:cNvPr>
            <p:cNvSpPr txBox="1"/>
            <p:nvPr/>
          </p:nvSpPr>
          <p:spPr>
            <a:xfrm>
              <a:off x="7319298" y="2120211"/>
              <a:ext cx="1515158" cy="307777"/>
            </a:xfrm>
            <a:prstGeom prst="rect">
              <a:avLst/>
            </a:prstGeom>
            <a:noFill/>
          </p:spPr>
          <p:txBody>
            <a:bodyPr wrap="none" rtlCol="0">
              <a:spAutoFit/>
            </a:bodyPr>
            <a:lstStyle/>
            <a:p>
              <a:r>
                <a:rPr lang="de-DE" sz="1400" dirty="0">
                  <a:solidFill>
                    <a:schemeClr val="bg1"/>
                  </a:solidFill>
                </a:rPr>
                <a:t>H</a:t>
              </a:r>
              <a:r>
                <a:rPr lang="de-DE" sz="1400" baseline="-25000" dirty="0">
                  <a:solidFill>
                    <a:schemeClr val="bg1"/>
                  </a:solidFill>
                </a:rPr>
                <a:t>2</a:t>
              </a:r>
              <a:r>
                <a:rPr lang="de-DE" sz="1400" dirty="0">
                  <a:solidFill>
                    <a:schemeClr val="bg1"/>
                  </a:solidFill>
                </a:rPr>
                <a:t>, NH</a:t>
              </a:r>
              <a:r>
                <a:rPr lang="de-DE" sz="1400" baseline="-25000" dirty="0">
                  <a:solidFill>
                    <a:schemeClr val="bg1"/>
                  </a:solidFill>
                </a:rPr>
                <a:t>3</a:t>
              </a:r>
              <a:r>
                <a:rPr lang="de-DE" sz="1400" dirty="0">
                  <a:solidFill>
                    <a:schemeClr val="bg1"/>
                  </a:solidFill>
                </a:rPr>
                <a:t>,SynFuel</a:t>
              </a:r>
            </a:p>
          </p:txBody>
        </p:sp>
        <p:sp>
          <p:nvSpPr>
            <p:cNvPr id="29" name="Textfeld 28">
              <a:extLst>
                <a:ext uri="{FF2B5EF4-FFF2-40B4-BE49-F238E27FC236}">
                  <a16:creationId xmlns:a16="http://schemas.microsoft.com/office/drawing/2014/main" id="{4C05F8AE-F744-471A-97F3-3EBF24216F1D}"/>
                </a:ext>
              </a:extLst>
            </p:cNvPr>
            <p:cNvSpPr txBox="1"/>
            <p:nvPr/>
          </p:nvSpPr>
          <p:spPr>
            <a:xfrm>
              <a:off x="3669711" y="1725990"/>
              <a:ext cx="1140056" cy="307777"/>
            </a:xfrm>
            <a:prstGeom prst="rect">
              <a:avLst/>
            </a:prstGeom>
            <a:noFill/>
          </p:spPr>
          <p:txBody>
            <a:bodyPr wrap="none" rtlCol="0">
              <a:spAutoFit/>
            </a:bodyPr>
            <a:lstStyle/>
            <a:p>
              <a:r>
                <a:rPr lang="de-DE" sz="1400" dirty="0">
                  <a:solidFill>
                    <a:srgbClr val="3333FF"/>
                  </a:solidFill>
                </a:rPr>
                <a:t>Umstieg auf</a:t>
              </a:r>
            </a:p>
          </p:txBody>
        </p:sp>
        <p:sp>
          <p:nvSpPr>
            <p:cNvPr id="30" name="Pfeil: nach links 29">
              <a:extLst>
                <a:ext uri="{FF2B5EF4-FFF2-40B4-BE49-F238E27FC236}">
                  <a16:creationId xmlns:a16="http://schemas.microsoft.com/office/drawing/2014/main" id="{58BF4AEC-2277-460C-A795-B3404D833143}"/>
                </a:ext>
              </a:extLst>
            </p:cNvPr>
            <p:cNvSpPr/>
            <p:nvPr/>
          </p:nvSpPr>
          <p:spPr bwMode="auto">
            <a:xfrm rot="10800000" flipV="1">
              <a:off x="4816168" y="1789304"/>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sp>
        <p:nvSpPr>
          <p:cNvPr id="40" name="Textfeld 39">
            <a:extLst>
              <a:ext uri="{FF2B5EF4-FFF2-40B4-BE49-F238E27FC236}">
                <a16:creationId xmlns:a16="http://schemas.microsoft.com/office/drawing/2014/main" id="{5715F8E2-ABCB-40B5-B067-9B6EB93D933A}"/>
              </a:ext>
            </a:extLst>
          </p:cNvPr>
          <p:cNvSpPr txBox="1"/>
          <p:nvPr/>
        </p:nvSpPr>
        <p:spPr>
          <a:xfrm>
            <a:off x="352370" y="1786148"/>
            <a:ext cx="1061509" cy="338554"/>
          </a:xfrm>
          <a:prstGeom prst="rect">
            <a:avLst/>
          </a:prstGeom>
          <a:noFill/>
        </p:spPr>
        <p:txBody>
          <a:bodyPr wrap="none" rtlCol="0">
            <a:spAutoFit/>
          </a:bodyPr>
          <a:lstStyle/>
          <a:p>
            <a:r>
              <a:rPr lang="de-DE" sz="1600" dirty="0">
                <a:solidFill>
                  <a:srgbClr val="3333FF"/>
                </a:solidFill>
              </a:rPr>
              <a:t>Personen</a:t>
            </a:r>
          </a:p>
        </p:txBody>
      </p:sp>
      <p:grpSp>
        <p:nvGrpSpPr>
          <p:cNvPr id="4" name="Gruppieren 3">
            <a:extLst>
              <a:ext uri="{FF2B5EF4-FFF2-40B4-BE49-F238E27FC236}">
                <a16:creationId xmlns:a16="http://schemas.microsoft.com/office/drawing/2014/main" id="{F53E0087-23A5-48B6-92A8-77786DF87AA8}"/>
              </a:ext>
            </a:extLst>
          </p:cNvPr>
          <p:cNvGrpSpPr/>
          <p:nvPr/>
        </p:nvGrpSpPr>
        <p:grpSpPr>
          <a:xfrm>
            <a:off x="352370" y="2593748"/>
            <a:ext cx="8757713" cy="1214856"/>
            <a:chOff x="352370" y="2593748"/>
            <a:chExt cx="8757713" cy="1214856"/>
          </a:xfrm>
        </p:grpSpPr>
        <p:grpSp>
          <p:nvGrpSpPr>
            <p:cNvPr id="7" name="Gruppieren 6">
              <a:extLst>
                <a:ext uri="{FF2B5EF4-FFF2-40B4-BE49-F238E27FC236}">
                  <a16:creationId xmlns:a16="http://schemas.microsoft.com/office/drawing/2014/main" id="{2E6B16FE-3302-4F5A-A710-720F3F912C72}"/>
                </a:ext>
              </a:extLst>
            </p:cNvPr>
            <p:cNvGrpSpPr/>
            <p:nvPr/>
          </p:nvGrpSpPr>
          <p:grpSpPr>
            <a:xfrm>
              <a:off x="1796899" y="2593748"/>
              <a:ext cx="1718595" cy="1214856"/>
              <a:chOff x="1086374" y="4208739"/>
              <a:chExt cx="1305020" cy="922505"/>
            </a:xfrm>
          </p:grpSpPr>
          <p:pic>
            <p:nvPicPr>
              <p:cNvPr id="11" name="Grafik 10" descr="Ein Bild, das Wasser, draußen, Boot, orange enthält.&#10;&#10;Automatisch generierte Beschreibung">
                <a:extLst>
                  <a:ext uri="{FF2B5EF4-FFF2-40B4-BE49-F238E27FC236}">
                    <a16:creationId xmlns:a16="http://schemas.microsoft.com/office/drawing/2014/main" id="{41F08B97-A0CD-491C-853B-760C530204BE}"/>
                  </a:ext>
                </a:extLst>
              </p:cNvPr>
              <p:cNvPicPr>
                <a:picLocks noChangeAspect="1"/>
              </p:cNvPicPr>
              <p:nvPr/>
            </p:nvPicPr>
            <p:blipFill rotWithShape="1">
              <a:blip r:embed="rId4">
                <a:extLst>
                  <a:ext uri="{28A0092B-C50C-407E-A947-70E740481C1C}">
                    <a14:useLocalDpi xmlns:a14="http://schemas.microsoft.com/office/drawing/2010/main" val="0"/>
                  </a:ext>
                </a:extLst>
              </a:blip>
              <a:srcRect l="6940" t="6591" r="22506" b="4745"/>
              <a:stretch/>
            </p:blipFill>
            <p:spPr>
              <a:xfrm flipH="1">
                <a:off x="1086374" y="4208739"/>
                <a:ext cx="1305020" cy="922505"/>
              </a:xfrm>
              <a:prstGeom prst="rect">
                <a:avLst/>
              </a:prstGeom>
            </p:spPr>
          </p:pic>
          <p:sp>
            <p:nvSpPr>
              <p:cNvPr id="12" name="Textfeld 11">
                <a:extLst>
                  <a:ext uri="{FF2B5EF4-FFF2-40B4-BE49-F238E27FC236}">
                    <a16:creationId xmlns:a16="http://schemas.microsoft.com/office/drawing/2014/main" id="{CB9CA66B-7080-4CFC-B33D-EE6BB732F495}"/>
                  </a:ext>
                </a:extLst>
              </p:cNvPr>
              <p:cNvSpPr txBox="1"/>
              <p:nvPr/>
            </p:nvSpPr>
            <p:spPr>
              <a:xfrm>
                <a:off x="1691235" y="4208739"/>
                <a:ext cx="700159" cy="233711"/>
              </a:xfrm>
              <a:prstGeom prst="rect">
                <a:avLst/>
              </a:prstGeom>
              <a:noFill/>
            </p:spPr>
            <p:txBody>
              <a:bodyPr wrap="none" rtlCol="0">
                <a:spAutoFit/>
              </a:bodyPr>
              <a:lstStyle/>
              <a:p>
                <a:r>
                  <a:rPr lang="de-DE" sz="1400" dirty="0">
                    <a:solidFill>
                      <a:schemeClr val="bg1"/>
                    </a:solidFill>
                  </a:rPr>
                  <a:t>Schweröl</a:t>
                </a:r>
              </a:p>
            </p:txBody>
          </p:sp>
        </p:grpSp>
        <p:grpSp>
          <p:nvGrpSpPr>
            <p:cNvPr id="23" name="Gruppieren 22">
              <a:extLst>
                <a:ext uri="{FF2B5EF4-FFF2-40B4-BE49-F238E27FC236}">
                  <a16:creationId xmlns:a16="http://schemas.microsoft.com/office/drawing/2014/main" id="{DA550A49-B5B4-4AE2-A00F-BEF1570D18AC}"/>
                </a:ext>
              </a:extLst>
            </p:cNvPr>
            <p:cNvGrpSpPr/>
            <p:nvPr/>
          </p:nvGrpSpPr>
          <p:grpSpPr>
            <a:xfrm>
              <a:off x="7367424" y="2593748"/>
              <a:ext cx="1742659" cy="1214856"/>
              <a:chOff x="7391488" y="2593748"/>
              <a:chExt cx="1742659" cy="1214856"/>
            </a:xfrm>
          </p:grpSpPr>
          <p:pic>
            <p:nvPicPr>
              <p:cNvPr id="16" name="Grafik 15" descr="Ein Bild, das Wasser, draußen, Boot, orange enthält.&#10;&#10;Automatisch generierte Beschreibung">
                <a:extLst>
                  <a:ext uri="{FF2B5EF4-FFF2-40B4-BE49-F238E27FC236}">
                    <a16:creationId xmlns:a16="http://schemas.microsoft.com/office/drawing/2014/main" id="{E571DC92-027A-4747-B58F-DC4497B17046}"/>
                  </a:ext>
                </a:extLst>
              </p:cNvPr>
              <p:cNvPicPr>
                <a:picLocks noChangeAspect="1"/>
              </p:cNvPicPr>
              <p:nvPr/>
            </p:nvPicPr>
            <p:blipFill rotWithShape="1">
              <a:blip r:embed="rId4">
                <a:extLst>
                  <a:ext uri="{28A0092B-C50C-407E-A947-70E740481C1C}">
                    <a14:useLocalDpi xmlns:a14="http://schemas.microsoft.com/office/drawing/2010/main" val="0"/>
                  </a:ext>
                </a:extLst>
              </a:blip>
              <a:srcRect l="6940" t="6591" r="22506" b="4745"/>
              <a:stretch/>
            </p:blipFill>
            <p:spPr>
              <a:xfrm>
                <a:off x="7415552" y="2593748"/>
                <a:ext cx="1718595" cy="1214856"/>
              </a:xfrm>
              <a:prstGeom prst="rect">
                <a:avLst/>
              </a:prstGeom>
            </p:spPr>
          </p:pic>
          <p:sp>
            <p:nvSpPr>
              <p:cNvPr id="20" name="Textfeld 19">
                <a:extLst>
                  <a:ext uri="{FF2B5EF4-FFF2-40B4-BE49-F238E27FC236}">
                    <a16:creationId xmlns:a16="http://schemas.microsoft.com/office/drawing/2014/main" id="{92ACE654-EB28-4BF0-A68A-6DCCEC59B556}"/>
                  </a:ext>
                </a:extLst>
              </p:cNvPr>
              <p:cNvSpPr txBox="1"/>
              <p:nvPr/>
            </p:nvSpPr>
            <p:spPr>
              <a:xfrm>
                <a:off x="7391488" y="2597346"/>
                <a:ext cx="1515158" cy="307777"/>
              </a:xfrm>
              <a:prstGeom prst="rect">
                <a:avLst/>
              </a:prstGeom>
              <a:noFill/>
            </p:spPr>
            <p:txBody>
              <a:bodyPr wrap="none" rtlCol="0">
                <a:spAutoFit/>
              </a:bodyPr>
              <a:lstStyle/>
              <a:p>
                <a:r>
                  <a:rPr lang="de-DE" sz="1400" dirty="0">
                    <a:solidFill>
                      <a:schemeClr val="bg1"/>
                    </a:solidFill>
                  </a:rPr>
                  <a:t>H</a:t>
                </a:r>
                <a:r>
                  <a:rPr lang="de-DE" sz="1400" baseline="-25000" dirty="0">
                    <a:solidFill>
                      <a:schemeClr val="bg1"/>
                    </a:solidFill>
                  </a:rPr>
                  <a:t>2</a:t>
                </a:r>
                <a:r>
                  <a:rPr lang="de-DE" sz="1400" dirty="0">
                    <a:solidFill>
                      <a:schemeClr val="bg1"/>
                    </a:solidFill>
                  </a:rPr>
                  <a:t>, NH</a:t>
                </a:r>
                <a:r>
                  <a:rPr lang="de-DE" sz="1400" baseline="-25000" dirty="0">
                    <a:solidFill>
                      <a:schemeClr val="bg1"/>
                    </a:solidFill>
                  </a:rPr>
                  <a:t>3</a:t>
                </a:r>
                <a:r>
                  <a:rPr lang="de-DE" sz="1400" dirty="0">
                    <a:solidFill>
                      <a:schemeClr val="bg1"/>
                    </a:solidFill>
                  </a:rPr>
                  <a:t>,SynFuel</a:t>
                </a:r>
              </a:p>
            </p:txBody>
          </p:sp>
        </p:grpSp>
        <p:sp>
          <p:nvSpPr>
            <p:cNvPr id="31" name="Textfeld 30">
              <a:extLst>
                <a:ext uri="{FF2B5EF4-FFF2-40B4-BE49-F238E27FC236}">
                  <a16:creationId xmlns:a16="http://schemas.microsoft.com/office/drawing/2014/main" id="{6FE51D6C-F614-4916-B2E1-CD67A3D7386A}"/>
                </a:ext>
              </a:extLst>
            </p:cNvPr>
            <p:cNvSpPr txBox="1"/>
            <p:nvPr/>
          </p:nvSpPr>
          <p:spPr>
            <a:xfrm>
              <a:off x="3663310" y="3015012"/>
              <a:ext cx="1140056" cy="307777"/>
            </a:xfrm>
            <a:prstGeom prst="rect">
              <a:avLst/>
            </a:prstGeom>
            <a:noFill/>
          </p:spPr>
          <p:txBody>
            <a:bodyPr wrap="none" rtlCol="0">
              <a:spAutoFit/>
            </a:bodyPr>
            <a:lstStyle/>
            <a:p>
              <a:r>
                <a:rPr lang="de-DE" sz="1400" dirty="0">
                  <a:solidFill>
                    <a:srgbClr val="3333FF"/>
                  </a:solidFill>
                </a:rPr>
                <a:t>Umstieg auf</a:t>
              </a:r>
            </a:p>
          </p:txBody>
        </p:sp>
        <p:sp>
          <p:nvSpPr>
            <p:cNvPr id="32" name="Pfeil: nach links 31">
              <a:extLst>
                <a:ext uri="{FF2B5EF4-FFF2-40B4-BE49-F238E27FC236}">
                  <a16:creationId xmlns:a16="http://schemas.microsoft.com/office/drawing/2014/main" id="{F8540255-F82E-438C-A220-3518D12E885C}"/>
                </a:ext>
              </a:extLst>
            </p:cNvPr>
            <p:cNvSpPr/>
            <p:nvPr/>
          </p:nvSpPr>
          <p:spPr bwMode="auto">
            <a:xfrm rot="10800000" flipV="1">
              <a:off x="4809767" y="3078326"/>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sp>
          <p:nvSpPr>
            <p:cNvPr id="41" name="Textfeld 40">
              <a:extLst>
                <a:ext uri="{FF2B5EF4-FFF2-40B4-BE49-F238E27FC236}">
                  <a16:creationId xmlns:a16="http://schemas.microsoft.com/office/drawing/2014/main" id="{9C7E50CD-F13A-4349-B5C0-485CEE2BF041}"/>
                </a:ext>
              </a:extLst>
            </p:cNvPr>
            <p:cNvSpPr txBox="1"/>
            <p:nvPr/>
          </p:nvSpPr>
          <p:spPr>
            <a:xfrm>
              <a:off x="352370" y="3374520"/>
              <a:ext cx="699230" cy="338554"/>
            </a:xfrm>
            <a:prstGeom prst="rect">
              <a:avLst/>
            </a:prstGeom>
            <a:noFill/>
          </p:spPr>
          <p:txBody>
            <a:bodyPr wrap="none" rtlCol="0">
              <a:spAutoFit/>
            </a:bodyPr>
            <a:lstStyle/>
            <a:p>
              <a:r>
                <a:rPr lang="de-DE" sz="1600" dirty="0">
                  <a:solidFill>
                    <a:srgbClr val="3333FF"/>
                  </a:solidFill>
                </a:rPr>
                <a:t>Güter</a:t>
              </a:r>
            </a:p>
          </p:txBody>
        </p:sp>
      </p:grpSp>
      <p:grpSp>
        <p:nvGrpSpPr>
          <p:cNvPr id="5" name="Gruppieren 4">
            <a:extLst>
              <a:ext uri="{FF2B5EF4-FFF2-40B4-BE49-F238E27FC236}">
                <a16:creationId xmlns:a16="http://schemas.microsoft.com/office/drawing/2014/main" id="{8C15C9E2-1E03-46F5-AE35-8C07999D83C2}"/>
              </a:ext>
            </a:extLst>
          </p:cNvPr>
          <p:cNvGrpSpPr/>
          <p:nvPr/>
        </p:nvGrpSpPr>
        <p:grpSpPr>
          <a:xfrm>
            <a:off x="301451" y="4317249"/>
            <a:ext cx="9605947" cy="1356474"/>
            <a:chOff x="301451" y="4317249"/>
            <a:chExt cx="9605947" cy="1356474"/>
          </a:xfrm>
        </p:grpSpPr>
        <p:sp>
          <p:nvSpPr>
            <p:cNvPr id="37" name="Textfeld 36">
              <a:extLst>
                <a:ext uri="{FF2B5EF4-FFF2-40B4-BE49-F238E27FC236}">
                  <a16:creationId xmlns:a16="http://schemas.microsoft.com/office/drawing/2014/main" id="{F8FAF0D2-9D2F-4BCA-A192-19D16C1192E4}"/>
                </a:ext>
              </a:extLst>
            </p:cNvPr>
            <p:cNvSpPr txBox="1"/>
            <p:nvPr/>
          </p:nvSpPr>
          <p:spPr>
            <a:xfrm>
              <a:off x="301451" y="4317249"/>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können, sollten nur verbrauchernah transportiert werden</a:t>
              </a:r>
              <a:br>
                <a:rPr lang="de-DE" sz="1600" dirty="0">
                  <a:solidFill>
                    <a:srgbClr val="3333FF"/>
                  </a:solidFill>
                </a:rPr>
              </a:br>
              <a:r>
                <a:rPr lang="de-DE" sz="1600" dirty="0">
                  <a:solidFill>
                    <a:srgbClr val="3333FF"/>
                  </a:solidFill>
                </a:rPr>
                <a:t>Auf Erdbeeren an Weihnachten sollte verzichtet werden! </a:t>
              </a:r>
              <a:r>
                <a:rPr lang="de-DE" sz="1600" dirty="0">
                  <a:solidFill>
                    <a:srgbClr val="3333FF"/>
                  </a:solidFill>
                  <a:sym typeface="Wingdings" panose="05000000000000000000" pitchFamily="2" charset="2"/>
                </a:rPr>
                <a:t> Saisonale heimische Früchte</a:t>
              </a:r>
              <a:r>
                <a:rPr lang="de-DE" sz="1600" dirty="0">
                  <a:solidFill>
                    <a:srgbClr val="3333FF"/>
                  </a:solidFill>
                </a:rPr>
                <a:t>.</a:t>
              </a:r>
              <a:endParaRPr lang="de-DE" sz="1600" dirty="0">
                <a:solidFill>
                  <a:srgbClr val="FF0000"/>
                </a:solidFill>
              </a:endParaRPr>
            </a:p>
          </p:txBody>
        </p:sp>
        <p:sp>
          <p:nvSpPr>
            <p:cNvPr id="38" name="Textfeld 37">
              <a:extLst>
                <a:ext uri="{FF2B5EF4-FFF2-40B4-BE49-F238E27FC236}">
                  <a16:creationId xmlns:a16="http://schemas.microsoft.com/office/drawing/2014/main" id="{8D8561E3-3678-478D-B90E-8CC06FD93511}"/>
                </a:ext>
              </a:extLst>
            </p:cNvPr>
            <p:cNvSpPr txBox="1"/>
            <p:nvPr/>
          </p:nvSpPr>
          <p:spPr>
            <a:xfrm>
              <a:off x="301451" y="4949320"/>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Hochseeschiffe müssen in Häfen mit Landstrom versorgt werden!</a:t>
              </a:r>
              <a:endParaRPr lang="de-DE" sz="1600" dirty="0">
                <a:solidFill>
                  <a:srgbClr val="FF0000"/>
                </a:solidFill>
              </a:endParaRPr>
            </a:p>
          </p:txBody>
        </p:sp>
        <p:sp>
          <p:nvSpPr>
            <p:cNvPr id="33" name="Textfeld 32">
              <a:extLst>
                <a:ext uri="{FF2B5EF4-FFF2-40B4-BE49-F238E27FC236}">
                  <a16:creationId xmlns:a16="http://schemas.microsoft.com/office/drawing/2014/main" id="{406015C2-AF6C-4858-9DC7-CCB4EA6BC606}"/>
                </a:ext>
              </a:extLst>
            </p:cNvPr>
            <p:cNvSpPr txBox="1"/>
            <p:nvPr/>
          </p:nvSpPr>
          <p:spPr>
            <a:xfrm>
              <a:off x="302849" y="5335169"/>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Verbesserung der Vernetzung von Schiffsverkehr, Schiene und Straße (z.B. Containerumschlag)</a:t>
              </a:r>
            </a:p>
          </p:txBody>
        </p:sp>
      </p:grpSp>
      <p:sp>
        <p:nvSpPr>
          <p:cNvPr id="39" name="Rectangle 4">
            <a:extLst>
              <a:ext uri="{FF2B5EF4-FFF2-40B4-BE49-F238E27FC236}">
                <a16:creationId xmlns:a16="http://schemas.microsoft.com/office/drawing/2014/main" id="{7178048E-1EA9-4BB2-9F98-ABEBD6E873A3}"/>
              </a:ext>
            </a:extLst>
          </p:cNvPr>
          <p:cNvSpPr>
            <a:spLocks noChangeArrowheads="1"/>
          </p:cNvSpPr>
          <p:nvPr/>
        </p:nvSpPr>
        <p:spPr bwMode="auto">
          <a:xfrm>
            <a:off x="0" y="5996556"/>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Schweröl und andere fossile Brennstoffe, müssen in der Hochseeschifffahrt zum Tabu werden!</a:t>
            </a:r>
          </a:p>
        </p:txBody>
      </p:sp>
      <p:sp>
        <p:nvSpPr>
          <p:cNvPr id="34" name="Text Box 14">
            <a:extLst>
              <a:ext uri="{FF2B5EF4-FFF2-40B4-BE49-F238E27FC236}">
                <a16:creationId xmlns:a16="http://schemas.microsoft.com/office/drawing/2014/main" id="{701E17D8-75A6-4FE0-822B-DD22C505C938}"/>
              </a:ext>
            </a:extLst>
          </p:cNvPr>
          <p:cNvSpPr txBox="1">
            <a:spLocks noChangeArrowheads="1"/>
          </p:cNvSpPr>
          <p:nvPr/>
        </p:nvSpPr>
        <p:spPr bwMode="auto">
          <a:xfrm>
            <a:off x="8497880" y="3946771"/>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139638935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1000" fill="hold"/>
                                        <p:tgtEl>
                                          <p:spTgt spid="39"/>
                                        </p:tgtEl>
                                        <p:attrNameLst>
                                          <p:attrName>ppt_x</p:attrName>
                                        </p:attrNameLst>
                                      </p:cBhvr>
                                      <p:tavLst>
                                        <p:tav tm="0">
                                          <p:val>
                                            <p:strVal val="#ppt_x"/>
                                          </p:val>
                                        </p:tav>
                                        <p:tav tm="100000">
                                          <p:val>
                                            <p:strVal val="#ppt_x"/>
                                          </p:val>
                                        </p:tav>
                                      </p:tavLst>
                                    </p:anim>
                                    <p:anim calcmode="lin" valueType="num">
                                      <p:cBhvr additive="base">
                                        <p:cTn id="26"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6081"/>
            <a:ext cx="166391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Luftverkehr (1)</a:t>
            </a:r>
            <a:br>
              <a:rPr lang="de-DE" altLang="de-DE" sz="2000" dirty="0">
                <a:solidFill>
                  <a:schemeClr val="bg1"/>
                </a:solidFill>
              </a:rPr>
            </a:br>
            <a:r>
              <a:rPr lang="de-DE" altLang="de-DE" sz="2000" dirty="0">
                <a:solidFill>
                  <a:schemeClr val="bg1"/>
                </a:solidFill>
              </a:rPr>
              <a:t>Kurzstrecken</a:t>
            </a:r>
          </a:p>
        </p:txBody>
      </p:sp>
      <p:sp>
        <p:nvSpPr>
          <p:cNvPr id="4" name="Rectangle 4">
            <a:extLst>
              <a:ext uri="{FF2B5EF4-FFF2-40B4-BE49-F238E27FC236}">
                <a16:creationId xmlns:a16="http://schemas.microsoft.com/office/drawing/2014/main" id="{1CFE387C-14F6-4DC5-A1D5-65864301E985}"/>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Kurzstreckenflüge sollten der Notfallrettung vorbehalten sein!</a:t>
            </a:r>
          </a:p>
        </p:txBody>
      </p:sp>
      <p:sp>
        <p:nvSpPr>
          <p:cNvPr id="5" name="Textfeld 4">
            <a:extLst>
              <a:ext uri="{FF2B5EF4-FFF2-40B4-BE49-F238E27FC236}">
                <a16:creationId xmlns:a16="http://schemas.microsoft.com/office/drawing/2014/main" id="{5597260B-EC71-4F4D-9A28-477933E28B5E}"/>
              </a:ext>
            </a:extLst>
          </p:cNvPr>
          <p:cNvSpPr txBox="1"/>
          <p:nvPr/>
        </p:nvSpPr>
        <p:spPr>
          <a:xfrm>
            <a:off x="2740041" y="801381"/>
            <a:ext cx="761747" cy="369332"/>
          </a:xfrm>
          <a:prstGeom prst="rect">
            <a:avLst/>
          </a:prstGeom>
          <a:noFill/>
        </p:spPr>
        <p:txBody>
          <a:bodyPr wrap="none" rtlCol="0">
            <a:spAutoFit/>
          </a:bodyPr>
          <a:lstStyle/>
          <a:p>
            <a:pPr algn="ctr"/>
            <a:r>
              <a:rPr lang="de-DE" sz="1800" dirty="0">
                <a:solidFill>
                  <a:srgbClr val="3333FF"/>
                </a:solidFill>
              </a:rPr>
              <a:t>heute</a:t>
            </a:r>
          </a:p>
        </p:txBody>
      </p:sp>
      <p:sp>
        <p:nvSpPr>
          <p:cNvPr id="6" name="Textfeld 5">
            <a:extLst>
              <a:ext uri="{FF2B5EF4-FFF2-40B4-BE49-F238E27FC236}">
                <a16:creationId xmlns:a16="http://schemas.microsoft.com/office/drawing/2014/main" id="{B48F59E3-0722-4E14-ABBF-043500D78FD7}"/>
              </a:ext>
            </a:extLst>
          </p:cNvPr>
          <p:cNvSpPr txBox="1"/>
          <p:nvPr/>
        </p:nvSpPr>
        <p:spPr>
          <a:xfrm>
            <a:off x="7701846" y="801381"/>
            <a:ext cx="697627" cy="369332"/>
          </a:xfrm>
          <a:prstGeom prst="rect">
            <a:avLst/>
          </a:prstGeom>
          <a:noFill/>
        </p:spPr>
        <p:txBody>
          <a:bodyPr wrap="none" rtlCol="0">
            <a:spAutoFit/>
          </a:bodyPr>
          <a:lstStyle/>
          <a:p>
            <a:pPr algn="ctr"/>
            <a:r>
              <a:rPr lang="de-DE" sz="1800" dirty="0">
                <a:solidFill>
                  <a:srgbClr val="3333FF"/>
                </a:solidFill>
              </a:rPr>
              <a:t>2040</a:t>
            </a:r>
          </a:p>
        </p:txBody>
      </p:sp>
      <p:sp>
        <p:nvSpPr>
          <p:cNvPr id="18" name="Textfeld 17">
            <a:extLst>
              <a:ext uri="{FF2B5EF4-FFF2-40B4-BE49-F238E27FC236}">
                <a16:creationId xmlns:a16="http://schemas.microsoft.com/office/drawing/2014/main" id="{60B8243D-9E8E-4CB4-8D98-B408548B6E9D}"/>
              </a:ext>
            </a:extLst>
          </p:cNvPr>
          <p:cNvSpPr txBox="1"/>
          <p:nvPr/>
        </p:nvSpPr>
        <p:spPr>
          <a:xfrm>
            <a:off x="74625" y="1786148"/>
            <a:ext cx="1996059" cy="338554"/>
          </a:xfrm>
          <a:prstGeom prst="rect">
            <a:avLst/>
          </a:prstGeom>
          <a:noFill/>
        </p:spPr>
        <p:txBody>
          <a:bodyPr wrap="none" rtlCol="0">
            <a:spAutoFit/>
          </a:bodyPr>
          <a:lstStyle/>
          <a:p>
            <a:r>
              <a:rPr lang="de-DE" sz="1600" dirty="0">
                <a:solidFill>
                  <a:srgbClr val="3333FF"/>
                </a:solidFill>
              </a:rPr>
              <a:t>Städteverbindung D</a:t>
            </a:r>
          </a:p>
        </p:txBody>
      </p:sp>
      <p:grpSp>
        <p:nvGrpSpPr>
          <p:cNvPr id="16" name="Gruppieren 15">
            <a:extLst>
              <a:ext uri="{FF2B5EF4-FFF2-40B4-BE49-F238E27FC236}">
                <a16:creationId xmlns:a16="http://schemas.microsoft.com/office/drawing/2014/main" id="{C292323A-8FEF-4A65-A7CA-5955D8955B77}"/>
              </a:ext>
            </a:extLst>
          </p:cNvPr>
          <p:cNvGrpSpPr/>
          <p:nvPr/>
        </p:nvGrpSpPr>
        <p:grpSpPr>
          <a:xfrm>
            <a:off x="2262537" y="1468241"/>
            <a:ext cx="1720798" cy="970339"/>
            <a:chOff x="2406921" y="1468241"/>
            <a:chExt cx="1720798" cy="970339"/>
          </a:xfrm>
        </p:grpSpPr>
        <p:pic>
          <p:nvPicPr>
            <p:cNvPr id="10" name="Grafik 9" descr="Ein Bild, das Ebene, Boden, draußen, Flugzeug enthält.&#10;&#10;Automatisch generierte Beschreibung">
              <a:extLst>
                <a:ext uri="{FF2B5EF4-FFF2-40B4-BE49-F238E27FC236}">
                  <a16:creationId xmlns:a16="http://schemas.microsoft.com/office/drawing/2014/main" id="{093F8B4A-E75B-4EA9-85DB-764567B97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921" y="1468241"/>
              <a:ext cx="1720798" cy="970339"/>
            </a:xfrm>
            <a:prstGeom prst="rect">
              <a:avLst/>
            </a:prstGeom>
          </p:spPr>
        </p:pic>
        <p:sp>
          <p:nvSpPr>
            <p:cNvPr id="20" name="Textfeld 19">
              <a:extLst>
                <a:ext uri="{FF2B5EF4-FFF2-40B4-BE49-F238E27FC236}">
                  <a16:creationId xmlns:a16="http://schemas.microsoft.com/office/drawing/2014/main" id="{22BF0D25-BE70-4D8D-A884-0522221AEA9B}"/>
                </a:ext>
              </a:extLst>
            </p:cNvPr>
            <p:cNvSpPr txBox="1"/>
            <p:nvPr/>
          </p:nvSpPr>
          <p:spPr>
            <a:xfrm>
              <a:off x="3265299" y="2130803"/>
              <a:ext cx="732893" cy="307777"/>
            </a:xfrm>
            <a:prstGeom prst="rect">
              <a:avLst/>
            </a:prstGeom>
            <a:noFill/>
          </p:spPr>
          <p:txBody>
            <a:bodyPr wrap="none" rtlCol="0">
              <a:spAutoFit/>
            </a:bodyPr>
            <a:lstStyle/>
            <a:p>
              <a:r>
                <a:rPr lang="de-DE" sz="1400" dirty="0">
                  <a:solidFill>
                    <a:schemeClr val="bg1"/>
                  </a:solidFill>
                </a:rPr>
                <a:t>Benzin</a:t>
              </a:r>
            </a:p>
          </p:txBody>
        </p:sp>
      </p:grpSp>
      <p:grpSp>
        <p:nvGrpSpPr>
          <p:cNvPr id="2" name="Gruppieren 1">
            <a:extLst>
              <a:ext uri="{FF2B5EF4-FFF2-40B4-BE49-F238E27FC236}">
                <a16:creationId xmlns:a16="http://schemas.microsoft.com/office/drawing/2014/main" id="{56181EE3-B607-4FFA-8AA1-F08ED5F18EC5}"/>
              </a:ext>
            </a:extLst>
          </p:cNvPr>
          <p:cNvGrpSpPr/>
          <p:nvPr/>
        </p:nvGrpSpPr>
        <p:grpSpPr>
          <a:xfrm>
            <a:off x="4109446" y="1468241"/>
            <a:ext cx="5021243" cy="995368"/>
            <a:chOff x="4109446" y="1468241"/>
            <a:chExt cx="5021243" cy="995368"/>
          </a:xfrm>
        </p:grpSpPr>
        <p:grpSp>
          <p:nvGrpSpPr>
            <p:cNvPr id="29" name="Gruppieren 28">
              <a:extLst>
                <a:ext uri="{FF2B5EF4-FFF2-40B4-BE49-F238E27FC236}">
                  <a16:creationId xmlns:a16="http://schemas.microsoft.com/office/drawing/2014/main" id="{6653F9C8-5728-496B-832D-E408E46D5633}"/>
                </a:ext>
              </a:extLst>
            </p:cNvPr>
            <p:cNvGrpSpPr/>
            <p:nvPr/>
          </p:nvGrpSpPr>
          <p:grpSpPr>
            <a:xfrm>
              <a:off x="6960696" y="1468241"/>
              <a:ext cx="2169993" cy="995368"/>
              <a:chOff x="6960696" y="1468241"/>
              <a:chExt cx="2169993" cy="995368"/>
            </a:xfrm>
          </p:grpSpPr>
          <p:pic>
            <p:nvPicPr>
              <p:cNvPr id="3" name="Grafik 2" descr="Ein Bild, das Himmel, Ebene, draußen, Boden enthält.&#10;&#10;Automatisch generierte Beschreibung">
                <a:extLst>
                  <a:ext uri="{FF2B5EF4-FFF2-40B4-BE49-F238E27FC236}">
                    <a16:creationId xmlns:a16="http://schemas.microsoft.com/office/drawing/2014/main" id="{15A660BA-CE3A-46BB-9202-B3FA47188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631" y="1468241"/>
                <a:ext cx="2160058" cy="970339"/>
              </a:xfrm>
              <a:prstGeom prst="rect">
                <a:avLst/>
              </a:prstGeom>
            </p:spPr>
          </p:pic>
          <p:sp>
            <p:nvSpPr>
              <p:cNvPr id="22" name="Textfeld 21">
                <a:extLst>
                  <a:ext uri="{FF2B5EF4-FFF2-40B4-BE49-F238E27FC236}">
                    <a16:creationId xmlns:a16="http://schemas.microsoft.com/office/drawing/2014/main" id="{583D0D32-A9C3-41EB-9A50-D953999B65FF}"/>
                  </a:ext>
                </a:extLst>
              </p:cNvPr>
              <p:cNvSpPr txBox="1"/>
              <p:nvPr/>
            </p:nvSpPr>
            <p:spPr>
              <a:xfrm>
                <a:off x="6960696" y="2155832"/>
                <a:ext cx="583814" cy="307777"/>
              </a:xfrm>
              <a:prstGeom prst="rect">
                <a:avLst/>
              </a:prstGeom>
              <a:noFill/>
            </p:spPr>
            <p:txBody>
              <a:bodyPr wrap="none" rtlCol="0">
                <a:spAutoFit/>
              </a:bodyPr>
              <a:lstStyle/>
              <a:p>
                <a:r>
                  <a:rPr lang="de-DE" sz="1400" dirty="0">
                    <a:solidFill>
                      <a:schemeClr val="bg1"/>
                    </a:solidFill>
                  </a:rPr>
                  <a:t>Akku</a:t>
                </a:r>
              </a:p>
            </p:txBody>
          </p:sp>
        </p:grpSp>
        <p:sp>
          <p:nvSpPr>
            <p:cNvPr id="24" name="Textfeld 23">
              <a:extLst>
                <a:ext uri="{FF2B5EF4-FFF2-40B4-BE49-F238E27FC236}">
                  <a16:creationId xmlns:a16="http://schemas.microsoft.com/office/drawing/2014/main" id="{F753CADE-7F04-4E3D-8D3D-27E21BD47D1C}"/>
                </a:ext>
              </a:extLst>
            </p:cNvPr>
            <p:cNvSpPr txBox="1"/>
            <p:nvPr/>
          </p:nvSpPr>
          <p:spPr>
            <a:xfrm>
              <a:off x="4109446" y="1818695"/>
              <a:ext cx="1140056" cy="307777"/>
            </a:xfrm>
            <a:prstGeom prst="rect">
              <a:avLst/>
            </a:prstGeom>
            <a:noFill/>
          </p:spPr>
          <p:txBody>
            <a:bodyPr wrap="none" rtlCol="0">
              <a:spAutoFit/>
            </a:bodyPr>
            <a:lstStyle/>
            <a:p>
              <a:r>
                <a:rPr lang="de-DE" sz="1400" dirty="0">
                  <a:solidFill>
                    <a:srgbClr val="3333FF"/>
                  </a:solidFill>
                </a:rPr>
                <a:t>Umstieg auf</a:t>
              </a:r>
            </a:p>
          </p:txBody>
        </p:sp>
        <p:sp>
          <p:nvSpPr>
            <p:cNvPr id="25" name="Pfeil: nach links 24">
              <a:extLst>
                <a:ext uri="{FF2B5EF4-FFF2-40B4-BE49-F238E27FC236}">
                  <a16:creationId xmlns:a16="http://schemas.microsoft.com/office/drawing/2014/main" id="{9C63E936-5675-4433-BB95-ED18072E0250}"/>
                </a:ext>
              </a:extLst>
            </p:cNvPr>
            <p:cNvSpPr/>
            <p:nvPr/>
          </p:nvSpPr>
          <p:spPr bwMode="auto">
            <a:xfrm rot="10800000" flipV="1">
              <a:off x="5255903" y="1882009"/>
              <a:ext cx="1582544"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grpSp>
        <p:nvGrpSpPr>
          <p:cNvPr id="7" name="Gruppieren 6">
            <a:extLst>
              <a:ext uri="{FF2B5EF4-FFF2-40B4-BE49-F238E27FC236}">
                <a16:creationId xmlns:a16="http://schemas.microsoft.com/office/drawing/2014/main" id="{2D8E1C90-BECC-477E-BCC5-52403497EDA0}"/>
              </a:ext>
            </a:extLst>
          </p:cNvPr>
          <p:cNvGrpSpPr/>
          <p:nvPr/>
        </p:nvGrpSpPr>
        <p:grpSpPr>
          <a:xfrm>
            <a:off x="74625" y="2796416"/>
            <a:ext cx="8838986" cy="1000893"/>
            <a:chOff x="74625" y="2796416"/>
            <a:chExt cx="8838986" cy="1000893"/>
          </a:xfrm>
        </p:grpSpPr>
        <p:sp>
          <p:nvSpPr>
            <p:cNvPr id="19" name="Textfeld 18">
              <a:extLst>
                <a:ext uri="{FF2B5EF4-FFF2-40B4-BE49-F238E27FC236}">
                  <a16:creationId xmlns:a16="http://schemas.microsoft.com/office/drawing/2014/main" id="{E412F290-E7AC-46A0-9F29-CC2B11515D44}"/>
                </a:ext>
              </a:extLst>
            </p:cNvPr>
            <p:cNvSpPr txBox="1"/>
            <p:nvPr/>
          </p:nvSpPr>
          <p:spPr>
            <a:xfrm>
              <a:off x="74625" y="3143992"/>
              <a:ext cx="2132315" cy="338554"/>
            </a:xfrm>
            <a:prstGeom prst="rect">
              <a:avLst/>
            </a:prstGeom>
            <a:noFill/>
          </p:spPr>
          <p:txBody>
            <a:bodyPr wrap="none" rtlCol="0">
              <a:spAutoFit/>
            </a:bodyPr>
            <a:lstStyle/>
            <a:p>
              <a:r>
                <a:rPr lang="de-DE" sz="1600" dirty="0">
                  <a:solidFill>
                    <a:srgbClr val="3333FF"/>
                  </a:solidFill>
                </a:rPr>
                <a:t>Städteverbindung EU</a:t>
              </a:r>
            </a:p>
          </p:txBody>
        </p:sp>
        <p:grpSp>
          <p:nvGrpSpPr>
            <p:cNvPr id="28" name="Gruppieren 27">
              <a:extLst>
                <a:ext uri="{FF2B5EF4-FFF2-40B4-BE49-F238E27FC236}">
                  <a16:creationId xmlns:a16="http://schemas.microsoft.com/office/drawing/2014/main" id="{A0FDFF77-33DA-4031-8A98-3D425D03FE63}"/>
                </a:ext>
              </a:extLst>
            </p:cNvPr>
            <p:cNvGrpSpPr/>
            <p:nvPr/>
          </p:nvGrpSpPr>
          <p:grpSpPr>
            <a:xfrm>
              <a:off x="2262537" y="2807793"/>
              <a:ext cx="1716756" cy="989516"/>
              <a:chOff x="2406921" y="2807793"/>
              <a:chExt cx="1716756" cy="989516"/>
            </a:xfrm>
          </p:grpSpPr>
          <p:pic>
            <p:nvPicPr>
              <p:cNvPr id="12" name="Grafik 11" descr="Ein Bild, das Himmel, Ebene, draußen, Flugzeug enthält.&#10;&#10;Automatisch generierte Beschreibung">
                <a:extLst>
                  <a:ext uri="{FF2B5EF4-FFF2-40B4-BE49-F238E27FC236}">
                    <a16:creationId xmlns:a16="http://schemas.microsoft.com/office/drawing/2014/main" id="{7841228D-8602-4C39-9F36-B77273091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921" y="2807793"/>
                <a:ext cx="1716756" cy="970340"/>
              </a:xfrm>
              <a:prstGeom prst="rect">
                <a:avLst/>
              </a:prstGeom>
            </p:spPr>
          </p:pic>
          <p:sp>
            <p:nvSpPr>
              <p:cNvPr id="21" name="Textfeld 20">
                <a:extLst>
                  <a:ext uri="{FF2B5EF4-FFF2-40B4-BE49-F238E27FC236}">
                    <a16:creationId xmlns:a16="http://schemas.microsoft.com/office/drawing/2014/main" id="{74D40C02-19C1-49A0-8DA2-9C952EB899AB}"/>
                  </a:ext>
                </a:extLst>
              </p:cNvPr>
              <p:cNvSpPr txBox="1"/>
              <p:nvPr/>
            </p:nvSpPr>
            <p:spPr>
              <a:xfrm>
                <a:off x="3265299" y="3489532"/>
                <a:ext cx="792205" cy="307777"/>
              </a:xfrm>
              <a:prstGeom prst="rect">
                <a:avLst/>
              </a:prstGeom>
              <a:noFill/>
            </p:spPr>
            <p:txBody>
              <a:bodyPr wrap="none" rtlCol="0">
                <a:spAutoFit/>
              </a:bodyPr>
              <a:lstStyle/>
              <a:p>
                <a:r>
                  <a:rPr lang="de-DE" sz="1400" dirty="0">
                    <a:solidFill>
                      <a:schemeClr val="bg1"/>
                    </a:solidFill>
                  </a:rPr>
                  <a:t>Kerosin</a:t>
                </a:r>
              </a:p>
            </p:txBody>
          </p:sp>
        </p:grpSp>
        <p:grpSp>
          <p:nvGrpSpPr>
            <p:cNvPr id="30" name="Gruppieren 29">
              <a:extLst>
                <a:ext uri="{FF2B5EF4-FFF2-40B4-BE49-F238E27FC236}">
                  <a16:creationId xmlns:a16="http://schemas.microsoft.com/office/drawing/2014/main" id="{32C62FE5-F25A-45D5-B3BF-6F538D13AF65}"/>
                </a:ext>
              </a:extLst>
            </p:cNvPr>
            <p:cNvGrpSpPr/>
            <p:nvPr/>
          </p:nvGrpSpPr>
          <p:grpSpPr>
            <a:xfrm>
              <a:off x="7187709" y="2796416"/>
              <a:ext cx="1725902" cy="970340"/>
              <a:chOff x="7187709" y="2796416"/>
              <a:chExt cx="1725902" cy="970340"/>
            </a:xfrm>
          </p:grpSpPr>
          <p:pic>
            <p:nvPicPr>
              <p:cNvPr id="14" name="Grafik 13" descr="Ein Bild, das Himmel, Ebene, draußen, Sonnenuntergang enthält.&#10;&#10;Automatisch generierte Beschreibung">
                <a:extLst>
                  <a:ext uri="{FF2B5EF4-FFF2-40B4-BE49-F238E27FC236}">
                    <a16:creationId xmlns:a16="http://schemas.microsoft.com/office/drawing/2014/main" id="{85417FAE-381A-4EA6-A2CD-44CD66B968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187709" y="2796416"/>
                <a:ext cx="1725902" cy="970340"/>
              </a:xfrm>
              <a:prstGeom prst="rect">
                <a:avLst/>
              </a:prstGeom>
            </p:spPr>
          </p:pic>
          <p:sp>
            <p:nvSpPr>
              <p:cNvPr id="23" name="Textfeld 22">
                <a:extLst>
                  <a:ext uri="{FF2B5EF4-FFF2-40B4-BE49-F238E27FC236}">
                    <a16:creationId xmlns:a16="http://schemas.microsoft.com/office/drawing/2014/main" id="{51051F7B-02CD-4EFA-B277-C41FE2A71C0A}"/>
                  </a:ext>
                </a:extLst>
              </p:cNvPr>
              <p:cNvSpPr txBox="1"/>
              <p:nvPr/>
            </p:nvSpPr>
            <p:spPr>
              <a:xfrm>
                <a:off x="7252603" y="3427317"/>
                <a:ext cx="583814" cy="307777"/>
              </a:xfrm>
              <a:prstGeom prst="rect">
                <a:avLst/>
              </a:prstGeom>
              <a:noFill/>
            </p:spPr>
            <p:txBody>
              <a:bodyPr wrap="none" rtlCol="0">
                <a:spAutoFit/>
              </a:bodyPr>
              <a:lstStyle/>
              <a:p>
                <a:r>
                  <a:rPr lang="de-DE" sz="1400" dirty="0">
                    <a:solidFill>
                      <a:schemeClr val="bg1"/>
                    </a:solidFill>
                  </a:rPr>
                  <a:t>Akku</a:t>
                </a:r>
              </a:p>
            </p:txBody>
          </p:sp>
        </p:grpSp>
        <p:sp>
          <p:nvSpPr>
            <p:cNvPr id="26" name="Textfeld 25">
              <a:extLst>
                <a:ext uri="{FF2B5EF4-FFF2-40B4-BE49-F238E27FC236}">
                  <a16:creationId xmlns:a16="http://schemas.microsoft.com/office/drawing/2014/main" id="{05F0BDF4-D6C4-4155-80B2-5BACCE78E0E3}"/>
                </a:ext>
              </a:extLst>
            </p:cNvPr>
            <p:cNvSpPr txBox="1"/>
            <p:nvPr/>
          </p:nvSpPr>
          <p:spPr>
            <a:xfrm>
              <a:off x="4109446" y="3122195"/>
              <a:ext cx="1140056" cy="307777"/>
            </a:xfrm>
            <a:prstGeom prst="rect">
              <a:avLst/>
            </a:prstGeom>
            <a:noFill/>
          </p:spPr>
          <p:txBody>
            <a:bodyPr wrap="none" rtlCol="0">
              <a:spAutoFit/>
            </a:bodyPr>
            <a:lstStyle/>
            <a:p>
              <a:r>
                <a:rPr lang="de-DE" sz="1400" dirty="0">
                  <a:solidFill>
                    <a:srgbClr val="3333FF"/>
                  </a:solidFill>
                </a:rPr>
                <a:t>Umstieg auf</a:t>
              </a:r>
            </a:p>
          </p:txBody>
        </p:sp>
        <p:sp>
          <p:nvSpPr>
            <p:cNvPr id="27" name="Pfeil: nach links 26">
              <a:extLst>
                <a:ext uri="{FF2B5EF4-FFF2-40B4-BE49-F238E27FC236}">
                  <a16:creationId xmlns:a16="http://schemas.microsoft.com/office/drawing/2014/main" id="{6CC7F91E-7784-4B93-AE01-98D2D579263A}"/>
                </a:ext>
              </a:extLst>
            </p:cNvPr>
            <p:cNvSpPr/>
            <p:nvPr/>
          </p:nvSpPr>
          <p:spPr bwMode="auto">
            <a:xfrm rot="10800000" flipV="1">
              <a:off x="5255903" y="3185509"/>
              <a:ext cx="1582544"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grpSp>
        <p:nvGrpSpPr>
          <p:cNvPr id="8" name="Gruppieren 7">
            <a:extLst>
              <a:ext uri="{FF2B5EF4-FFF2-40B4-BE49-F238E27FC236}">
                <a16:creationId xmlns:a16="http://schemas.microsoft.com/office/drawing/2014/main" id="{0E49BDB9-D617-4752-81D3-D4C60CA8401F}"/>
              </a:ext>
            </a:extLst>
          </p:cNvPr>
          <p:cNvGrpSpPr/>
          <p:nvPr/>
        </p:nvGrpSpPr>
        <p:grpSpPr>
          <a:xfrm>
            <a:off x="301451" y="4956108"/>
            <a:ext cx="9604549" cy="674950"/>
            <a:chOff x="301451" y="4956108"/>
            <a:chExt cx="9604549" cy="674950"/>
          </a:xfrm>
        </p:grpSpPr>
        <p:sp>
          <p:nvSpPr>
            <p:cNvPr id="32" name="Textfeld 31">
              <a:extLst>
                <a:ext uri="{FF2B5EF4-FFF2-40B4-BE49-F238E27FC236}">
                  <a16:creationId xmlns:a16="http://schemas.microsoft.com/office/drawing/2014/main" id="{444EFCEB-568A-469A-A4A0-15BC93FE6EB3}"/>
                </a:ext>
              </a:extLst>
            </p:cNvPr>
            <p:cNvSpPr txBox="1"/>
            <p:nvPr/>
          </p:nvSpPr>
          <p:spPr>
            <a:xfrm>
              <a:off x="301451" y="4956108"/>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Im innerdeutschen Bereich sollte vollständig auf die Bahn umgestiegen werden!</a:t>
              </a:r>
              <a:endParaRPr lang="de-DE" sz="1600" dirty="0">
                <a:solidFill>
                  <a:srgbClr val="FF0000"/>
                </a:solidFill>
              </a:endParaRPr>
            </a:p>
          </p:txBody>
        </p:sp>
        <p:sp>
          <p:nvSpPr>
            <p:cNvPr id="33" name="Textfeld 32">
              <a:extLst>
                <a:ext uri="{FF2B5EF4-FFF2-40B4-BE49-F238E27FC236}">
                  <a16:creationId xmlns:a16="http://schemas.microsoft.com/office/drawing/2014/main" id="{D7D247A7-07FD-422B-B404-59C2F813434B}"/>
                </a:ext>
              </a:extLst>
            </p:cNvPr>
            <p:cNvSpPr txBox="1"/>
            <p:nvPr/>
          </p:nvSpPr>
          <p:spPr>
            <a:xfrm>
              <a:off x="301451" y="529250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Auch im europäischen Bereich &lt;1000 km sollte vollständig auf die Bahn umgestiegen werden!</a:t>
              </a:r>
              <a:endParaRPr lang="de-DE" sz="1600" dirty="0">
                <a:solidFill>
                  <a:srgbClr val="FF0000"/>
                </a:solidFill>
              </a:endParaRPr>
            </a:p>
          </p:txBody>
        </p:sp>
      </p:grpSp>
      <p:sp>
        <p:nvSpPr>
          <p:cNvPr id="31" name="Text Box 14">
            <a:extLst>
              <a:ext uri="{FF2B5EF4-FFF2-40B4-BE49-F238E27FC236}">
                <a16:creationId xmlns:a16="http://schemas.microsoft.com/office/drawing/2014/main" id="{2F902D17-8C6F-44D6-A5A9-C766F8093243}"/>
              </a:ext>
            </a:extLst>
          </p:cNvPr>
          <p:cNvSpPr txBox="1">
            <a:spLocks noChangeArrowheads="1"/>
          </p:cNvSpPr>
          <p:nvPr/>
        </p:nvSpPr>
        <p:spPr bwMode="auto">
          <a:xfrm>
            <a:off x="8646504" y="394801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244030787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ppt_x"/>
                                          </p:val>
                                        </p:tav>
                                        <p:tav tm="100000">
                                          <p:val>
                                            <p:strVal val="#ppt_x"/>
                                          </p:val>
                                        </p:tav>
                                      </p:tavLst>
                                    </p:anim>
                                    <p:anim calcmode="lin" valueType="num">
                                      <p:cBhvr additive="base">
                                        <p:cTn id="2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73343" y="0"/>
            <a:ext cx="489557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Luftverkehr (2)</a:t>
            </a:r>
            <a:br>
              <a:rPr lang="de-DE" altLang="de-DE" sz="2000" dirty="0">
                <a:solidFill>
                  <a:schemeClr val="bg1"/>
                </a:solidFill>
              </a:rPr>
            </a:br>
            <a:r>
              <a:rPr lang="de-DE" altLang="de-DE" sz="2000" dirty="0">
                <a:solidFill>
                  <a:schemeClr val="bg1"/>
                </a:solidFill>
              </a:rPr>
              <a:t>Mittel- und Langstrecken: Personen, Güter </a:t>
            </a:r>
          </a:p>
        </p:txBody>
      </p:sp>
      <p:grpSp>
        <p:nvGrpSpPr>
          <p:cNvPr id="2" name="Gruppieren 1">
            <a:extLst>
              <a:ext uri="{FF2B5EF4-FFF2-40B4-BE49-F238E27FC236}">
                <a16:creationId xmlns:a16="http://schemas.microsoft.com/office/drawing/2014/main" id="{28557ED5-5B68-4F14-A9B9-FFDC107507DD}"/>
              </a:ext>
            </a:extLst>
          </p:cNvPr>
          <p:cNvGrpSpPr/>
          <p:nvPr/>
        </p:nvGrpSpPr>
        <p:grpSpPr>
          <a:xfrm>
            <a:off x="3743688" y="1250862"/>
            <a:ext cx="5534483" cy="1218118"/>
            <a:chOff x="3743688" y="1250862"/>
            <a:chExt cx="5534483" cy="1218118"/>
          </a:xfrm>
        </p:grpSpPr>
        <p:pic>
          <p:nvPicPr>
            <p:cNvPr id="17" name="Grafik 16" descr="Ein Bild, das Ebene, draußen, Flugzeug, Transport enthält.&#10;&#10;Automatisch generierte Beschreibung">
              <a:extLst>
                <a:ext uri="{FF2B5EF4-FFF2-40B4-BE49-F238E27FC236}">
                  <a16:creationId xmlns:a16="http://schemas.microsoft.com/office/drawing/2014/main" id="{3A70076C-3C07-48FF-9FC9-37BD052742C6}"/>
                </a:ext>
              </a:extLst>
            </p:cNvPr>
            <p:cNvPicPr>
              <a:picLocks noChangeAspect="1"/>
            </p:cNvPicPr>
            <p:nvPr/>
          </p:nvPicPr>
          <p:blipFill rotWithShape="1">
            <a:blip r:embed="rId3">
              <a:extLst>
                <a:ext uri="{28A0092B-C50C-407E-A947-70E740481C1C}">
                  <a14:useLocalDpi xmlns:a14="http://schemas.microsoft.com/office/drawing/2010/main" val="0"/>
                </a:ext>
              </a:extLst>
            </a:blip>
            <a:srcRect r="9689"/>
            <a:stretch/>
          </p:blipFill>
          <p:spPr>
            <a:xfrm>
              <a:off x="7320851" y="1250862"/>
              <a:ext cx="1957320" cy="1218118"/>
            </a:xfrm>
            <a:prstGeom prst="rect">
              <a:avLst/>
            </a:prstGeom>
          </p:spPr>
        </p:pic>
        <p:sp>
          <p:nvSpPr>
            <p:cNvPr id="18" name="Textfeld 17">
              <a:extLst>
                <a:ext uri="{FF2B5EF4-FFF2-40B4-BE49-F238E27FC236}">
                  <a16:creationId xmlns:a16="http://schemas.microsoft.com/office/drawing/2014/main" id="{69E4E8C6-9B31-4551-824C-34216B1B0902}"/>
                </a:ext>
              </a:extLst>
            </p:cNvPr>
            <p:cNvSpPr txBox="1"/>
            <p:nvPr/>
          </p:nvSpPr>
          <p:spPr>
            <a:xfrm>
              <a:off x="7320850" y="1269801"/>
              <a:ext cx="1002197" cy="276999"/>
            </a:xfrm>
            <a:prstGeom prst="rect">
              <a:avLst/>
            </a:prstGeom>
            <a:noFill/>
          </p:spPr>
          <p:txBody>
            <a:bodyPr wrap="none" rtlCol="0">
              <a:spAutoFit/>
            </a:bodyPr>
            <a:lstStyle/>
            <a:p>
              <a:r>
                <a:rPr lang="de-DE" sz="1200" dirty="0">
                  <a:solidFill>
                    <a:schemeClr val="bg1"/>
                  </a:solidFill>
                </a:rPr>
                <a:t>H</a:t>
              </a:r>
              <a:r>
                <a:rPr lang="de-DE" sz="1200" baseline="-25000" dirty="0">
                  <a:solidFill>
                    <a:schemeClr val="bg1"/>
                  </a:solidFill>
                </a:rPr>
                <a:t>2</a:t>
              </a:r>
              <a:r>
                <a:rPr lang="de-DE" sz="1200" dirty="0">
                  <a:solidFill>
                    <a:schemeClr val="bg1"/>
                  </a:solidFill>
                </a:rPr>
                <a:t>, </a:t>
              </a:r>
              <a:r>
                <a:rPr lang="de-DE" sz="1200" dirty="0" err="1">
                  <a:solidFill>
                    <a:schemeClr val="bg1"/>
                  </a:solidFill>
                </a:rPr>
                <a:t>SynFuel</a:t>
              </a:r>
              <a:endParaRPr lang="de-DE" sz="1200" dirty="0">
                <a:solidFill>
                  <a:schemeClr val="bg1"/>
                </a:solidFill>
              </a:endParaRPr>
            </a:p>
          </p:txBody>
        </p:sp>
        <p:sp>
          <p:nvSpPr>
            <p:cNvPr id="19" name="Textfeld 18">
              <a:extLst>
                <a:ext uri="{FF2B5EF4-FFF2-40B4-BE49-F238E27FC236}">
                  <a16:creationId xmlns:a16="http://schemas.microsoft.com/office/drawing/2014/main" id="{2D75BD55-DE0F-46C8-A4C6-51E11EE731E1}"/>
                </a:ext>
              </a:extLst>
            </p:cNvPr>
            <p:cNvSpPr txBox="1"/>
            <p:nvPr/>
          </p:nvSpPr>
          <p:spPr>
            <a:xfrm>
              <a:off x="3743688" y="1721640"/>
              <a:ext cx="1140056" cy="307777"/>
            </a:xfrm>
            <a:prstGeom prst="rect">
              <a:avLst/>
            </a:prstGeom>
            <a:noFill/>
          </p:spPr>
          <p:txBody>
            <a:bodyPr wrap="none" rtlCol="0">
              <a:spAutoFit/>
            </a:bodyPr>
            <a:lstStyle/>
            <a:p>
              <a:r>
                <a:rPr lang="de-DE" sz="1400" dirty="0">
                  <a:solidFill>
                    <a:srgbClr val="3333FF"/>
                  </a:solidFill>
                </a:rPr>
                <a:t>Umstieg auf</a:t>
              </a:r>
            </a:p>
          </p:txBody>
        </p:sp>
        <p:sp>
          <p:nvSpPr>
            <p:cNvPr id="20" name="Pfeil: nach links 19">
              <a:extLst>
                <a:ext uri="{FF2B5EF4-FFF2-40B4-BE49-F238E27FC236}">
                  <a16:creationId xmlns:a16="http://schemas.microsoft.com/office/drawing/2014/main" id="{C9898134-BB79-470F-B35D-CE5272136D81}"/>
                </a:ext>
              </a:extLst>
            </p:cNvPr>
            <p:cNvSpPr/>
            <p:nvPr/>
          </p:nvSpPr>
          <p:spPr bwMode="auto">
            <a:xfrm rot="10800000" flipV="1">
              <a:off x="4890145" y="1784954"/>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grpSp>
      <p:sp>
        <p:nvSpPr>
          <p:cNvPr id="25" name="Textfeld 24">
            <a:extLst>
              <a:ext uri="{FF2B5EF4-FFF2-40B4-BE49-F238E27FC236}">
                <a16:creationId xmlns:a16="http://schemas.microsoft.com/office/drawing/2014/main" id="{4AD9A740-32B7-44C7-B236-1B74C9878645}"/>
              </a:ext>
            </a:extLst>
          </p:cNvPr>
          <p:cNvSpPr txBox="1"/>
          <p:nvPr/>
        </p:nvSpPr>
        <p:spPr>
          <a:xfrm>
            <a:off x="2181215"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26" name="Textfeld 25">
            <a:extLst>
              <a:ext uri="{FF2B5EF4-FFF2-40B4-BE49-F238E27FC236}">
                <a16:creationId xmlns:a16="http://schemas.microsoft.com/office/drawing/2014/main" id="{8F6E65E3-A2FD-4F45-8305-850D7C2B7D36}"/>
              </a:ext>
            </a:extLst>
          </p:cNvPr>
          <p:cNvSpPr txBox="1"/>
          <p:nvPr/>
        </p:nvSpPr>
        <p:spPr>
          <a:xfrm>
            <a:off x="7932605" y="803603"/>
            <a:ext cx="697627" cy="369332"/>
          </a:xfrm>
          <a:prstGeom prst="rect">
            <a:avLst/>
          </a:prstGeom>
          <a:noFill/>
        </p:spPr>
        <p:txBody>
          <a:bodyPr wrap="none" rtlCol="0">
            <a:spAutoFit/>
          </a:bodyPr>
          <a:lstStyle/>
          <a:p>
            <a:pPr algn="ctr"/>
            <a:r>
              <a:rPr lang="de-DE" sz="1800" b="1" dirty="0">
                <a:solidFill>
                  <a:srgbClr val="3333FF"/>
                </a:solidFill>
              </a:rPr>
              <a:t>2040</a:t>
            </a:r>
          </a:p>
        </p:txBody>
      </p:sp>
      <p:sp>
        <p:nvSpPr>
          <p:cNvPr id="29" name="Textfeld 28">
            <a:extLst>
              <a:ext uri="{FF2B5EF4-FFF2-40B4-BE49-F238E27FC236}">
                <a16:creationId xmlns:a16="http://schemas.microsoft.com/office/drawing/2014/main" id="{78F23641-B525-4238-86EE-1CD78DD35E50}"/>
              </a:ext>
            </a:extLst>
          </p:cNvPr>
          <p:cNvSpPr txBox="1"/>
          <p:nvPr/>
        </p:nvSpPr>
        <p:spPr>
          <a:xfrm>
            <a:off x="352370" y="1701924"/>
            <a:ext cx="1061509" cy="338554"/>
          </a:xfrm>
          <a:prstGeom prst="rect">
            <a:avLst/>
          </a:prstGeom>
          <a:noFill/>
        </p:spPr>
        <p:txBody>
          <a:bodyPr wrap="none" rtlCol="0">
            <a:spAutoFit/>
          </a:bodyPr>
          <a:lstStyle/>
          <a:p>
            <a:r>
              <a:rPr lang="de-DE" sz="1600" dirty="0">
                <a:solidFill>
                  <a:srgbClr val="3333FF"/>
                </a:solidFill>
              </a:rPr>
              <a:t>Personen</a:t>
            </a:r>
          </a:p>
        </p:txBody>
      </p:sp>
      <p:pic>
        <p:nvPicPr>
          <p:cNvPr id="11" name="Grafik 10" descr="Ein Bild, das Himmel, draußen, Ebene, fliegend enthält.&#10;&#10;Automatisch generierte Beschreibung">
            <a:extLst>
              <a:ext uri="{FF2B5EF4-FFF2-40B4-BE49-F238E27FC236}">
                <a16:creationId xmlns:a16="http://schemas.microsoft.com/office/drawing/2014/main" id="{EDEC0C28-68A7-4BB2-B5F7-1C8571BB3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754" y="1259672"/>
            <a:ext cx="1589879" cy="1192409"/>
          </a:xfrm>
          <a:prstGeom prst="rect">
            <a:avLst/>
          </a:prstGeom>
        </p:spPr>
      </p:pic>
      <p:sp>
        <p:nvSpPr>
          <p:cNvPr id="27" name="Textfeld 26">
            <a:extLst>
              <a:ext uri="{FF2B5EF4-FFF2-40B4-BE49-F238E27FC236}">
                <a16:creationId xmlns:a16="http://schemas.microsoft.com/office/drawing/2014/main" id="{7B25836F-1A2B-4B93-BCD3-B273F679231A}"/>
              </a:ext>
            </a:extLst>
          </p:cNvPr>
          <p:cNvSpPr txBox="1"/>
          <p:nvPr/>
        </p:nvSpPr>
        <p:spPr>
          <a:xfrm>
            <a:off x="1671454" y="1245588"/>
            <a:ext cx="792205" cy="307777"/>
          </a:xfrm>
          <a:prstGeom prst="rect">
            <a:avLst/>
          </a:prstGeom>
          <a:noFill/>
        </p:spPr>
        <p:txBody>
          <a:bodyPr wrap="none" rtlCol="0">
            <a:spAutoFit/>
          </a:bodyPr>
          <a:lstStyle/>
          <a:p>
            <a:r>
              <a:rPr lang="de-DE" sz="1400" dirty="0">
                <a:solidFill>
                  <a:schemeClr val="accent2"/>
                </a:solidFill>
              </a:rPr>
              <a:t>Kerosin</a:t>
            </a:r>
          </a:p>
        </p:txBody>
      </p:sp>
      <p:sp>
        <p:nvSpPr>
          <p:cNvPr id="24" name="Textfeld 23">
            <a:extLst>
              <a:ext uri="{FF2B5EF4-FFF2-40B4-BE49-F238E27FC236}">
                <a16:creationId xmlns:a16="http://schemas.microsoft.com/office/drawing/2014/main" id="{739DAC8D-0E1A-44EF-A9A8-BADA9C9581B4}"/>
              </a:ext>
            </a:extLst>
          </p:cNvPr>
          <p:cNvSpPr txBox="1"/>
          <p:nvPr/>
        </p:nvSpPr>
        <p:spPr>
          <a:xfrm>
            <a:off x="1671454" y="1245781"/>
            <a:ext cx="792205" cy="307777"/>
          </a:xfrm>
          <a:prstGeom prst="rect">
            <a:avLst/>
          </a:prstGeom>
          <a:noFill/>
        </p:spPr>
        <p:txBody>
          <a:bodyPr wrap="none" rtlCol="0">
            <a:spAutoFit/>
          </a:bodyPr>
          <a:lstStyle/>
          <a:p>
            <a:r>
              <a:rPr lang="de-DE" sz="1400" dirty="0">
                <a:solidFill>
                  <a:schemeClr val="accent2"/>
                </a:solidFill>
              </a:rPr>
              <a:t>Kerosin</a:t>
            </a:r>
          </a:p>
        </p:txBody>
      </p:sp>
      <p:grpSp>
        <p:nvGrpSpPr>
          <p:cNvPr id="3" name="Gruppieren 2">
            <a:extLst>
              <a:ext uri="{FF2B5EF4-FFF2-40B4-BE49-F238E27FC236}">
                <a16:creationId xmlns:a16="http://schemas.microsoft.com/office/drawing/2014/main" id="{1D4AFEB1-FC9A-4AFF-88DF-7882ED11FF83}"/>
              </a:ext>
            </a:extLst>
          </p:cNvPr>
          <p:cNvGrpSpPr/>
          <p:nvPr/>
        </p:nvGrpSpPr>
        <p:grpSpPr>
          <a:xfrm>
            <a:off x="352370" y="2571414"/>
            <a:ext cx="9029913" cy="1254247"/>
            <a:chOff x="352370" y="2571414"/>
            <a:chExt cx="9029913" cy="1254247"/>
          </a:xfrm>
        </p:grpSpPr>
        <p:sp>
          <p:nvSpPr>
            <p:cNvPr id="30" name="Textfeld 29">
              <a:extLst>
                <a:ext uri="{FF2B5EF4-FFF2-40B4-BE49-F238E27FC236}">
                  <a16:creationId xmlns:a16="http://schemas.microsoft.com/office/drawing/2014/main" id="{2604CDB2-513B-4A0C-A2EA-A7E3AAC69AD6}"/>
                </a:ext>
              </a:extLst>
            </p:cNvPr>
            <p:cNvSpPr txBox="1"/>
            <p:nvPr/>
          </p:nvSpPr>
          <p:spPr>
            <a:xfrm>
              <a:off x="352370" y="3021112"/>
              <a:ext cx="699230" cy="338554"/>
            </a:xfrm>
            <a:prstGeom prst="rect">
              <a:avLst/>
            </a:prstGeom>
            <a:noFill/>
          </p:spPr>
          <p:txBody>
            <a:bodyPr wrap="none" rtlCol="0">
              <a:spAutoFit/>
            </a:bodyPr>
            <a:lstStyle/>
            <a:p>
              <a:r>
                <a:rPr lang="de-DE" sz="1600" dirty="0">
                  <a:solidFill>
                    <a:srgbClr val="3333FF"/>
                  </a:solidFill>
                </a:rPr>
                <a:t>Güter</a:t>
              </a:r>
            </a:p>
          </p:txBody>
        </p:sp>
        <p:pic>
          <p:nvPicPr>
            <p:cNvPr id="5" name="Grafik 4" descr="Ein Bild, das Himmel, draußen, Ebene, Transport enthält.&#10;&#10;Automatisch generierte Beschreibung">
              <a:extLst>
                <a:ext uri="{FF2B5EF4-FFF2-40B4-BE49-F238E27FC236}">
                  <a16:creationId xmlns:a16="http://schemas.microsoft.com/office/drawing/2014/main" id="{0AEFB605-62E6-4229-9569-363129E6C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232" y="2571414"/>
              <a:ext cx="1806996" cy="1218119"/>
            </a:xfrm>
            <a:prstGeom prst="rect">
              <a:avLst/>
            </a:prstGeom>
          </p:spPr>
        </p:pic>
        <p:pic>
          <p:nvPicPr>
            <p:cNvPr id="7" name="Grafik 6" descr="Ein Bild, das Himmel, Schnee, draußen, Wolken enthält.&#10;&#10;Automatisch generierte Beschreibung">
              <a:extLst>
                <a:ext uri="{FF2B5EF4-FFF2-40B4-BE49-F238E27FC236}">
                  <a16:creationId xmlns:a16="http://schemas.microsoft.com/office/drawing/2014/main" id="{F6D52E75-D4E4-47AB-9EBB-AA6DCA1361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6739" y="2607543"/>
              <a:ext cx="2165544" cy="1218118"/>
            </a:xfrm>
            <a:prstGeom prst="rect">
              <a:avLst/>
            </a:prstGeom>
          </p:spPr>
        </p:pic>
        <p:sp>
          <p:nvSpPr>
            <p:cNvPr id="32" name="Textfeld 31">
              <a:extLst>
                <a:ext uri="{FF2B5EF4-FFF2-40B4-BE49-F238E27FC236}">
                  <a16:creationId xmlns:a16="http://schemas.microsoft.com/office/drawing/2014/main" id="{CA047F57-3B17-498B-B0BD-183BE854D2B3}"/>
                </a:ext>
              </a:extLst>
            </p:cNvPr>
            <p:cNvSpPr txBox="1"/>
            <p:nvPr/>
          </p:nvSpPr>
          <p:spPr>
            <a:xfrm>
              <a:off x="1671454" y="2635892"/>
              <a:ext cx="792205" cy="307777"/>
            </a:xfrm>
            <a:prstGeom prst="rect">
              <a:avLst/>
            </a:prstGeom>
            <a:noFill/>
          </p:spPr>
          <p:txBody>
            <a:bodyPr wrap="none" rtlCol="0">
              <a:spAutoFit/>
            </a:bodyPr>
            <a:lstStyle/>
            <a:p>
              <a:r>
                <a:rPr lang="de-DE" sz="1400" dirty="0">
                  <a:solidFill>
                    <a:schemeClr val="accent2"/>
                  </a:solidFill>
                </a:rPr>
                <a:t>Kerosin</a:t>
              </a:r>
            </a:p>
          </p:txBody>
        </p:sp>
        <p:sp>
          <p:nvSpPr>
            <p:cNvPr id="33" name="Textfeld 32">
              <a:extLst>
                <a:ext uri="{FF2B5EF4-FFF2-40B4-BE49-F238E27FC236}">
                  <a16:creationId xmlns:a16="http://schemas.microsoft.com/office/drawing/2014/main" id="{4070A024-EA5D-4F8E-8659-BA75B108FBE0}"/>
                </a:ext>
              </a:extLst>
            </p:cNvPr>
            <p:cNvSpPr txBox="1"/>
            <p:nvPr/>
          </p:nvSpPr>
          <p:spPr>
            <a:xfrm>
              <a:off x="3743688" y="3087985"/>
              <a:ext cx="1140056" cy="307777"/>
            </a:xfrm>
            <a:prstGeom prst="rect">
              <a:avLst/>
            </a:prstGeom>
            <a:noFill/>
          </p:spPr>
          <p:txBody>
            <a:bodyPr wrap="none" rtlCol="0">
              <a:spAutoFit/>
            </a:bodyPr>
            <a:lstStyle/>
            <a:p>
              <a:r>
                <a:rPr lang="de-DE" sz="1400" dirty="0">
                  <a:solidFill>
                    <a:srgbClr val="3333FF"/>
                  </a:solidFill>
                </a:rPr>
                <a:t>Umstieg auf</a:t>
              </a:r>
            </a:p>
          </p:txBody>
        </p:sp>
        <p:sp>
          <p:nvSpPr>
            <p:cNvPr id="34" name="Pfeil: nach links 33">
              <a:extLst>
                <a:ext uri="{FF2B5EF4-FFF2-40B4-BE49-F238E27FC236}">
                  <a16:creationId xmlns:a16="http://schemas.microsoft.com/office/drawing/2014/main" id="{68FD7370-9241-46F8-A25F-06E6C3605D20}"/>
                </a:ext>
              </a:extLst>
            </p:cNvPr>
            <p:cNvSpPr/>
            <p:nvPr/>
          </p:nvSpPr>
          <p:spPr bwMode="auto">
            <a:xfrm rot="10800000" flipV="1">
              <a:off x="4890145" y="3151299"/>
              <a:ext cx="2240479" cy="208367"/>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400" b="0" i="0" u="none" strike="noStrike" cap="none" normalizeH="0" baseline="0">
                <a:ln>
                  <a:noFill/>
                </a:ln>
                <a:solidFill>
                  <a:schemeClr val="tx1"/>
                </a:solidFill>
                <a:effectLst/>
                <a:latin typeface="Arial" charset="0"/>
              </a:endParaRPr>
            </a:p>
          </p:txBody>
        </p:sp>
        <p:sp>
          <p:nvSpPr>
            <p:cNvPr id="35" name="Textfeld 34">
              <a:extLst>
                <a:ext uri="{FF2B5EF4-FFF2-40B4-BE49-F238E27FC236}">
                  <a16:creationId xmlns:a16="http://schemas.microsoft.com/office/drawing/2014/main" id="{35DA2A1D-B71C-43F5-B1CF-B6AE90208AB9}"/>
                </a:ext>
              </a:extLst>
            </p:cNvPr>
            <p:cNvSpPr txBox="1"/>
            <p:nvPr/>
          </p:nvSpPr>
          <p:spPr>
            <a:xfrm>
              <a:off x="7320850" y="3474591"/>
              <a:ext cx="1002197" cy="276999"/>
            </a:xfrm>
            <a:prstGeom prst="rect">
              <a:avLst/>
            </a:prstGeom>
            <a:noFill/>
          </p:spPr>
          <p:txBody>
            <a:bodyPr wrap="none" rtlCol="0">
              <a:spAutoFit/>
            </a:bodyPr>
            <a:lstStyle/>
            <a:p>
              <a:r>
                <a:rPr lang="de-DE" sz="1200" dirty="0">
                  <a:solidFill>
                    <a:schemeClr val="bg1"/>
                  </a:solidFill>
                </a:rPr>
                <a:t>H</a:t>
              </a:r>
              <a:r>
                <a:rPr lang="de-DE" sz="1200" baseline="-25000" dirty="0">
                  <a:solidFill>
                    <a:schemeClr val="bg1"/>
                  </a:solidFill>
                </a:rPr>
                <a:t>2</a:t>
              </a:r>
              <a:r>
                <a:rPr lang="de-DE" sz="1200" dirty="0">
                  <a:solidFill>
                    <a:schemeClr val="bg1"/>
                  </a:solidFill>
                </a:rPr>
                <a:t>, </a:t>
              </a:r>
              <a:r>
                <a:rPr lang="de-DE" sz="1200" dirty="0" err="1">
                  <a:solidFill>
                    <a:schemeClr val="bg1"/>
                  </a:solidFill>
                </a:rPr>
                <a:t>SynFuel</a:t>
              </a:r>
              <a:endParaRPr lang="de-DE" sz="1200" dirty="0">
                <a:solidFill>
                  <a:schemeClr val="bg1"/>
                </a:solidFill>
              </a:endParaRPr>
            </a:p>
          </p:txBody>
        </p:sp>
      </p:grpSp>
      <p:grpSp>
        <p:nvGrpSpPr>
          <p:cNvPr id="4" name="Gruppieren 3">
            <a:extLst>
              <a:ext uri="{FF2B5EF4-FFF2-40B4-BE49-F238E27FC236}">
                <a16:creationId xmlns:a16="http://schemas.microsoft.com/office/drawing/2014/main" id="{9ADA8E7F-09EF-4CF6-A833-BEB5A87B6559}"/>
              </a:ext>
            </a:extLst>
          </p:cNvPr>
          <p:cNvGrpSpPr/>
          <p:nvPr/>
        </p:nvGrpSpPr>
        <p:grpSpPr>
          <a:xfrm>
            <a:off x="301451" y="4317249"/>
            <a:ext cx="9605947" cy="1366345"/>
            <a:chOff x="301451" y="4317249"/>
            <a:chExt cx="9605947" cy="1366345"/>
          </a:xfrm>
        </p:grpSpPr>
        <p:sp>
          <p:nvSpPr>
            <p:cNvPr id="23" name="Textfeld 22">
              <a:extLst>
                <a:ext uri="{FF2B5EF4-FFF2-40B4-BE49-F238E27FC236}">
                  <a16:creationId xmlns:a16="http://schemas.microsoft.com/office/drawing/2014/main" id="{4EB9B68A-B6F9-4CE8-A993-9975F8358E11}"/>
                </a:ext>
              </a:extLst>
            </p:cNvPr>
            <p:cNvSpPr txBox="1"/>
            <p:nvPr/>
          </p:nvSpPr>
          <p:spPr>
            <a:xfrm>
              <a:off x="301451" y="4317249"/>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sollten nur verbrauchernah transportiert werden</a:t>
              </a:r>
              <a:br>
                <a:rPr lang="de-DE" sz="1600" dirty="0">
                  <a:solidFill>
                    <a:srgbClr val="3333FF"/>
                  </a:solidFill>
                </a:rPr>
              </a:br>
              <a:r>
                <a:rPr lang="de-DE" sz="1600" dirty="0">
                  <a:solidFill>
                    <a:srgbClr val="3333FF"/>
                  </a:solidFill>
                </a:rPr>
                <a:t>Auf Erdbeeren an Weihnachten sollte verzichtet werden! </a:t>
              </a:r>
              <a:r>
                <a:rPr lang="de-DE" sz="1600" dirty="0">
                  <a:solidFill>
                    <a:srgbClr val="3333FF"/>
                  </a:solidFill>
                  <a:sym typeface="Wingdings" panose="05000000000000000000" pitchFamily="2" charset="2"/>
                </a:rPr>
                <a:t> Saisonale heimische Früchte</a:t>
              </a:r>
              <a:r>
                <a:rPr lang="de-DE" sz="1600" dirty="0">
                  <a:solidFill>
                    <a:srgbClr val="3333FF"/>
                  </a:solidFill>
                </a:rPr>
                <a:t>.</a:t>
              </a:r>
              <a:endParaRPr lang="de-DE" sz="1600" dirty="0">
                <a:solidFill>
                  <a:srgbClr val="FF0000"/>
                </a:solidFill>
              </a:endParaRPr>
            </a:p>
          </p:txBody>
        </p:sp>
        <p:sp>
          <p:nvSpPr>
            <p:cNvPr id="28" name="Textfeld 27">
              <a:extLst>
                <a:ext uri="{FF2B5EF4-FFF2-40B4-BE49-F238E27FC236}">
                  <a16:creationId xmlns:a16="http://schemas.microsoft.com/office/drawing/2014/main" id="{6CB5EB72-4D65-4304-AA68-8DA1020B8B3C}"/>
                </a:ext>
              </a:extLst>
            </p:cNvPr>
            <p:cNvSpPr txBox="1"/>
            <p:nvPr/>
          </p:nvSpPr>
          <p:spPr>
            <a:xfrm>
              <a:off x="301451" y="4954255"/>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Auch im Luftverkehr muss der „Treibstoff“ versteuert werden, keine Privilegien!</a:t>
              </a:r>
              <a:endParaRPr lang="de-DE" sz="1600" dirty="0">
                <a:solidFill>
                  <a:srgbClr val="FF0000"/>
                </a:solidFill>
              </a:endParaRPr>
            </a:p>
          </p:txBody>
        </p:sp>
        <p:sp>
          <p:nvSpPr>
            <p:cNvPr id="36" name="Textfeld 35">
              <a:extLst>
                <a:ext uri="{FF2B5EF4-FFF2-40B4-BE49-F238E27FC236}">
                  <a16:creationId xmlns:a16="http://schemas.microsoft.com/office/drawing/2014/main" id="{E4CEA099-A597-4E0B-A665-2DF1BCB0E470}"/>
                </a:ext>
              </a:extLst>
            </p:cNvPr>
            <p:cNvSpPr txBox="1"/>
            <p:nvPr/>
          </p:nvSpPr>
          <p:spPr>
            <a:xfrm>
              <a:off x="302849" y="5345040"/>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Verbesserung der Vernetzung von Flugverkehr, Schiene und Straße (z.B. Containerumschlag)</a:t>
              </a:r>
            </a:p>
          </p:txBody>
        </p:sp>
      </p:grpSp>
      <p:sp>
        <p:nvSpPr>
          <p:cNvPr id="22" name="Rectangle 4">
            <a:extLst>
              <a:ext uri="{FF2B5EF4-FFF2-40B4-BE49-F238E27FC236}">
                <a16:creationId xmlns:a16="http://schemas.microsoft.com/office/drawing/2014/main" id="{A5E526D7-CB9E-445C-9B0A-960121A3206D}"/>
              </a:ext>
            </a:extLst>
          </p:cNvPr>
          <p:cNvSpPr>
            <a:spLocks noChangeArrowheads="1"/>
          </p:cNvSpPr>
          <p:nvPr/>
        </p:nvSpPr>
        <p:spPr bwMode="auto">
          <a:xfrm>
            <a:off x="0" y="599447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bei Mittel- und Langstrecken müssen fossile Brennstoffe verbannt werden!</a:t>
            </a:r>
          </a:p>
        </p:txBody>
      </p:sp>
      <p:sp>
        <p:nvSpPr>
          <p:cNvPr id="31" name="Text Box 14">
            <a:extLst>
              <a:ext uri="{FF2B5EF4-FFF2-40B4-BE49-F238E27FC236}">
                <a16:creationId xmlns:a16="http://schemas.microsoft.com/office/drawing/2014/main" id="{6E2A6988-AEB7-48DC-B127-8944C809AD93}"/>
              </a:ext>
            </a:extLst>
          </p:cNvPr>
          <p:cNvSpPr txBox="1">
            <a:spLocks noChangeArrowheads="1"/>
          </p:cNvSpPr>
          <p:nvPr/>
        </p:nvSpPr>
        <p:spPr bwMode="auto">
          <a:xfrm>
            <a:off x="8646504" y="394801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3126483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ppt_x"/>
                                          </p:val>
                                        </p:tav>
                                        <p:tav tm="100000">
                                          <p:val>
                                            <p:strVal val="#ppt_x"/>
                                          </p:val>
                                        </p:tav>
                                      </p:tavLst>
                                    </p:anim>
                                    <p:anim calcmode="lin" valueType="num">
                                      <p:cBhvr additive="base">
                                        <p:cTn id="26"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a:extLst>
              <a:ext uri="{FF2B5EF4-FFF2-40B4-BE49-F238E27FC236}">
                <a16:creationId xmlns:a16="http://schemas.microsoft.com/office/drawing/2014/main" id="{B1FEB602-3BC7-40EE-B8F7-7AAB79B8D42A}"/>
              </a:ext>
            </a:extLst>
          </p:cNvPr>
          <p:cNvGrpSpPr/>
          <p:nvPr/>
        </p:nvGrpSpPr>
        <p:grpSpPr>
          <a:xfrm>
            <a:off x="0" y="4170802"/>
            <a:ext cx="9906000" cy="998379"/>
            <a:chOff x="0" y="4170802"/>
            <a:chExt cx="9906000" cy="998379"/>
          </a:xfrm>
        </p:grpSpPr>
        <p:sp>
          <p:nvSpPr>
            <p:cNvPr id="10" name="Rechteck 9">
              <a:extLst>
                <a:ext uri="{FF2B5EF4-FFF2-40B4-BE49-F238E27FC236}">
                  <a16:creationId xmlns:a16="http://schemas.microsoft.com/office/drawing/2014/main" id="{BF0901D4-2258-4EFD-B77B-9E7AF42152E5}"/>
                </a:ext>
              </a:extLst>
            </p:cNvPr>
            <p:cNvSpPr/>
            <p:nvPr/>
          </p:nvSpPr>
          <p:spPr bwMode="auto">
            <a:xfrm>
              <a:off x="0" y="4170802"/>
              <a:ext cx="9906000" cy="99837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18" name="Textfeld 17">
              <a:extLst>
                <a:ext uri="{FF2B5EF4-FFF2-40B4-BE49-F238E27FC236}">
                  <a16:creationId xmlns:a16="http://schemas.microsoft.com/office/drawing/2014/main" id="{60A8B56C-0680-4592-A665-771FFA68088B}"/>
                </a:ext>
              </a:extLst>
            </p:cNvPr>
            <p:cNvSpPr txBox="1"/>
            <p:nvPr/>
          </p:nvSpPr>
          <p:spPr>
            <a:xfrm>
              <a:off x="0" y="4394753"/>
              <a:ext cx="869149" cy="584775"/>
            </a:xfrm>
            <a:prstGeom prst="rect">
              <a:avLst/>
            </a:prstGeom>
            <a:noFill/>
          </p:spPr>
          <p:txBody>
            <a:bodyPr wrap="none" rtlCol="0">
              <a:spAutoFit/>
            </a:bodyPr>
            <a:lstStyle/>
            <a:p>
              <a:r>
                <a:rPr lang="de-DE" sz="1600" dirty="0">
                  <a:solidFill>
                    <a:srgbClr val="3333FF"/>
                  </a:solidFill>
                </a:rPr>
                <a:t>Schiffs-</a:t>
              </a:r>
            </a:p>
            <a:p>
              <a:r>
                <a:rPr lang="de-DE" sz="1600" dirty="0">
                  <a:solidFill>
                    <a:srgbClr val="3333FF"/>
                  </a:solidFill>
                </a:rPr>
                <a:t>verkehr</a:t>
              </a:r>
            </a:p>
          </p:txBody>
        </p:sp>
        <p:grpSp>
          <p:nvGrpSpPr>
            <p:cNvPr id="35" name="Gruppieren 34">
              <a:extLst>
                <a:ext uri="{FF2B5EF4-FFF2-40B4-BE49-F238E27FC236}">
                  <a16:creationId xmlns:a16="http://schemas.microsoft.com/office/drawing/2014/main" id="{3FCB485B-8884-4C82-AEE5-4243FA8A6909}"/>
                </a:ext>
              </a:extLst>
            </p:cNvPr>
            <p:cNvGrpSpPr/>
            <p:nvPr/>
          </p:nvGrpSpPr>
          <p:grpSpPr>
            <a:xfrm>
              <a:off x="1086374" y="4186677"/>
              <a:ext cx="1364956" cy="944567"/>
              <a:chOff x="1086374" y="4186677"/>
              <a:chExt cx="1364956" cy="944567"/>
            </a:xfrm>
          </p:grpSpPr>
          <p:pic>
            <p:nvPicPr>
              <p:cNvPr id="23581" name="Grafik 23580" descr="Ein Bild, das Wasser, draußen, Boot, orange enthält.&#10;&#10;Automatisch generierte Beschreibung">
                <a:extLst>
                  <a:ext uri="{FF2B5EF4-FFF2-40B4-BE49-F238E27FC236}">
                    <a16:creationId xmlns:a16="http://schemas.microsoft.com/office/drawing/2014/main" id="{90327177-2183-4EEB-BCAE-5C2682B17D47}"/>
                  </a:ext>
                </a:extLst>
              </p:cNvPr>
              <p:cNvPicPr>
                <a:picLocks noChangeAspect="1"/>
              </p:cNvPicPr>
              <p:nvPr/>
            </p:nvPicPr>
            <p:blipFill rotWithShape="1">
              <a:blip r:embed="rId3">
                <a:extLst>
                  <a:ext uri="{28A0092B-C50C-407E-A947-70E740481C1C}">
                    <a14:useLocalDpi xmlns:a14="http://schemas.microsoft.com/office/drawing/2010/main" val="0"/>
                  </a:ext>
                </a:extLst>
              </a:blip>
              <a:srcRect l="6940" t="6591" r="22506" b="4745"/>
              <a:stretch/>
            </p:blipFill>
            <p:spPr>
              <a:xfrm flipH="1">
                <a:off x="1086374" y="4208739"/>
                <a:ext cx="1305020" cy="922505"/>
              </a:xfrm>
              <a:prstGeom prst="rect">
                <a:avLst/>
              </a:prstGeom>
            </p:spPr>
          </p:pic>
          <p:sp>
            <p:nvSpPr>
              <p:cNvPr id="79" name="Textfeld 78">
                <a:extLst>
                  <a:ext uri="{FF2B5EF4-FFF2-40B4-BE49-F238E27FC236}">
                    <a16:creationId xmlns:a16="http://schemas.microsoft.com/office/drawing/2014/main" id="{3E0159A3-CAC2-444D-8DC0-8F3D9AD99E12}"/>
                  </a:ext>
                </a:extLst>
              </p:cNvPr>
              <p:cNvSpPr txBox="1"/>
              <p:nvPr/>
            </p:nvSpPr>
            <p:spPr>
              <a:xfrm>
                <a:off x="1636683" y="4186677"/>
                <a:ext cx="814647" cy="276999"/>
              </a:xfrm>
              <a:prstGeom prst="rect">
                <a:avLst/>
              </a:prstGeom>
              <a:noFill/>
            </p:spPr>
            <p:txBody>
              <a:bodyPr wrap="none" rtlCol="0">
                <a:spAutoFit/>
              </a:bodyPr>
              <a:lstStyle/>
              <a:p>
                <a:r>
                  <a:rPr lang="de-DE" sz="1200" dirty="0">
                    <a:solidFill>
                      <a:srgbClr val="3333FF"/>
                    </a:solidFill>
                  </a:rPr>
                  <a:t>Schweröl</a:t>
                </a:r>
              </a:p>
            </p:txBody>
          </p:sp>
        </p:grpSp>
        <p:sp>
          <p:nvSpPr>
            <p:cNvPr id="80" name="Textfeld 79">
              <a:extLst>
                <a:ext uri="{FF2B5EF4-FFF2-40B4-BE49-F238E27FC236}">
                  <a16:creationId xmlns:a16="http://schemas.microsoft.com/office/drawing/2014/main" id="{4C006528-4972-4260-9DB7-D7FF7FA5AAAA}"/>
                </a:ext>
              </a:extLst>
            </p:cNvPr>
            <p:cNvSpPr txBox="1"/>
            <p:nvPr/>
          </p:nvSpPr>
          <p:spPr>
            <a:xfrm>
              <a:off x="2953322" y="4186677"/>
              <a:ext cx="609462" cy="276999"/>
            </a:xfrm>
            <a:prstGeom prst="rect">
              <a:avLst/>
            </a:prstGeom>
            <a:noFill/>
          </p:spPr>
          <p:txBody>
            <a:bodyPr wrap="none" rtlCol="0">
              <a:spAutoFit/>
            </a:bodyPr>
            <a:lstStyle/>
            <a:p>
              <a:r>
                <a:rPr lang="de-DE" sz="1200" dirty="0">
                  <a:solidFill>
                    <a:srgbClr val="3333FF"/>
                  </a:solidFill>
                </a:rPr>
                <a:t>Diesel</a:t>
              </a:r>
            </a:p>
          </p:txBody>
        </p:sp>
        <p:pic>
          <p:nvPicPr>
            <p:cNvPr id="102" name="Grafik 101" descr="Ein Bild, das draußen, Wasser, Baum, Himmel enthält.&#10;&#10;Automatisch generierte Beschreibung">
              <a:extLst>
                <a:ext uri="{FF2B5EF4-FFF2-40B4-BE49-F238E27FC236}">
                  <a16:creationId xmlns:a16="http://schemas.microsoft.com/office/drawing/2014/main" id="{191B2D05-9CF7-4D62-B5C6-B16BA3325C7B}"/>
                </a:ext>
              </a:extLst>
            </p:cNvPr>
            <p:cNvPicPr>
              <a:picLocks noChangeAspect="1"/>
            </p:cNvPicPr>
            <p:nvPr/>
          </p:nvPicPr>
          <p:blipFill rotWithShape="1">
            <a:blip r:embed="rId4">
              <a:extLst>
                <a:ext uri="{28A0092B-C50C-407E-A947-70E740481C1C}">
                  <a14:useLocalDpi xmlns:a14="http://schemas.microsoft.com/office/drawing/2010/main" val="0"/>
                </a:ext>
              </a:extLst>
            </a:blip>
            <a:srcRect l="12138" r="5589"/>
            <a:stretch/>
          </p:blipFill>
          <p:spPr>
            <a:xfrm flipH="1">
              <a:off x="2459995" y="4211822"/>
              <a:ext cx="1285749" cy="891361"/>
            </a:xfrm>
            <a:prstGeom prst="rect">
              <a:avLst/>
            </a:prstGeom>
          </p:spPr>
        </p:pic>
        <p:sp>
          <p:nvSpPr>
            <p:cNvPr id="107" name="Textfeld 106">
              <a:extLst>
                <a:ext uri="{FF2B5EF4-FFF2-40B4-BE49-F238E27FC236}">
                  <a16:creationId xmlns:a16="http://schemas.microsoft.com/office/drawing/2014/main" id="{7D663E05-A032-4BD6-B751-DA997FC16D64}"/>
                </a:ext>
              </a:extLst>
            </p:cNvPr>
            <p:cNvSpPr txBox="1"/>
            <p:nvPr/>
          </p:nvSpPr>
          <p:spPr>
            <a:xfrm>
              <a:off x="2434334" y="4171737"/>
              <a:ext cx="609462" cy="276999"/>
            </a:xfrm>
            <a:prstGeom prst="rect">
              <a:avLst/>
            </a:prstGeom>
            <a:noFill/>
          </p:spPr>
          <p:txBody>
            <a:bodyPr wrap="none" rtlCol="0">
              <a:spAutoFit/>
            </a:bodyPr>
            <a:lstStyle/>
            <a:p>
              <a:r>
                <a:rPr lang="de-DE" sz="1200" dirty="0">
                  <a:solidFill>
                    <a:schemeClr val="accent2"/>
                  </a:solidFill>
                </a:rPr>
                <a:t>Diesel</a:t>
              </a:r>
            </a:p>
          </p:txBody>
        </p:sp>
      </p:grpSp>
      <p:grpSp>
        <p:nvGrpSpPr>
          <p:cNvPr id="32" name="Gruppieren 31">
            <a:extLst>
              <a:ext uri="{FF2B5EF4-FFF2-40B4-BE49-F238E27FC236}">
                <a16:creationId xmlns:a16="http://schemas.microsoft.com/office/drawing/2014/main" id="{6BEAA5A9-B48E-4FDB-90EA-E0BBA2C94F2B}"/>
              </a:ext>
            </a:extLst>
          </p:cNvPr>
          <p:cNvGrpSpPr/>
          <p:nvPr/>
        </p:nvGrpSpPr>
        <p:grpSpPr>
          <a:xfrm>
            <a:off x="0" y="3172423"/>
            <a:ext cx="9906000" cy="998379"/>
            <a:chOff x="0" y="3172423"/>
            <a:chExt cx="9906000" cy="998379"/>
          </a:xfrm>
        </p:grpSpPr>
        <p:sp>
          <p:nvSpPr>
            <p:cNvPr id="9" name="Rechteck 8">
              <a:extLst>
                <a:ext uri="{FF2B5EF4-FFF2-40B4-BE49-F238E27FC236}">
                  <a16:creationId xmlns:a16="http://schemas.microsoft.com/office/drawing/2014/main" id="{FDE738B1-5DD5-4652-AFFC-1B7561C74273}"/>
                </a:ext>
              </a:extLst>
            </p:cNvPr>
            <p:cNvSpPr/>
            <p:nvPr/>
          </p:nvSpPr>
          <p:spPr bwMode="auto">
            <a:xfrm>
              <a:off x="0" y="3172423"/>
              <a:ext cx="9906000" cy="99837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17" name="Textfeld 16">
              <a:extLst>
                <a:ext uri="{FF2B5EF4-FFF2-40B4-BE49-F238E27FC236}">
                  <a16:creationId xmlns:a16="http://schemas.microsoft.com/office/drawing/2014/main" id="{D628B5D8-4D68-45CF-A8B6-2D4BE7CC68AF}"/>
                </a:ext>
              </a:extLst>
            </p:cNvPr>
            <p:cNvSpPr txBox="1"/>
            <p:nvPr/>
          </p:nvSpPr>
          <p:spPr>
            <a:xfrm>
              <a:off x="0" y="3379224"/>
              <a:ext cx="869149" cy="584775"/>
            </a:xfrm>
            <a:prstGeom prst="rect">
              <a:avLst/>
            </a:prstGeom>
            <a:noFill/>
          </p:spPr>
          <p:txBody>
            <a:bodyPr wrap="none" rtlCol="0">
              <a:spAutoFit/>
            </a:bodyPr>
            <a:lstStyle/>
            <a:p>
              <a:r>
                <a:rPr lang="de-DE" sz="1600" dirty="0">
                  <a:solidFill>
                    <a:srgbClr val="3333FF"/>
                  </a:solidFill>
                </a:rPr>
                <a:t>Güter-</a:t>
              </a:r>
            </a:p>
            <a:p>
              <a:r>
                <a:rPr lang="de-DE" sz="1600" dirty="0">
                  <a:solidFill>
                    <a:srgbClr val="3333FF"/>
                  </a:solidFill>
                </a:rPr>
                <a:t>verkehr</a:t>
              </a:r>
            </a:p>
          </p:txBody>
        </p:sp>
        <p:pic>
          <p:nvPicPr>
            <p:cNvPr id="23568" name="Grafik 23567" descr="Ein Bild, das LKW, Straße, draußen, Anhänger enthält.&#10;&#10;Automatisch generierte Beschreibung">
              <a:extLst>
                <a:ext uri="{FF2B5EF4-FFF2-40B4-BE49-F238E27FC236}">
                  <a16:creationId xmlns:a16="http://schemas.microsoft.com/office/drawing/2014/main" id="{498D6FED-0D6F-463E-A3CC-C57FA6FEB5E0}"/>
                </a:ext>
              </a:extLst>
            </p:cNvPr>
            <p:cNvPicPr>
              <a:picLocks noChangeAspect="1"/>
            </p:cNvPicPr>
            <p:nvPr/>
          </p:nvPicPr>
          <p:blipFill rotWithShape="1">
            <a:blip r:embed="rId5">
              <a:extLst>
                <a:ext uri="{28A0092B-C50C-407E-A947-70E740481C1C}">
                  <a14:useLocalDpi xmlns:a14="http://schemas.microsoft.com/office/drawing/2010/main" val="0"/>
                </a:ext>
              </a:extLst>
            </a:blip>
            <a:srcRect l="5103" r="11742"/>
            <a:stretch/>
          </p:blipFill>
          <p:spPr>
            <a:xfrm>
              <a:off x="1086374" y="3240145"/>
              <a:ext cx="1318312" cy="890771"/>
            </a:xfrm>
            <a:prstGeom prst="rect">
              <a:avLst/>
            </a:prstGeom>
          </p:spPr>
        </p:pic>
        <p:sp>
          <p:nvSpPr>
            <p:cNvPr id="57" name="Textfeld 56">
              <a:extLst>
                <a:ext uri="{FF2B5EF4-FFF2-40B4-BE49-F238E27FC236}">
                  <a16:creationId xmlns:a16="http://schemas.microsoft.com/office/drawing/2014/main" id="{F0CFDEC9-7C7A-429B-8DD0-071090C68BA9}"/>
                </a:ext>
              </a:extLst>
            </p:cNvPr>
            <p:cNvSpPr txBox="1"/>
            <p:nvPr/>
          </p:nvSpPr>
          <p:spPr>
            <a:xfrm>
              <a:off x="1789972" y="3431286"/>
              <a:ext cx="609462" cy="276999"/>
            </a:xfrm>
            <a:prstGeom prst="rect">
              <a:avLst/>
            </a:prstGeom>
            <a:noFill/>
          </p:spPr>
          <p:txBody>
            <a:bodyPr wrap="none" rtlCol="0">
              <a:spAutoFit/>
            </a:bodyPr>
            <a:lstStyle/>
            <a:p>
              <a:r>
                <a:rPr lang="de-DE" sz="1200" dirty="0">
                  <a:solidFill>
                    <a:srgbClr val="3333FF"/>
                  </a:solidFill>
                </a:rPr>
                <a:t>Diesel</a:t>
              </a:r>
            </a:p>
          </p:txBody>
        </p:sp>
        <p:grpSp>
          <p:nvGrpSpPr>
            <p:cNvPr id="23572" name="Gruppieren 23571">
              <a:extLst>
                <a:ext uri="{FF2B5EF4-FFF2-40B4-BE49-F238E27FC236}">
                  <a16:creationId xmlns:a16="http://schemas.microsoft.com/office/drawing/2014/main" id="{545A9802-0B08-4C72-8951-AF8694D5147B}"/>
                </a:ext>
              </a:extLst>
            </p:cNvPr>
            <p:cNvGrpSpPr/>
            <p:nvPr/>
          </p:nvGrpSpPr>
          <p:grpSpPr>
            <a:xfrm>
              <a:off x="2459696" y="3239203"/>
              <a:ext cx="1308273" cy="875838"/>
              <a:chOff x="2459696" y="3239203"/>
              <a:chExt cx="1308273" cy="875838"/>
            </a:xfrm>
          </p:grpSpPr>
          <p:pic>
            <p:nvPicPr>
              <p:cNvPr id="23571" name="Grafik 23570" descr="Ein Bild, das Gras, Zug, Spur, draußen enthält.&#10;&#10;Automatisch generierte Beschreibung">
                <a:extLst>
                  <a:ext uri="{FF2B5EF4-FFF2-40B4-BE49-F238E27FC236}">
                    <a16:creationId xmlns:a16="http://schemas.microsoft.com/office/drawing/2014/main" id="{1928038E-40E1-4AB2-A11B-CBC766093D4F}"/>
                  </a:ext>
                </a:extLst>
              </p:cNvPr>
              <p:cNvPicPr>
                <a:picLocks noChangeAspect="1"/>
              </p:cNvPicPr>
              <p:nvPr/>
            </p:nvPicPr>
            <p:blipFill rotWithShape="1">
              <a:blip r:embed="rId6">
                <a:extLst>
                  <a:ext uri="{28A0092B-C50C-407E-A947-70E740481C1C}">
                    <a14:useLocalDpi xmlns:a14="http://schemas.microsoft.com/office/drawing/2010/main" val="0"/>
                  </a:ext>
                </a:extLst>
              </a:blip>
              <a:srcRect l="21550" t="29918" r="24017" b="14638"/>
              <a:stretch/>
            </p:blipFill>
            <p:spPr>
              <a:xfrm>
                <a:off x="2459696" y="3239203"/>
                <a:ext cx="1283240" cy="871375"/>
              </a:xfrm>
              <a:prstGeom prst="rect">
                <a:avLst/>
              </a:prstGeom>
            </p:spPr>
          </p:pic>
          <p:sp>
            <p:nvSpPr>
              <p:cNvPr id="61" name="Textfeld 60">
                <a:extLst>
                  <a:ext uri="{FF2B5EF4-FFF2-40B4-BE49-F238E27FC236}">
                    <a16:creationId xmlns:a16="http://schemas.microsoft.com/office/drawing/2014/main" id="{FE8007CD-7878-4E15-995C-B1399B2BC3C0}"/>
                  </a:ext>
                </a:extLst>
              </p:cNvPr>
              <p:cNvSpPr txBox="1"/>
              <p:nvPr/>
            </p:nvSpPr>
            <p:spPr>
              <a:xfrm>
                <a:off x="3158507" y="3838042"/>
                <a:ext cx="609462" cy="276999"/>
              </a:xfrm>
              <a:prstGeom prst="rect">
                <a:avLst/>
              </a:prstGeom>
              <a:noFill/>
            </p:spPr>
            <p:txBody>
              <a:bodyPr wrap="none" rtlCol="0">
                <a:spAutoFit/>
              </a:bodyPr>
              <a:lstStyle/>
              <a:p>
                <a:r>
                  <a:rPr lang="de-DE" sz="1200" dirty="0">
                    <a:solidFill>
                      <a:schemeClr val="bg1"/>
                    </a:solidFill>
                  </a:rPr>
                  <a:t>Diesel</a:t>
                </a:r>
              </a:p>
            </p:txBody>
          </p:sp>
        </p:grpSp>
      </p:grpSp>
      <p:grpSp>
        <p:nvGrpSpPr>
          <p:cNvPr id="30" name="Gruppieren 29">
            <a:extLst>
              <a:ext uri="{FF2B5EF4-FFF2-40B4-BE49-F238E27FC236}">
                <a16:creationId xmlns:a16="http://schemas.microsoft.com/office/drawing/2014/main" id="{89E7A6E0-C33F-4E7B-A1A6-ED5485A62DD6}"/>
              </a:ext>
            </a:extLst>
          </p:cNvPr>
          <p:cNvGrpSpPr/>
          <p:nvPr/>
        </p:nvGrpSpPr>
        <p:grpSpPr>
          <a:xfrm>
            <a:off x="0" y="2174044"/>
            <a:ext cx="9906000" cy="998379"/>
            <a:chOff x="0" y="2174044"/>
            <a:chExt cx="9906000" cy="998379"/>
          </a:xfrm>
        </p:grpSpPr>
        <p:sp>
          <p:nvSpPr>
            <p:cNvPr id="8" name="Rechteck 7">
              <a:extLst>
                <a:ext uri="{FF2B5EF4-FFF2-40B4-BE49-F238E27FC236}">
                  <a16:creationId xmlns:a16="http://schemas.microsoft.com/office/drawing/2014/main" id="{FCFE76CC-9AAC-49A5-A013-9B9A051D5AC8}"/>
                </a:ext>
              </a:extLst>
            </p:cNvPr>
            <p:cNvSpPr/>
            <p:nvPr/>
          </p:nvSpPr>
          <p:spPr bwMode="auto">
            <a:xfrm>
              <a:off x="0" y="2174044"/>
              <a:ext cx="9906000" cy="99837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16" name="Textfeld 15">
              <a:extLst>
                <a:ext uri="{FF2B5EF4-FFF2-40B4-BE49-F238E27FC236}">
                  <a16:creationId xmlns:a16="http://schemas.microsoft.com/office/drawing/2014/main" id="{6B679962-CCD0-4705-ABDE-B8413CF94997}"/>
                </a:ext>
              </a:extLst>
            </p:cNvPr>
            <p:cNvSpPr txBox="1"/>
            <p:nvPr/>
          </p:nvSpPr>
          <p:spPr>
            <a:xfrm>
              <a:off x="0" y="2464680"/>
              <a:ext cx="764953" cy="338554"/>
            </a:xfrm>
            <a:prstGeom prst="rect">
              <a:avLst/>
            </a:prstGeom>
            <a:noFill/>
          </p:spPr>
          <p:txBody>
            <a:bodyPr wrap="none" rtlCol="0">
              <a:spAutoFit/>
            </a:bodyPr>
            <a:lstStyle/>
            <a:p>
              <a:r>
                <a:rPr lang="de-DE" sz="1600" dirty="0">
                  <a:solidFill>
                    <a:srgbClr val="3333FF"/>
                  </a:solidFill>
                </a:rPr>
                <a:t>ÖPNV</a:t>
              </a:r>
            </a:p>
          </p:txBody>
        </p:sp>
        <p:grpSp>
          <p:nvGrpSpPr>
            <p:cNvPr id="23554" name="Gruppieren 23553">
              <a:extLst>
                <a:ext uri="{FF2B5EF4-FFF2-40B4-BE49-F238E27FC236}">
                  <a16:creationId xmlns:a16="http://schemas.microsoft.com/office/drawing/2014/main" id="{ED9FF08F-588E-4524-90B6-DB0F7F9F8D75}"/>
                </a:ext>
              </a:extLst>
            </p:cNvPr>
            <p:cNvGrpSpPr/>
            <p:nvPr/>
          </p:nvGrpSpPr>
          <p:grpSpPr>
            <a:xfrm>
              <a:off x="2460805" y="2203867"/>
              <a:ext cx="1307164" cy="899719"/>
              <a:chOff x="2137957" y="2203867"/>
              <a:chExt cx="1307164" cy="899719"/>
            </a:xfrm>
          </p:grpSpPr>
          <p:pic>
            <p:nvPicPr>
              <p:cNvPr id="29" name="Grafik 28" descr="Ein Bild, das Zug, Spur, draußen, Transport enthält.&#10;&#10;Automatisch generierte Beschreibung">
                <a:extLst>
                  <a:ext uri="{FF2B5EF4-FFF2-40B4-BE49-F238E27FC236}">
                    <a16:creationId xmlns:a16="http://schemas.microsoft.com/office/drawing/2014/main" id="{D083D0B3-413D-43BB-A5FF-76BE436FED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37957" y="2243019"/>
                <a:ext cx="1292113" cy="860567"/>
              </a:xfrm>
              <a:prstGeom prst="rect">
                <a:avLst/>
              </a:prstGeom>
            </p:spPr>
          </p:pic>
          <p:sp>
            <p:nvSpPr>
              <p:cNvPr id="38" name="Textfeld 37">
                <a:extLst>
                  <a:ext uri="{FF2B5EF4-FFF2-40B4-BE49-F238E27FC236}">
                    <a16:creationId xmlns:a16="http://schemas.microsoft.com/office/drawing/2014/main" id="{3F1677EE-15CB-4999-BCD2-197ECA387634}"/>
                  </a:ext>
                </a:extLst>
              </p:cNvPr>
              <p:cNvSpPr txBox="1"/>
              <p:nvPr/>
            </p:nvSpPr>
            <p:spPr>
              <a:xfrm>
                <a:off x="2835659" y="2203867"/>
                <a:ext cx="609462" cy="276999"/>
              </a:xfrm>
              <a:prstGeom prst="rect">
                <a:avLst/>
              </a:prstGeom>
              <a:noFill/>
            </p:spPr>
            <p:txBody>
              <a:bodyPr wrap="none" rtlCol="0">
                <a:spAutoFit/>
              </a:bodyPr>
              <a:lstStyle/>
              <a:p>
                <a:r>
                  <a:rPr lang="de-DE" sz="1200" dirty="0">
                    <a:solidFill>
                      <a:srgbClr val="3333FF"/>
                    </a:solidFill>
                  </a:rPr>
                  <a:t>Diesel</a:t>
                </a:r>
              </a:p>
            </p:txBody>
          </p:sp>
        </p:grpSp>
        <p:pic>
          <p:nvPicPr>
            <p:cNvPr id="23560" name="Grafik 23559" descr="Ein Bild, das Straße, draußen, Bus, Transport enthält.&#10;&#10;Automatisch generierte Beschreibung">
              <a:extLst>
                <a:ext uri="{FF2B5EF4-FFF2-40B4-BE49-F238E27FC236}">
                  <a16:creationId xmlns:a16="http://schemas.microsoft.com/office/drawing/2014/main" id="{12DA63D6-B29B-43C8-8671-AC907A263D02}"/>
                </a:ext>
              </a:extLst>
            </p:cNvPr>
            <p:cNvPicPr>
              <a:picLocks noChangeAspect="1"/>
            </p:cNvPicPr>
            <p:nvPr/>
          </p:nvPicPr>
          <p:blipFill rotWithShape="1">
            <a:blip r:embed="rId8">
              <a:extLst>
                <a:ext uri="{28A0092B-C50C-407E-A947-70E740481C1C}">
                  <a14:useLocalDpi xmlns:a14="http://schemas.microsoft.com/office/drawing/2010/main" val="0"/>
                </a:ext>
              </a:extLst>
            </a:blip>
            <a:srcRect l="12751" t="7515" r="14865" b="16862"/>
            <a:stretch/>
          </p:blipFill>
          <p:spPr>
            <a:xfrm>
              <a:off x="1086374" y="2248406"/>
              <a:ext cx="1229428" cy="856295"/>
            </a:xfrm>
            <a:prstGeom prst="rect">
              <a:avLst/>
            </a:prstGeom>
          </p:spPr>
        </p:pic>
        <p:sp>
          <p:nvSpPr>
            <p:cNvPr id="47" name="Textfeld 46">
              <a:extLst>
                <a:ext uri="{FF2B5EF4-FFF2-40B4-BE49-F238E27FC236}">
                  <a16:creationId xmlns:a16="http://schemas.microsoft.com/office/drawing/2014/main" id="{EE17AB0F-1351-429B-9825-641B6FA2F280}"/>
                </a:ext>
              </a:extLst>
            </p:cNvPr>
            <p:cNvSpPr txBox="1"/>
            <p:nvPr/>
          </p:nvSpPr>
          <p:spPr>
            <a:xfrm>
              <a:off x="1741328" y="2203866"/>
              <a:ext cx="609462" cy="276999"/>
            </a:xfrm>
            <a:prstGeom prst="rect">
              <a:avLst/>
            </a:prstGeom>
            <a:noFill/>
          </p:spPr>
          <p:txBody>
            <a:bodyPr wrap="none" rtlCol="0">
              <a:spAutoFit/>
            </a:bodyPr>
            <a:lstStyle/>
            <a:p>
              <a:r>
                <a:rPr lang="de-DE" sz="1200" dirty="0">
                  <a:solidFill>
                    <a:srgbClr val="3333FF"/>
                  </a:solidFill>
                </a:rPr>
                <a:t>Diesel</a:t>
              </a:r>
            </a:p>
          </p:txBody>
        </p:sp>
      </p:grpSp>
      <p:grpSp>
        <p:nvGrpSpPr>
          <p:cNvPr id="63" name="Gruppieren 62">
            <a:extLst>
              <a:ext uri="{FF2B5EF4-FFF2-40B4-BE49-F238E27FC236}">
                <a16:creationId xmlns:a16="http://schemas.microsoft.com/office/drawing/2014/main" id="{A656F8E1-167C-4EFB-83AF-5B4E027D784C}"/>
              </a:ext>
            </a:extLst>
          </p:cNvPr>
          <p:cNvGrpSpPr/>
          <p:nvPr/>
        </p:nvGrpSpPr>
        <p:grpSpPr>
          <a:xfrm>
            <a:off x="0" y="1175665"/>
            <a:ext cx="9906000" cy="998379"/>
            <a:chOff x="0" y="1175665"/>
            <a:chExt cx="9906000" cy="998379"/>
          </a:xfrm>
        </p:grpSpPr>
        <p:sp>
          <p:nvSpPr>
            <p:cNvPr id="2" name="Rechteck 1">
              <a:extLst>
                <a:ext uri="{FF2B5EF4-FFF2-40B4-BE49-F238E27FC236}">
                  <a16:creationId xmlns:a16="http://schemas.microsoft.com/office/drawing/2014/main" id="{16FB73EC-D63E-43F3-8DAD-1A6A57076CB3}"/>
                </a:ext>
              </a:extLst>
            </p:cNvPr>
            <p:cNvSpPr/>
            <p:nvPr/>
          </p:nvSpPr>
          <p:spPr bwMode="auto">
            <a:xfrm>
              <a:off x="0" y="1175665"/>
              <a:ext cx="9906000" cy="99837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15" name="Textfeld 14">
              <a:extLst>
                <a:ext uri="{FF2B5EF4-FFF2-40B4-BE49-F238E27FC236}">
                  <a16:creationId xmlns:a16="http://schemas.microsoft.com/office/drawing/2014/main" id="{4BBB6B09-4A06-4D79-8123-C81FF1C1A6D3}"/>
                </a:ext>
              </a:extLst>
            </p:cNvPr>
            <p:cNvSpPr txBox="1"/>
            <p:nvPr/>
          </p:nvSpPr>
          <p:spPr>
            <a:xfrm>
              <a:off x="0" y="1300570"/>
              <a:ext cx="1117614" cy="584775"/>
            </a:xfrm>
            <a:prstGeom prst="rect">
              <a:avLst/>
            </a:prstGeom>
            <a:noFill/>
          </p:spPr>
          <p:txBody>
            <a:bodyPr wrap="none" rtlCol="0">
              <a:spAutoFit/>
            </a:bodyPr>
            <a:lstStyle/>
            <a:p>
              <a:r>
                <a:rPr lang="de-DE" sz="1600" dirty="0">
                  <a:solidFill>
                    <a:srgbClr val="3333FF"/>
                  </a:solidFill>
                </a:rPr>
                <a:t>Individual-</a:t>
              </a:r>
            </a:p>
            <a:p>
              <a:r>
                <a:rPr lang="de-DE" sz="1600" dirty="0">
                  <a:solidFill>
                    <a:srgbClr val="3333FF"/>
                  </a:solidFill>
                </a:rPr>
                <a:t>verkehr</a:t>
              </a:r>
            </a:p>
          </p:txBody>
        </p:sp>
        <p:grpSp>
          <p:nvGrpSpPr>
            <p:cNvPr id="23556" name="Gruppieren 23555">
              <a:extLst>
                <a:ext uri="{FF2B5EF4-FFF2-40B4-BE49-F238E27FC236}">
                  <a16:creationId xmlns:a16="http://schemas.microsoft.com/office/drawing/2014/main" id="{1813536C-49B6-4113-AA52-281D6EDBB07A}"/>
                </a:ext>
              </a:extLst>
            </p:cNvPr>
            <p:cNvGrpSpPr/>
            <p:nvPr/>
          </p:nvGrpSpPr>
          <p:grpSpPr>
            <a:xfrm>
              <a:off x="1827181" y="1270959"/>
              <a:ext cx="1437419" cy="762840"/>
              <a:chOff x="1992652" y="1270959"/>
              <a:chExt cx="1437419" cy="762840"/>
            </a:xfrm>
          </p:grpSpPr>
          <p:pic>
            <p:nvPicPr>
              <p:cNvPr id="4" name="Grafik 3">
                <a:extLst>
                  <a:ext uri="{FF2B5EF4-FFF2-40B4-BE49-F238E27FC236}">
                    <a16:creationId xmlns:a16="http://schemas.microsoft.com/office/drawing/2014/main" id="{CA6593B4-F23E-4C40-BEC5-F0C4F87191C6}"/>
                  </a:ext>
                </a:extLst>
              </p:cNvPr>
              <p:cNvPicPr>
                <a:picLocks noChangeAspect="1"/>
              </p:cNvPicPr>
              <p:nvPr/>
            </p:nvPicPr>
            <p:blipFill rotWithShape="1">
              <a:blip r:embed="rId9">
                <a:extLst>
                  <a:ext uri="{28A0092B-C50C-407E-A947-70E740481C1C}">
                    <a14:useLocalDpi xmlns:a14="http://schemas.microsoft.com/office/drawing/2010/main" val="0"/>
                  </a:ext>
                </a:extLst>
              </a:blip>
              <a:srcRect l="10674" t="18788" r="9795" b="20273"/>
              <a:stretch/>
            </p:blipFill>
            <p:spPr>
              <a:xfrm>
                <a:off x="2046514" y="1270959"/>
                <a:ext cx="1383557" cy="762840"/>
              </a:xfrm>
              <a:prstGeom prst="rect">
                <a:avLst/>
              </a:prstGeom>
            </p:spPr>
          </p:pic>
          <p:sp>
            <p:nvSpPr>
              <p:cNvPr id="37" name="Textfeld 36">
                <a:extLst>
                  <a:ext uri="{FF2B5EF4-FFF2-40B4-BE49-F238E27FC236}">
                    <a16:creationId xmlns:a16="http://schemas.microsoft.com/office/drawing/2014/main" id="{DB90DE70-2DA2-472F-9075-46963EEA366D}"/>
                  </a:ext>
                </a:extLst>
              </p:cNvPr>
              <p:cNvSpPr txBox="1"/>
              <p:nvPr/>
            </p:nvSpPr>
            <p:spPr>
              <a:xfrm>
                <a:off x="1992652" y="1276880"/>
                <a:ext cx="942437" cy="276999"/>
              </a:xfrm>
              <a:prstGeom prst="rect">
                <a:avLst/>
              </a:prstGeom>
              <a:noFill/>
            </p:spPr>
            <p:txBody>
              <a:bodyPr wrap="none" rtlCol="0">
                <a:spAutoFit/>
              </a:bodyPr>
              <a:lstStyle/>
              <a:p>
                <a:r>
                  <a:rPr lang="de-DE" sz="1200" dirty="0">
                    <a:solidFill>
                      <a:srgbClr val="3333FF"/>
                    </a:solidFill>
                  </a:rPr>
                  <a:t>Verbrenner</a:t>
                </a:r>
              </a:p>
            </p:txBody>
          </p:sp>
        </p:grpSp>
      </p:gr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84366" y="0"/>
            <a:ext cx="87492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Mobilitätswendewende</a:t>
            </a:r>
          </a:p>
          <a:p>
            <a:r>
              <a:rPr lang="de-DE" altLang="de-DE" sz="2000" dirty="0">
                <a:solidFill>
                  <a:schemeClr val="bg1"/>
                </a:solidFill>
              </a:rPr>
              <a:t>Zusammenfassung</a:t>
            </a:r>
          </a:p>
        </p:txBody>
      </p:sp>
      <p:sp>
        <p:nvSpPr>
          <p:cNvPr id="13" name="Textfeld 12">
            <a:extLst>
              <a:ext uri="{FF2B5EF4-FFF2-40B4-BE49-F238E27FC236}">
                <a16:creationId xmlns:a16="http://schemas.microsoft.com/office/drawing/2014/main" id="{C9869927-1022-454F-8748-09C7A4EB060F}"/>
              </a:ext>
            </a:extLst>
          </p:cNvPr>
          <p:cNvSpPr txBox="1"/>
          <p:nvPr/>
        </p:nvSpPr>
        <p:spPr>
          <a:xfrm>
            <a:off x="2134802" y="801381"/>
            <a:ext cx="761747" cy="369332"/>
          </a:xfrm>
          <a:prstGeom prst="rect">
            <a:avLst/>
          </a:prstGeom>
          <a:noFill/>
        </p:spPr>
        <p:txBody>
          <a:bodyPr wrap="none" rtlCol="0">
            <a:spAutoFit/>
          </a:bodyPr>
          <a:lstStyle/>
          <a:p>
            <a:pPr algn="ctr"/>
            <a:r>
              <a:rPr lang="de-DE" sz="1800" dirty="0">
                <a:solidFill>
                  <a:srgbClr val="3333FF"/>
                </a:solidFill>
              </a:rPr>
              <a:t>heute</a:t>
            </a:r>
          </a:p>
        </p:txBody>
      </p:sp>
      <p:sp>
        <p:nvSpPr>
          <p:cNvPr id="14" name="Textfeld 13">
            <a:extLst>
              <a:ext uri="{FF2B5EF4-FFF2-40B4-BE49-F238E27FC236}">
                <a16:creationId xmlns:a16="http://schemas.microsoft.com/office/drawing/2014/main" id="{527D33B2-2B9B-464F-942A-D778B06BB232}"/>
              </a:ext>
            </a:extLst>
          </p:cNvPr>
          <p:cNvSpPr txBox="1"/>
          <p:nvPr/>
        </p:nvSpPr>
        <p:spPr>
          <a:xfrm>
            <a:off x="7295587" y="801381"/>
            <a:ext cx="697627" cy="369332"/>
          </a:xfrm>
          <a:prstGeom prst="rect">
            <a:avLst/>
          </a:prstGeom>
          <a:noFill/>
        </p:spPr>
        <p:txBody>
          <a:bodyPr wrap="none" rtlCol="0">
            <a:spAutoFit/>
          </a:bodyPr>
          <a:lstStyle/>
          <a:p>
            <a:pPr algn="ctr"/>
            <a:r>
              <a:rPr lang="de-DE" sz="1800" dirty="0">
                <a:solidFill>
                  <a:srgbClr val="3333FF"/>
                </a:solidFill>
              </a:rPr>
              <a:t>2040</a:t>
            </a:r>
          </a:p>
        </p:txBody>
      </p:sp>
      <p:grpSp>
        <p:nvGrpSpPr>
          <p:cNvPr id="52" name="Gruppieren 51">
            <a:extLst>
              <a:ext uri="{FF2B5EF4-FFF2-40B4-BE49-F238E27FC236}">
                <a16:creationId xmlns:a16="http://schemas.microsoft.com/office/drawing/2014/main" id="{C2B86D12-2E72-41EB-83CC-30594FC52529}"/>
              </a:ext>
            </a:extLst>
          </p:cNvPr>
          <p:cNvGrpSpPr/>
          <p:nvPr/>
        </p:nvGrpSpPr>
        <p:grpSpPr>
          <a:xfrm>
            <a:off x="0" y="5169181"/>
            <a:ext cx="9906000" cy="998379"/>
            <a:chOff x="0" y="5169181"/>
            <a:chExt cx="9906000" cy="998379"/>
          </a:xfrm>
        </p:grpSpPr>
        <p:sp>
          <p:nvSpPr>
            <p:cNvPr id="12" name="Rechteck 11">
              <a:extLst>
                <a:ext uri="{FF2B5EF4-FFF2-40B4-BE49-F238E27FC236}">
                  <a16:creationId xmlns:a16="http://schemas.microsoft.com/office/drawing/2014/main" id="{6933A222-8A2C-4601-97C1-8A4EF49999A6}"/>
                </a:ext>
              </a:extLst>
            </p:cNvPr>
            <p:cNvSpPr/>
            <p:nvPr/>
          </p:nvSpPr>
          <p:spPr bwMode="auto">
            <a:xfrm>
              <a:off x="0" y="5169181"/>
              <a:ext cx="9906000" cy="99837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rgbClr val="3333FF"/>
                </a:solidFill>
                <a:effectLst/>
                <a:latin typeface="Arial" charset="0"/>
              </a:endParaRPr>
            </a:p>
          </p:txBody>
        </p:sp>
        <p:sp>
          <p:nvSpPr>
            <p:cNvPr id="19" name="Textfeld 18">
              <a:extLst>
                <a:ext uri="{FF2B5EF4-FFF2-40B4-BE49-F238E27FC236}">
                  <a16:creationId xmlns:a16="http://schemas.microsoft.com/office/drawing/2014/main" id="{008A7C7C-EC75-4C7C-B6B2-A4C750682DF9}"/>
                </a:ext>
              </a:extLst>
            </p:cNvPr>
            <p:cNvSpPr txBox="1"/>
            <p:nvPr/>
          </p:nvSpPr>
          <p:spPr>
            <a:xfrm>
              <a:off x="0" y="5365908"/>
              <a:ext cx="869149" cy="584775"/>
            </a:xfrm>
            <a:prstGeom prst="rect">
              <a:avLst/>
            </a:prstGeom>
            <a:noFill/>
          </p:spPr>
          <p:txBody>
            <a:bodyPr wrap="none" rtlCol="0">
              <a:spAutoFit/>
            </a:bodyPr>
            <a:lstStyle/>
            <a:p>
              <a:r>
                <a:rPr lang="de-DE" sz="1600" dirty="0">
                  <a:solidFill>
                    <a:srgbClr val="3333FF"/>
                  </a:solidFill>
                </a:rPr>
                <a:t>Luft-</a:t>
              </a:r>
            </a:p>
            <a:p>
              <a:r>
                <a:rPr lang="de-DE" sz="1600" dirty="0">
                  <a:solidFill>
                    <a:srgbClr val="3333FF"/>
                  </a:solidFill>
                </a:rPr>
                <a:t>verkehr</a:t>
              </a:r>
            </a:p>
          </p:txBody>
        </p:sp>
        <p:grpSp>
          <p:nvGrpSpPr>
            <p:cNvPr id="75" name="Gruppieren 74">
              <a:extLst>
                <a:ext uri="{FF2B5EF4-FFF2-40B4-BE49-F238E27FC236}">
                  <a16:creationId xmlns:a16="http://schemas.microsoft.com/office/drawing/2014/main" id="{8C884021-1582-4C4A-8385-6BC96AD87174}"/>
                </a:ext>
              </a:extLst>
            </p:cNvPr>
            <p:cNvGrpSpPr/>
            <p:nvPr/>
          </p:nvGrpSpPr>
          <p:grpSpPr>
            <a:xfrm>
              <a:off x="1647087" y="5244038"/>
              <a:ext cx="1571683" cy="888631"/>
              <a:chOff x="1647087" y="5244038"/>
              <a:chExt cx="1571683" cy="888631"/>
            </a:xfrm>
          </p:grpSpPr>
          <p:pic>
            <p:nvPicPr>
              <p:cNvPr id="51" name="Grafik 50" descr="Ein Bild, das draußen, fliegend, Ebene, Flugzeug enthält.&#10;&#10;Automatisch generierte Beschreibung">
                <a:extLst>
                  <a:ext uri="{FF2B5EF4-FFF2-40B4-BE49-F238E27FC236}">
                    <a16:creationId xmlns:a16="http://schemas.microsoft.com/office/drawing/2014/main" id="{51B051C1-67DF-4F73-867E-8246F104A6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7087" y="5244038"/>
                <a:ext cx="1571683" cy="888631"/>
              </a:xfrm>
              <a:prstGeom prst="rect">
                <a:avLst/>
              </a:prstGeom>
            </p:spPr>
          </p:pic>
          <p:sp>
            <p:nvSpPr>
              <p:cNvPr id="99" name="Textfeld 98">
                <a:extLst>
                  <a:ext uri="{FF2B5EF4-FFF2-40B4-BE49-F238E27FC236}">
                    <a16:creationId xmlns:a16="http://schemas.microsoft.com/office/drawing/2014/main" id="{8885EE99-3720-4436-82B7-17C402326574}"/>
                  </a:ext>
                </a:extLst>
              </p:cNvPr>
              <p:cNvSpPr txBox="1"/>
              <p:nvPr/>
            </p:nvSpPr>
            <p:spPr>
              <a:xfrm>
                <a:off x="2503942" y="5852624"/>
                <a:ext cx="704039" cy="276999"/>
              </a:xfrm>
              <a:prstGeom prst="rect">
                <a:avLst/>
              </a:prstGeom>
              <a:noFill/>
            </p:spPr>
            <p:txBody>
              <a:bodyPr wrap="none" rtlCol="0">
                <a:spAutoFit/>
              </a:bodyPr>
              <a:lstStyle/>
              <a:p>
                <a:r>
                  <a:rPr lang="de-DE" sz="1200" dirty="0">
                    <a:solidFill>
                      <a:srgbClr val="3333FF"/>
                    </a:solidFill>
                  </a:rPr>
                  <a:t>Kerosin</a:t>
                </a:r>
              </a:p>
            </p:txBody>
          </p:sp>
        </p:grpSp>
      </p:grpSp>
      <p:grpSp>
        <p:nvGrpSpPr>
          <p:cNvPr id="55" name="Gruppieren 54">
            <a:extLst>
              <a:ext uri="{FF2B5EF4-FFF2-40B4-BE49-F238E27FC236}">
                <a16:creationId xmlns:a16="http://schemas.microsoft.com/office/drawing/2014/main" id="{91DECFE2-D3BB-492F-A36B-DC619E957A16}"/>
              </a:ext>
            </a:extLst>
          </p:cNvPr>
          <p:cNvGrpSpPr/>
          <p:nvPr/>
        </p:nvGrpSpPr>
        <p:grpSpPr>
          <a:xfrm>
            <a:off x="4679352" y="5216007"/>
            <a:ext cx="3682822" cy="925692"/>
            <a:chOff x="4679352" y="5216007"/>
            <a:chExt cx="3682822" cy="925692"/>
          </a:xfrm>
        </p:grpSpPr>
        <p:grpSp>
          <p:nvGrpSpPr>
            <p:cNvPr id="73" name="Gruppieren 72">
              <a:extLst>
                <a:ext uri="{FF2B5EF4-FFF2-40B4-BE49-F238E27FC236}">
                  <a16:creationId xmlns:a16="http://schemas.microsoft.com/office/drawing/2014/main" id="{8B382C6D-FF04-4A5C-A147-0F75E5FF54E2}"/>
                </a:ext>
              </a:extLst>
            </p:cNvPr>
            <p:cNvGrpSpPr/>
            <p:nvPr/>
          </p:nvGrpSpPr>
          <p:grpSpPr>
            <a:xfrm>
              <a:off x="5600358" y="5216007"/>
              <a:ext cx="2761816" cy="925692"/>
              <a:chOff x="5600358" y="5216007"/>
              <a:chExt cx="2761816" cy="925692"/>
            </a:xfrm>
          </p:grpSpPr>
          <p:sp>
            <p:nvSpPr>
              <p:cNvPr id="98" name="Textfeld 97">
                <a:extLst>
                  <a:ext uri="{FF2B5EF4-FFF2-40B4-BE49-F238E27FC236}">
                    <a16:creationId xmlns:a16="http://schemas.microsoft.com/office/drawing/2014/main" id="{F9A59CC5-312A-4416-B492-4B64410E842F}"/>
                  </a:ext>
                </a:extLst>
              </p:cNvPr>
              <p:cNvSpPr txBox="1"/>
              <p:nvPr/>
            </p:nvSpPr>
            <p:spPr>
              <a:xfrm>
                <a:off x="5600358" y="5437537"/>
                <a:ext cx="1141210" cy="461665"/>
              </a:xfrm>
              <a:prstGeom prst="rect">
                <a:avLst/>
              </a:prstGeom>
              <a:noFill/>
            </p:spPr>
            <p:txBody>
              <a:bodyPr wrap="none" rtlCol="0">
                <a:spAutoFit/>
              </a:bodyPr>
              <a:lstStyle/>
              <a:p>
                <a:pPr algn="r"/>
                <a:r>
                  <a:rPr lang="de-DE" sz="1200" dirty="0">
                    <a:solidFill>
                      <a:srgbClr val="3333FF"/>
                    </a:solidFill>
                  </a:rPr>
                  <a:t>Treibstoff wird</a:t>
                </a:r>
              </a:p>
              <a:p>
                <a:pPr algn="r"/>
                <a:r>
                  <a:rPr lang="de-DE" sz="1200" dirty="0">
                    <a:solidFill>
                      <a:srgbClr val="3333FF"/>
                    </a:solidFill>
                  </a:rPr>
                  <a:t>versteuert</a:t>
                </a:r>
              </a:p>
            </p:txBody>
          </p:sp>
          <p:grpSp>
            <p:nvGrpSpPr>
              <p:cNvPr id="72" name="Gruppieren 71">
                <a:extLst>
                  <a:ext uri="{FF2B5EF4-FFF2-40B4-BE49-F238E27FC236}">
                    <a16:creationId xmlns:a16="http://schemas.microsoft.com/office/drawing/2014/main" id="{53456572-FB9A-4052-BF62-315DB4808969}"/>
                  </a:ext>
                </a:extLst>
              </p:cNvPr>
              <p:cNvGrpSpPr/>
              <p:nvPr/>
            </p:nvGrpSpPr>
            <p:grpSpPr>
              <a:xfrm>
                <a:off x="6733118" y="5216007"/>
                <a:ext cx="1629056" cy="925692"/>
                <a:chOff x="6733118" y="5216007"/>
                <a:chExt cx="1629056" cy="925692"/>
              </a:xfrm>
            </p:grpSpPr>
            <p:pic>
              <p:nvPicPr>
                <p:cNvPr id="54" name="Grafik 53" descr="Ein Bild, das Ebene, draußen, Flugzeug, Transport enthält.&#10;&#10;Automatisch generierte Beschreibung">
                  <a:extLst>
                    <a:ext uri="{FF2B5EF4-FFF2-40B4-BE49-F238E27FC236}">
                      <a16:creationId xmlns:a16="http://schemas.microsoft.com/office/drawing/2014/main" id="{B7AE1CD0-E1DC-413B-A0CA-CE7FB6C603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492" y="5258349"/>
                  <a:ext cx="1571682" cy="883350"/>
                </a:xfrm>
                <a:prstGeom prst="rect">
                  <a:avLst/>
                </a:prstGeom>
              </p:spPr>
            </p:pic>
            <p:sp>
              <p:nvSpPr>
                <p:cNvPr id="100" name="Textfeld 99">
                  <a:extLst>
                    <a:ext uri="{FF2B5EF4-FFF2-40B4-BE49-F238E27FC236}">
                      <a16:creationId xmlns:a16="http://schemas.microsoft.com/office/drawing/2014/main" id="{F79EA472-8CCE-4DD7-975A-15F414A0BCAB}"/>
                    </a:ext>
                  </a:extLst>
                </p:cNvPr>
                <p:cNvSpPr txBox="1"/>
                <p:nvPr/>
              </p:nvSpPr>
              <p:spPr>
                <a:xfrm>
                  <a:off x="6733118" y="5216007"/>
                  <a:ext cx="1002197" cy="276999"/>
                </a:xfrm>
                <a:prstGeom prst="rect">
                  <a:avLst/>
                </a:prstGeom>
                <a:noFill/>
              </p:spPr>
              <p:txBody>
                <a:bodyPr wrap="none" rtlCol="0">
                  <a:spAutoFit/>
                </a:bodyPr>
                <a:lstStyle/>
                <a:p>
                  <a:r>
                    <a:rPr lang="de-DE" sz="1200" dirty="0">
                      <a:solidFill>
                        <a:schemeClr val="bg1"/>
                      </a:solidFill>
                    </a:rPr>
                    <a:t>H</a:t>
                  </a:r>
                  <a:r>
                    <a:rPr lang="de-DE" sz="1200" baseline="-25000" dirty="0">
                      <a:solidFill>
                        <a:schemeClr val="bg1"/>
                      </a:solidFill>
                    </a:rPr>
                    <a:t>2</a:t>
                  </a:r>
                  <a:r>
                    <a:rPr lang="de-DE" sz="1200" dirty="0">
                      <a:solidFill>
                        <a:schemeClr val="bg1"/>
                      </a:solidFill>
                    </a:rPr>
                    <a:t>, </a:t>
                  </a:r>
                  <a:r>
                    <a:rPr lang="de-DE" sz="1200" dirty="0" err="1">
                      <a:solidFill>
                        <a:schemeClr val="bg1"/>
                      </a:solidFill>
                    </a:rPr>
                    <a:t>SynFuel</a:t>
                  </a:r>
                  <a:endParaRPr lang="de-DE" sz="1200" dirty="0">
                    <a:solidFill>
                      <a:schemeClr val="bg1"/>
                    </a:solidFill>
                  </a:endParaRPr>
                </a:p>
              </p:txBody>
            </p:sp>
          </p:grpSp>
        </p:grpSp>
        <p:sp>
          <p:nvSpPr>
            <p:cNvPr id="131" name="Pfeil: nach rechts 130">
              <a:extLst>
                <a:ext uri="{FF2B5EF4-FFF2-40B4-BE49-F238E27FC236}">
                  <a16:creationId xmlns:a16="http://schemas.microsoft.com/office/drawing/2014/main" id="{8AF8C8EF-85AD-4857-BFA5-C84547011276}"/>
                </a:ext>
              </a:extLst>
            </p:cNvPr>
            <p:cNvSpPr/>
            <p:nvPr/>
          </p:nvSpPr>
          <p:spPr bwMode="auto">
            <a:xfrm>
              <a:off x="4679352" y="5546256"/>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grpSp>
      <p:grpSp>
        <p:nvGrpSpPr>
          <p:cNvPr id="65" name="Gruppieren 64">
            <a:extLst>
              <a:ext uri="{FF2B5EF4-FFF2-40B4-BE49-F238E27FC236}">
                <a16:creationId xmlns:a16="http://schemas.microsoft.com/office/drawing/2014/main" id="{3BB04821-DCE8-4D06-BA6D-FFC95D8437AF}"/>
              </a:ext>
            </a:extLst>
          </p:cNvPr>
          <p:cNvGrpSpPr/>
          <p:nvPr/>
        </p:nvGrpSpPr>
        <p:grpSpPr>
          <a:xfrm>
            <a:off x="4655620" y="1253934"/>
            <a:ext cx="4314102" cy="848916"/>
            <a:chOff x="4211120" y="1253934"/>
            <a:chExt cx="4314102" cy="848916"/>
          </a:xfrm>
        </p:grpSpPr>
        <p:grpSp>
          <p:nvGrpSpPr>
            <p:cNvPr id="49" name="Gruppieren 48">
              <a:extLst>
                <a:ext uri="{FF2B5EF4-FFF2-40B4-BE49-F238E27FC236}">
                  <a16:creationId xmlns:a16="http://schemas.microsoft.com/office/drawing/2014/main" id="{E9FEC240-BE52-437D-81CA-BF2F92BC346C}"/>
                </a:ext>
              </a:extLst>
            </p:cNvPr>
            <p:cNvGrpSpPr/>
            <p:nvPr/>
          </p:nvGrpSpPr>
          <p:grpSpPr>
            <a:xfrm>
              <a:off x="5567377" y="1298059"/>
              <a:ext cx="830677" cy="765490"/>
              <a:chOff x="5567377" y="1298059"/>
              <a:chExt cx="830677" cy="765490"/>
            </a:xfrm>
          </p:grpSpPr>
          <p:pic>
            <p:nvPicPr>
              <p:cNvPr id="25" name="Grafik 24" descr="Ein Bild, das Zaun, Fahrrad, Schläger, Stuhl enthält.&#10;&#10;Automatisch generierte Beschreibung">
                <a:extLst>
                  <a:ext uri="{FF2B5EF4-FFF2-40B4-BE49-F238E27FC236}">
                    <a16:creationId xmlns:a16="http://schemas.microsoft.com/office/drawing/2014/main" id="{FA51CB85-46B6-4B25-BAAE-AA9BEBC5D6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657567" y="1298059"/>
                <a:ext cx="716363" cy="429818"/>
              </a:xfrm>
              <a:prstGeom prst="rect">
                <a:avLst/>
              </a:prstGeom>
            </p:spPr>
          </p:pic>
          <p:sp>
            <p:nvSpPr>
              <p:cNvPr id="92" name="Textfeld 91">
                <a:extLst>
                  <a:ext uri="{FF2B5EF4-FFF2-40B4-BE49-F238E27FC236}">
                    <a16:creationId xmlns:a16="http://schemas.microsoft.com/office/drawing/2014/main" id="{08588821-681B-44FE-96FC-0B342B037029}"/>
                  </a:ext>
                </a:extLst>
              </p:cNvPr>
              <p:cNvSpPr txBox="1"/>
              <p:nvPr/>
            </p:nvSpPr>
            <p:spPr>
              <a:xfrm>
                <a:off x="5567377" y="1786550"/>
                <a:ext cx="830677" cy="276999"/>
              </a:xfrm>
              <a:prstGeom prst="rect">
                <a:avLst/>
              </a:prstGeom>
              <a:noFill/>
            </p:spPr>
            <p:txBody>
              <a:bodyPr wrap="none" rtlCol="0">
                <a:spAutoFit/>
              </a:bodyPr>
              <a:lstStyle/>
              <a:p>
                <a:r>
                  <a:rPr lang="de-DE" sz="1200" dirty="0">
                    <a:solidFill>
                      <a:srgbClr val="3333FF"/>
                    </a:solidFill>
                  </a:rPr>
                  <a:t>Radwege</a:t>
                </a:r>
              </a:p>
            </p:txBody>
          </p:sp>
        </p:grpSp>
        <p:pic>
          <p:nvPicPr>
            <p:cNvPr id="21" name="Grafik 20" descr="Ein Bild, das Zeichnung enthält.&#10;&#10;Automatisch generierte Beschreibung">
              <a:extLst>
                <a:ext uri="{FF2B5EF4-FFF2-40B4-BE49-F238E27FC236}">
                  <a16:creationId xmlns:a16="http://schemas.microsoft.com/office/drawing/2014/main" id="{43BBEF31-2EDD-4A55-9CA3-37D8494902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01903" y="1274788"/>
              <a:ext cx="823319" cy="828062"/>
            </a:xfrm>
            <a:prstGeom prst="rect">
              <a:avLst/>
            </a:prstGeom>
          </p:spPr>
        </p:pic>
        <p:pic>
          <p:nvPicPr>
            <p:cNvPr id="27" name="Grafik 26" descr="Ein Bild, das Zeichnung, Uhr enthält.&#10;&#10;Automatisch generierte Beschreibung">
              <a:extLst>
                <a:ext uri="{FF2B5EF4-FFF2-40B4-BE49-F238E27FC236}">
                  <a16:creationId xmlns:a16="http://schemas.microsoft.com/office/drawing/2014/main" id="{5A758430-E323-4C6E-A3CC-D2C943ECADCB}"/>
                </a:ext>
              </a:extLst>
            </p:cNvPr>
            <p:cNvPicPr>
              <a:picLocks noChangeAspect="1"/>
            </p:cNvPicPr>
            <p:nvPr/>
          </p:nvPicPr>
          <p:blipFill rotWithShape="1">
            <a:blip r:embed="rId14">
              <a:extLst>
                <a:ext uri="{28A0092B-C50C-407E-A947-70E740481C1C}">
                  <a14:useLocalDpi xmlns:a14="http://schemas.microsoft.com/office/drawing/2010/main" val="0"/>
                </a:ext>
              </a:extLst>
            </a:blip>
            <a:srcRect b="8134"/>
            <a:stretch/>
          </p:blipFill>
          <p:spPr>
            <a:xfrm>
              <a:off x="6573390" y="1253934"/>
              <a:ext cx="945313" cy="848916"/>
            </a:xfrm>
            <a:prstGeom prst="rect">
              <a:avLst/>
            </a:prstGeom>
          </p:spPr>
        </p:pic>
        <p:sp>
          <p:nvSpPr>
            <p:cNvPr id="132" name="Pfeil: nach rechts 131">
              <a:extLst>
                <a:ext uri="{FF2B5EF4-FFF2-40B4-BE49-F238E27FC236}">
                  <a16:creationId xmlns:a16="http://schemas.microsoft.com/office/drawing/2014/main" id="{7BC58F35-342F-4DC2-9038-0F1F19B6E2BC}"/>
                </a:ext>
              </a:extLst>
            </p:cNvPr>
            <p:cNvSpPr/>
            <p:nvPr/>
          </p:nvSpPr>
          <p:spPr bwMode="auto">
            <a:xfrm>
              <a:off x="4211120" y="1513681"/>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grpSp>
      <p:sp>
        <p:nvSpPr>
          <p:cNvPr id="133" name="Pfeil: nach rechts 132">
            <a:extLst>
              <a:ext uri="{FF2B5EF4-FFF2-40B4-BE49-F238E27FC236}">
                <a16:creationId xmlns:a16="http://schemas.microsoft.com/office/drawing/2014/main" id="{D7D06F9A-B4B3-4136-ABA8-25DDB1187ECF}"/>
              </a:ext>
            </a:extLst>
          </p:cNvPr>
          <p:cNvSpPr/>
          <p:nvPr/>
        </p:nvSpPr>
        <p:spPr bwMode="auto">
          <a:xfrm rot="1932189">
            <a:off x="4655621" y="1983811"/>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grpSp>
        <p:nvGrpSpPr>
          <p:cNvPr id="42" name="Gruppieren 41">
            <a:extLst>
              <a:ext uri="{FF2B5EF4-FFF2-40B4-BE49-F238E27FC236}">
                <a16:creationId xmlns:a16="http://schemas.microsoft.com/office/drawing/2014/main" id="{6BE58686-CC3A-49BC-BEA1-283C993B24A0}"/>
              </a:ext>
            </a:extLst>
          </p:cNvPr>
          <p:cNvGrpSpPr/>
          <p:nvPr/>
        </p:nvGrpSpPr>
        <p:grpSpPr>
          <a:xfrm>
            <a:off x="4671214" y="3221643"/>
            <a:ext cx="4371092" cy="917068"/>
            <a:chOff x="4671214" y="3221643"/>
            <a:chExt cx="4371092" cy="917068"/>
          </a:xfrm>
        </p:grpSpPr>
        <p:pic>
          <p:nvPicPr>
            <p:cNvPr id="105" name="Grafik 104" descr="Ein Bild, das LKW, Straße, draußen, Anhänger enthält.&#10;&#10;Automatisch generierte Beschreibung">
              <a:extLst>
                <a:ext uri="{FF2B5EF4-FFF2-40B4-BE49-F238E27FC236}">
                  <a16:creationId xmlns:a16="http://schemas.microsoft.com/office/drawing/2014/main" id="{905137EF-BA0F-4E02-B585-7F46BDA35128}"/>
                </a:ext>
              </a:extLst>
            </p:cNvPr>
            <p:cNvPicPr>
              <a:picLocks noChangeAspect="1"/>
            </p:cNvPicPr>
            <p:nvPr/>
          </p:nvPicPr>
          <p:blipFill rotWithShape="1">
            <a:blip r:embed="rId5">
              <a:extLst>
                <a:ext uri="{28A0092B-C50C-407E-A947-70E740481C1C}">
                  <a14:useLocalDpi xmlns:a14="http://schemas.microsoft.com/office/drawing/2010/main" val="0"/>
                </a:ext>
              </a:extLst>
            </a:blip>
            <a:srcRect l="5103" r="11742"/>
            <a:stretch/>
          </p:blipFill>
          <p:spPr>
            <a:xfrm flipH="1">
              <a:off x="6210726" y="3221643"/>
              <a:ext cx="1318312" cy="890771"/>
            </a:xfrm>
            <a:prstGeom prst="rect">
              <a:avLst/>
            </a:prstGeom>
          </p:spPr>
        </p:pic>
        <p:grpSp>
          <p:nvGrpSpPr>
            <p:cNvPr id="77" name="Gruppieren 76">
              <a:extLst>
                <a:ext uri="{FF2B5EF4-FFF2-40B4-BE49-F238E27FC236}">
                  <a16:creationId xmlns:a16="http://schemas.microsoft.com/office/drawing/2014/main" id="{FA3E1F99-9F57-4B75-8B0A-CA89E4D264B3}"/>
                </a:ext>
              </a:extLst>
            </p:cNvPr>
            <p:cNvGrpSpPr/>
            <p:nvPr/>
          </p:nvGrpSpPr>
          <p:grpSpPr>
            <a:xfrm>
              <a:off x="4671214" y="3228184"/>
              <a:ext cx="4371092" cy="876619"/>
              <a:chOff x="3650987" y="3228184"/>
              <a:chExt cx="4371092" cy="876619"/>
            </a:xfrm>
          </p:grpSpPr>
          <p:sp>
            <p:nvSpPr>
              <p:cNvPr id="109" name="Pfeil: nach rechts 108">
                <a:extLst>
                  <a:ext uri="{FF2B5EF4-FFF2-40B4-BE49-F238E27FC236}">
                    <a16:creationId xmlns:a16="http://schemas.microsoft.com/office/drawing/2014/main" id="{1B3991EF-835E-4065-88BA-8FEF25208FBE}"/>
                  </a:ext>
                </a:extLst>
              </p:cNvPr>
              <p:cNvSpPr/>
              <p:nvPr/>
            </p:nvSpPr>
            <p:spPr bwMode="auto">
              <a:xfrm>
                <a:off x="3650987" y="3507777"/>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grpSp>
            <p:nvGrpSpPr>
              <p:cNvPr id="76" name="Gruppieren 75">
                <a:extLst>
                  <a:ext uri="{FF2B5EF4-FFF2-40B4-BE49-F238E27FC236}">
                    <a16:creationId xmlns:a16="http://schemas.microsoft.com/office/drawing/2014/main" id="{EE4B8569-318A-47BF-85F4-48F415A73554}"/>
                  </a:ext>
                </a:extLst>
              </p:cNvPr>
              <p:cNvGrpSpPr/>
              <p:nvPr/>
            </p:nvGrpSpPr>
            <p:grpSpPr>
              <a:xfrm>
                <a:off x="6779976" y="3228184"/>
                <a:ext cx="1242103" cy="876619"/>
                <a:chOff x="6779976" y="3228184"/>
                <a:chExt cx="1242103" cy="876619"/>
              </a:xfrm>
            </p:grpSpPr>
            <p:pic>
              <p:nvPicPr>
                <p:cNvPr id="23576" name="Grafik 23575" descr="Ein Bild, das Spur, Zug, draußen, Transport enthält.&#10;&#10;Automatisch generierte Beschreibung">
                  <a:extLst>
                    <a:ext uri="{FF2B5EF4-FFF2-40B4-BE49-F238E27FC236}">
                      <a16:creationId xmlns:a16="http://schemas.microsoft.com/office/drawing/2014/main" id="{EEA4E59A-7E04-4A40-B220-0918D6F1E094}"/>
                    </a:ext>
                  </a:extLst>
                </p:cNvPr>
                <p:cNvPicPr>
                  <a:picLocks noChangeAspect="1"/>
                </p:cNvPicPr>
                <p:nvPr/>
              </p:nvPicPr>
              <p:blipFill rotWithShape="1">
                <a:blip r:embed="rId15">
                  <a:extLst>
                    <a:ext uri="{28A0092B-C50C-407E-A947-70E740481C1C}">
                      <a14:useLocalDpi xmlns:a14="http://schemas.microsoft.com/office/drawing/2010/main" val="0"/>
                    </a:ext>
                  </a:extLst>
                </a:blip>
                <a:srcRect b="23079"/>
                <a:stretch/>
              </p:blipFill>
              <p:spPr>
                <a:xfrm flipH="1">
                  <a:off x="6779976" y="3228184"/>
                  <a:ext cx="1242103" cy="876619"/>
                </a:xfrm>
                <a:prstGeom prst="rect">
                  <a:avLst/>
                </a:prstGeom>
              </p:spPr>
            </p:pic>
            <p:sp>
              <p:nvSpPr>
                <p:cNvPr id="67" name="Textfeld 66">
                  <a:extLst>
                    <a:ext uri="{FF2B5EF4-FFF2-40B4-BE49-F238E27FC236}">
                      <a16:creationId xmlns:a16="http://schemas.microsoft.com/office/drawing/2014/main" id="{2527067A-B19A-4605-81D4-981EF72CB0B7}"/>
                    </a:ext>
                  </a:extLst>
                </p:cNvPr>
                <p:cNvSpPr txBox="1"/>
                <p:nvPr/>
              </p:nvSpPr>
              <p:spPr>
                <a:xfrm>
                  <a:off x="6780778" y="3261692"/>
                  <a:ext cx="585417" cy="276999"/>
                </a:xfrm>
                <a:prstGeom prst="rect">
                  <a:avLst/>
                </a:prstGeom>
                <a:noFill/>
              </p:spPr>
              <p:txBody>
                <a:bodyPr wrap="none" rtlCol="0">
                  <a:spAutoFit/>
                </a:bodyPr>
                <a:lstStyle/>
                <a:p>
                  <a:r>
                    <a:rPr lang="de-DE" sz="1200" dirty="0">
                      <a:solidFill>
                        <a:srgbClr val="3333FF"/>
                      </a:solidFill>
                    </a:rPr>
                    <a:t>E-Lok</a:t>
                  </a:r>
                </a:p>
              </p:txBody>
            </p:sp>
          </p:grpSp>
        </p:grpSp>
        <p:sp>
          <p:nvSpPr>
            <p:cNvPr id="93" name="Textfeld 92">
              <a:extLst>
                <a:ext uri="{FF2B5EF4-FFF2-40B4-BE49-F238E27FC236}">
                  <a16:creationId xmlns:a16="http://schemas.microsoft.com/office/drawing/2014/main" id="{E5291EB5-23B8-4E1F-9FFE-D85624F5C4C2}"/>
                </a:ext>
              </a:extLst>
            </p:cNvPr>
            <p:cNvSpPr txBox="1"/>
            <p:nvPr/>
          </p:nvSpPr>
          <p:spPr>
            <a:xfrm>
              <a:off x="7799795" y="3851217"/>
              <a:ext cx="1019831" cy="276999"/>
            </a:xfrm>
            <a:prstGeom prst="rect">
              <a:avLst/>
            </a:prstGeom>
            <a:noFill/>
          </p:spPr>
          <p:txBody>
            <a:bodyPr wrap="none" rtlCol="0">
              <a:spAutoFit/>
            </a:bodyPr>
            <a:lstStyle/>
            <a:p>
              <a:r>
                <a:rPr lang="de-DE" sz="1200" dirty="0">
                  <a:solidFill>
                    <a:schemeClr val="bg1"/>
                  </a:solidFill>
                </a:rPr>
                <a:t>Akku-Hybrid</a:t>
              </a:r>
            </a:p>
          </p:txBody>
        </p:sp>
        <p:sp>
          <p:nvSpPr>
            <p:cNvPr id="94" name="Textfeld 93">
              <a:extLst>
                <a:ext uri="{FF2B5EF4-FFF2-40B4-BE49-F238E27FC236}">
                  <a16:creationId xmlns:a16="http://schemas.microsoft.com/office/drawing/2014/main" id="{D903CE45-C97F-4C89-A806-AC6E6C482BB2}"/>
                </a:ext>
              </a:extLst>
            </p:cNvPr>
            <p:cNvSpPr txBox="1"/>
            <p:nvPr/>
          </p:nvSpPr>
          <p:spPr>
            <a:xfrm>
              <a:off x="6187315" y="3861712"/>
              <a:ext cx="526106" cy="276999"/>
            </a:xfrm>
            <a:prstGeom prst="rect">
              <a:avLst/>
            </a:prstGeom>
            <a:noFill/>
          </p:spPr>
          <p:txBody>
            <a:bodyPr wrap="none" rtlCol="0">
              <a:spAutoFit/>
            </a:bodyPr>
            <a:lstStyle/>
            <a:p>
              <a:r>
                <a:rPr lang="de-DE" sz="1200" dirty="0">
                  <a:solidFill>
                    <a:schemeClr val="bg1"/>
                  </a:solidFill>
                </a:rPr>
                <a:t>Akku</a:t>
              </a:r>
            </a:p>
          </p:txBody>
        </p:sp>
      </p:grpSp>
      <p:grpSp>
        <p:nvGrpSpPr>
          <p:cNvPr id="31" name="Gruppieren 30">
            <a:extLst>
              <a:ext uri="{FF2B5EF4-FFF2-40B4-BE49-F238E27FC236}">
                <a16:creationId xmlns:a16="http://schemas.microsoft.com/office/drawing/2014/main" id="{B24261C5-EB54-4E9A-83F0-C5107403C266}"/>
              </a:ext>
            </a:extLst>
          </p:cNvPr>
          <p:cNvGrpSpPr/>
          <p:nvPr/>
        </p:nvGrpSpPr>
        <p:grpSpPr>
          <a:xfrm>
            <a:off x="4664864" y="2203867"/>
            <a:ext cx="4490054" cy="937865"/>
            <a:chOff x="4664864" y="2203867"/>
            <a:chExt cx="4490054" cy="937865"/>
          </a:xfrm>
        </p:grpSpPr>
        <p:pic>
          <p:nvPicPr>
            <p:cNvPr id="106" name="Grafik 105" descr="Ein Bild, das Straße, draußen, Bus, Transport enthält.&#10;&#10;Automatisch generierte Beschreibung">
              <a:extLst>
                <a:ext uri="{FF2B5EF4-FFF2-40B4-BE49-F238E27FC236}">
                  <a16:creationId xmlns:a16="http://schemas.microsoft.com/office/drawing/2014/main" id="{36318EE2-FF33-449E-B3D9-77F1A711B3D1}"/>
                </a:ext>
              </a:extLst>
            </p:cNvPr>
            <p:cNvPicPr>
              <a:picLocks noChangeAspect="1"/>
            </p:cNvPicPr>
            <p:nvPr/>
          </p:nvPicPr>
          <p:blipFill rotWithShape="1">
            <a:blip r:embed="rId8">
              <a:extLst>
                <a:ext uri="{28A0092B-C50C-407E-A947-70E740481C1C}">
                  <a14:useLocalDpi xmlns:a14="http://schemas.microsoft.com/office/drawing/2010/main" val="0"/>
                </a:ext>
              </a:extLst>
            </a:blip>
            <a:srcRect l="12751" t="7515" r="14865" b="16862"/>
            <a:stretch/>
          </p:blipFill>
          <p:spPr>
            <a:xfrm flipH="1">
              <a:off x="6287392" y="2279650"/>
              <a:ext cx="1229428" cy="850900"/>
            </a:xfrm>
            <a:prstGeom prst="rect">
              <a:avLst/>
            </a:prstGeom>
          </p:spPr>
        </p:pic>
        <p:sp>
          <p:nvSpPr>
            <p:cNvPr id="36" name="Textfeld 35">
              <a:extLst>
                <a:ext uri="{FF2B5EF4-FFF2-40B4-BE49-F238E27FC236}">
                  <a16:creationId xmlns:a16="http://schemas.microsoft.com/office/drawing/2014/main" id="{5F203316-33C2-44B3-928E-95CBC34E2A5D}"/>
                </a:ext>
              </a:extLst>
            </p:cNvPr>
            <p:cNvSpPr txBox="1"/>
            <p:nvPr/>
          </p:nvSpPr>
          <p:spPr>
            <a:xfrm>
              <a:off x="5269143" y="2464680"/>
              <a:ext cx="968535" cy="461665"/>
            </a:xfrm>
            <a:prstGeom prst="rect">
              <a:avLst/>
            </a:prstGeom>
            <a:noFill/>
          </p:spPr>
          <p:txBody>
            <a:bodyPr wrap="none" rtlCol="0">
              <a:spAutoFit/>
            </a:bodyPr>
            <a:lstStyle/>
            <a:p>
              <a:pPr algn="r"/>
              <a:r>
                <a:rPr lang="de-DE" sz="1200" dirty="0">
                  <a:solidFill>
                    <a:srgbClr val="3333FF"/>
                  </a:solidFill>
                </a:rPr>
                <a:t>kostenloser</a:t>
              </a:r>
            </a:p>
            <a:p>
              <a:pPr algn="r"/>
              <a:r>
                <a:rPr lang="de-DE" sz="1200" dirty="0">
                  <a:solidFill>
                    <a:srgbClr val="3333FF"/>
                  </a:solidFill>
                </a:rPr>
                <a:t>ÖPNV</a:t>
              </a:r>
            </a:p>
          </p:txBody>
        </p:sp>
        <p:grpSp>
          <p:nvGrpSpPr>
            <p:cNvPr id="23557" name="Gruppieren 23556">
              <a:extLst>
                <a:ext uri="{FF2B5EF4-FFF2-40B4-BE49-F238E27FC236}">
                  <a16:creationId xmlns:a16="http://schemas.microsoft.com/office/drawing/2014/main" id="{E2D50CCA-D044-4AFC-8F85-8F3BA9A84109}"/>
                </a:ext>
              </a:extLst>
            </p:cNvPr>
            <p:cNvGrpSpPr/>
            <p:nvPr/>
          </p:nvGrpSpPr>
          <p:grpSpPr>
            <a:xfrm>
              <a:off x="7536226" y="2203867"/>
              <a:ext cx="1618692" cy="916505"/>
              <a:chOff x="6209969" y="2203867"/>
              <a:chExt cx="1618692" cy="916505"/>
            </a:xfrm>
          </p:grpSpPr>
          <p:pic>
            <p:nvPicPr>
              <p:cNvPr id="33" name="Grafik 32" descr="Ein Bild, das Zug, Spur, Transport, draußen enthält.&#10;&#10;Automatisch generierte Beschreibung">
                <a:extLst>
                  <a:ext uri="{FF2B5EF4-FFF2-40B4-BE49-F238E27FC236}">
                    <a16:creationId xmlns:a16="http://schemas.microsoft.com/office/drawing/2014/main" id="{0F773CFB-7FCC-4FF9-9967-2FECDDC6C01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53595" y="2242881"/>
                <a:ext cx="1575066" cy="877491"/>
              </a:xfrm>
              <a:prstGeom prst="rect">
                <a:avLst/>
              </a:prstGeom>
            </p:spPr>
          </p:pic>
          <p:sp>
            <p:nvSpPr>
              <p:cNvPr id="39" name="Textfeld 38">
                <a:extLst>
                  <a:ext uri="{FF2B5EF4-FFF2-40B4-BE49-F238E27FC236}">
                    <a16:creationId xmlns:a16="http://schemas.microsoft.com/office/drawing/2014/main" id="{A28C3CE3-8D9D-4DFD-B6FD-F609C704A02F}"/>
                  </a:ext>
                </a:extLst>
              </p:cNvPr>
              <p:cNvSpPr txBox="1"/>
              <p:nvPr/>
            </p:nvSpPr>
            <p:spPr>
              <a:xfrm>
                <a:off x="6209969" y="2203867"/>
                <a:ext cx="585417" cy="276999"/>
              </a:xfrm>
              <a:prstGeom prst="rect">
                <a:avLst/>
              </a:prstGeom>
              <a:noFill/>
            </p:spPr>
            <p:txBody>
              <a:bodyPr wrap="none" rtlCol="0">
                <a:spAutoFit/>
              </a:bodyPr>
              <a:lstStyle/>
              <a:p>
                <a:r>
                  <a:rPr lang="de-DE" sz="1200" dirty="0">
                    <a:solidFill>
                      <a:srgbClr val="3333FF"/>
                    </a:solidFill>
                  </a:rPr>
                  <a:t>E-Lok</a:t>
                </a:r>
              </a:p>
            </p:txBody>
          </p:sp>
        </p:grpSp>
        <p:sp>
          <p:nvSpPr>
            <p:cNvPr id="64" name="Pfeil: nach rechts 63">
              <a:extLst>
                <a:ext uri="{FF2B5EF4-FFF2-40B4-BE49-F238E27FC236}">
                  <a16:creationId xmlns:a16="http://schemas.microsoft.com/office/drawing/2014/main" id="{ACF73A2B-14E1-4E31-9EAB-A8D4E353361F}"/>
                </a:ext>
              </a:extLst>
            </p:cNvPr>
            <p:cNvSpPr/>
            <p:nvPr/>
          </p:nvSpPr>
          <p:spPr bwMode="auto">
            <a:xfrm>
              <a:off x="4664864" y="2542903"/>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95" name="Textfeld 94">
              <a:extLst>
                <a:ext uri="{FF2B5EF4-FFF2-40B4-BE49-F238E27FC236}">
                  <a16:creationId xmlns:a16="http://schemas.microsoft.com/office/drawing/2014/main" id="{0C5116E4-666E-4E02-B45D-5DEA8E97E563}"/>
                </a:ext>
              </a:extLst>
            </p:cNvPr>
            <p:cNvSpPr txBox="1"/>
            <p:nvPr/>
          </p:nvSpPr>
          <p:spPr>
            <a:xfrm>
              <a:off x="6237678" y="2860626"/>
              <a:ext cx="526106" cy="276999"/>
            </a:xfrm>
            <a:prstGeom prst="rect">
              <a:avLst/>
            </a:prstGeom>
            <a:noFill/>
          </p:spPr>
          <p:txBody>
            <a:bodyPr wrap="none" rtlCol="0">
              <a:spAutoFit/>
            </a:bodyPr>
            <a:lstStyle/>
            <a:p>
              <a:r>
                <a:rPr lang="de-DE" sz="1200" dirty="0">
                  <a:solidFill>
                    <a:schemeClr val="bg1"/>
                  </a:solidFill>
                </a:rPr>
                <a:t>Akku</a:t>
              </a:r>
            </a:p>
          </p:txBody>
        </p:sp>
        <p:sp>
          <p:nvSpPr>
            <p:cNvPr id="96" name="Textfeld 95">
              <a:extLst>
                <a:ext uri="{FF2B5EF4-FFF2-40B4-BE49-F238E27FC236}">
                  <a16:creationId xmlns:a16="http://schemas.microsoft.com/office/drawing/2014/main" id="{38883B7C-294F-41EB-B9EB-5425AE018CA1}"/>
                </a:ext>
              </a:extLst>
            </p:cNvPr>
            <p:cNvSpPr txBox="1"/>
            <p:nvPr/>
          </p:nvSpPr>
          <p:spPr>
            <a:xfrm>
              <a:off x="7536226" y="2864733"/>
              <a:ext cx="1019831" cy="276999"/>
            </a:xfrm>
            <a:prstGeom prst="rect">
              <a:avLst/>
            </a:prstGeom>
            <a:noFill/>
          </p:spPr>
          <p:txBody>
            <a:bodyPr wrap="none" rtlCol="0">
              <a:spAutoFit/>
            </a:bodyPr>
            <a:lstStyle/>
            <a:p>
              <a:r>
                <a:rPr lang="de-DE" sz="1200" dirty="0">
                  <a:solidFill>
                    <a:schemeClr val="bg1"/>
                  </a:solidFill>
                </a:rPr>
                <a:t>Akku-Hybrid</a:t>
              </a:r>
            </a:p>
          </p:txBody>
        </p:sp>
      </p:grpSp>
      <p:grpSp>
        <p:nvGrpSpPr>
          <p:cNvPr id="50" name="Gruppieren 49">
            <a:extLst>
              <a:ext uri="{FF2B5EF4-FFF2-40B4-BE49-F238E27FC236}">
                <a16:creationId xmlns:a16="http://schemas.microsoft.com/office/drawing/2014/main" id="{EEA1A76A-5D0C-4DEF-909A-60363AD5FB64}"/>
              </a:ext>
            </a:extLst>
          </p:cNvPr>
          <p:cNvGrpSpPr/>
          <p:nvPr/>
        </p:nvGrpSpPr>
        <p:grpSpPr>
          <a:xfrm>
            <a:off x="4678571" y="4170635"/>
            <a:ext cx="4577947" cy="946923"/>
            <a:chOff x="4678571" y="4170635"/>
            <a:chExt cx="4577947" cy="946923"/>
          </a:xfrm>
        </p:grpSpPr>
        <p:pic>
          <p:nvPicPr>
            <p:cNvPr id="45" name="Grafik 44" descr="Ein Bild, das Wasser, Boot, draußen, Schiff enthält.&#10;&#10;Automatisch generierte Beschreibung">
              <a:extLst>
                <a:ext uri="{FF2B5EF4-FFF2-40B4-BE49-F238E27FC236}">
                  <a16:creationId xmlns:a16="http://schemas.microsoft.com/office/drawing/2014/main" id="{D19DB318-71F5-4F73-8CA0-5102347C3B31}"/>
                </a:ext>
              </a:extLst>
            </p:cNvPr>
            <p:cNvPicPr>
              <a:picLocks noChangeAspect="1"/>
            </p:cNvPicPr>
            <p:nvPr/>
          </p:nvPicPr>
          <p:blipFill rotWithShape="1">
            <a:blip r:embed="rId17">
              <a:extLst>
                <a:ext uri="{28A0092B-C50C-407E-A947-70E740481C1C}">
                  <a14:useLocalDpi xmlns:a14="http://schemas.microsoft.com/office/drawing/2010/main" val="0"/>
                </a:ext>
              </a:extLst>
            </a:blip>
            <a:srcRect l="6059" r="2864"/>
            <a:stretch/>
          </p:blipFill>
          <p:spPr>
            <a:xfrm>
              <a:off x="6134082" y="4210892"/>
              <a:ext cx="1466409" cy="906666"/>
            </a:xfrm>
            <a:prstGeom prst="rect">
              <a:avLst/>
            </a:prstGeom>
          </p:spPr>
        </p:pic>
        <p:sp>
          <p:nvSpPr>
            <p:cNvPr id="88" name="Textfeld 87">
              <a:extLst>
                <a:ext uri="{FF2B5EF4-FFF2-40B4-BE49-F238E27FC236}">
                  <a16:creationId xmlns:a16="http://schemas.microsoft.com/office/drawing/2014/main" id="{8314B443-89E0-41B7-9291-4B1AB93908AE}"/>
                </a:ext>
              </a:extLst>
            </p:cNvPr>
            <p:cNvSpPr txBox="1"/>
            <p:nvPr/>
          </p:nvSpPr>
          <p:spPr>
            <a:xfrm>
              <a:off x="6103192" y="4170635"/>
              <a:ext cx="1324402" cy="276999"/>
            </a:xfrm>
            <a:prstGeom prst="rect">
              <a:avLst/>
            </a:prstGeom>
            <a:noFill/>
          </p:spPr>
          <p:txBody>
            <a:bodyPr wrap="none" rtlCol="0">
              <a:spAutoFit/>
            </a:bodyPr>
            <a:lstStyle/>
            <a:p>
              <a:r>
                <a:rPr lang="de-DE" sz="1200" dirty="0">
                  <a:solidFill>
                    <a:schemeClr val="accent2"/>
                  </a:solidFill>
                </a:rPr>
                <a:t>H</a:t>
              </a:r>
              <a:r>
                <a:rPr lang="de-DE" sz="1200" baseline="-25000" dirty="0">
                  <a:solidFill>
                    <a:schemeClr val="accent2"/>
                  </a:solidFill>
                </a:rPr>
                <a:t>2</a:t>
              </a:r>
              <a:r>
                <a:rPr lang="de-DE" sz="1200" dirty="0">
                  <a:solidFill>
                    <a:schemeClr val="accent2"/>
                  </a:solidFill>
                </a:rPr>
                <a:t>, NH</a:t>
              </a:r>
              <a:r>
                <a:rPr lang="de-DE" sz="1200" baseline="-25000" dirty="0">
                  <a:solidFill>
                    <a:schemeClr val="accent2"/>
                  </a:solidFill>
                </a:rPr>
                <a:t>3</a:t>
              </a:r>
              <a:r>
                <a:rPr lang="de-DE" sz="1200" dirty="0">
                  <a:solidFill>
                    <a:schemeClr val="accent2"/>
                  </a:solidFill>
                </a:rPr>
                <a:t>,SynFuel</a:t>
              </a:r>
            </a:p>
          </p:txBody>
        </p:sp>
        <p:sp>
          <p:nvSpPr>
            <p:cNvPr id="130" name="Pfeil: nach rechts 129">
              <a:extLst>
                <a:ext uri="{FF2B5EF4-FFF2-40B4-BE49-F238E27FC236}">
                  <a16:creationId xmlns:a16="http://schemas.microsoft.com/office/drawing/2014/main" id="{CD8B7EAE-7943-460B-B53F-C173D9F789D0}"/>
                </a:ext>
              </a:extLst>
            </p:cNvPr>
            <p:cNvSpPr/>
            <p:nvPr/>
          </p:nvSpPr>
          <p:spPr bwMode="auto">
            <a:xfrm>
              <a:off x="4678571" y="4518854"/>
              <a:ext cx="545893" cy="3145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sp>
          <p:nvSpPr>
            <p:cNvPr id="6" name="Textfeld 5">
              <a:extLst>
                <a:ext uri="{FF2B5EF4-FFF2-40B4-BE49-F238E27FC236}">
                  <a16:creationId xmlns:a16="http://schemas.microsoft.com/office/drawing/2014/main" id="{571B4390-B680-466F-A68C-CFB755C9E876}"/>
                </a:ext>
              </a:extLst>
            </p:cNvPr>
            <p:cNvSpPr txBox="1"/>
            <p:nvPr/>
          </p:nvSpPr>
          <p:spPr>
            <a:xfrm>
              <a:off x="5238171" y="4821314"/>
              <a:ext cx="909223" cy="276999"/>
            </a:xfrm>
            <a:prstGeom prst="rect">
              <a:avLst/>
            </a:prstGeom>
            <a:noFill/>
          </p:spPr>
          <p:txBody>
            <a:bodyPr wrap="none" rtlCol="0">
              <a:spAutoFit/>
            </a:bodyPr>
            <a:lstStyle/>
            <a:p>
              <a:r>
                <a:rPr lang="de-DE" sz="1200" dirty="0">
                  <a:solidFill>
                    <a:schemeClr val="accent2"/>
                  </a:solidFill>
                </a:rPr>
                <a:t>Landstrom</a:t>
              </a:r>
            </a:p>
          </p:txBody>
        </p:sp>
        <p:pic>
          <p:nvPicPr>
            <p:cNvPr id="103" name="Grafik 102" descr="Ein Bild, das draußen, Wasser, Baum, Himmel enthält.&#10;&#10;Automatisch generierte Beschreibung">
              <a:extLst>
                <a:ext uri="{FF2B5EF4-FFF2-40B4-BE49-F238E27FC236}">
                  <a16:creationId xmlns:a16="http://schemas.microsoft.com/office/drawing/2014/main" id="{1E128D1C-0874-4B49-93A1-47B362CE0CB5}"/>
                </a:ext>
              </a:extLst>
            </p:cNvPr>
            <p:cNvPicPr>
              <a:picLocks noChangeAspect="1"/>
            </p:cNvPicPr>
            <p:nvPr/>
          </p:nvPicPr>
          <p:blipFill rotWithShape="1">
            <a:blip r:embed="rId4">
              <a:extLst>
                <a:ext uri="{28A0092B-C50C-407E-A947-70E740481C1C}">
                  <a14:useLocalDpi xmlns:a14="http://schemas.microsoft.com/office/drawing/2010/main" val="0"/>
                </a:ext>
              </a:extLst>
            </a:blip>
            <a:srcRect l="12138" r="5589"/>
            <a:stretch/>
          </p:blipFill>
          <p:spPr>
            <a:xfrm flipH="1">
              <a:off x="7970769" y="4211822"/>
              <a:ext cx="1285749" cy="891361"/>
            </a:xfrm>
            <a:prstGeom prst="rect">
              <a:avLst/>
            </a:prstGeom>
          </p:spPr>
        </p:pic>
        <p:sp>
          <p:nvSpPr>
            <p:cNvPr id="104" name="Textfeld 103">
              <a:extLst>
                <a:ext uri="{FF2B5EF4-FFF2-40B4-BE49-F238E27FC236}">
                  <a16:creationId xmlns:a16="http://schemas.microsoft.com/office/drawing/2014/main" id="{61E7B6A7-0D67-4471-BB6E-00D95C4C9F2E}"/>
                </a:ext>
              </a:extLst>
            </p:cNvPr>
            <p:cNvSpPr txBox="1"/>
            <p:nvPr/>
          </p:nvSpPr>
          <p:spPr>
            <a:xfrm>
              <a:off x="7970769" y="4801267"/>
              <a:ext cx="526106" cy="276999"/>
            </a:xfrm>
            <a:prstGeom prst="rect">
              <a:avLst/>
            </a:prstGeom>
            <a:noFill/>
          </p:spPr>
          <p:txBody>
            <a:bodyPr wrap="none" rtlCol="0">
              <a:spAutoFit/>
            </a:bodyPr>
            <a:lstStyle/>
            <a:p>
              <a:r>
                <a:rPr lang="de-DE" sz="1200" dirty="0">
                  <a:solidFill>
                    <a:schemeClr val="bg1"/>
                  </a:solidFill>
                </a:rPr>
                <a:t>Akku</a:t>
              </a:r>
            </a:p>
          </p:txBody>
        </p:sp>
        <p:sp>
          <p:nvSpPr>
            <p:cNvPr id="101" name="Textfeld 100">
              <a:extLst>
                <a:ext uri="{FF2B5EF4-FFF2-40B4-BE49-F238E27FC236}">
                  <a16:creationId xmlns:a16="http://schemas.microsoft.com/office/drawing/2014/main" id="{56370049-F4F1-4410-BCA4-EF14F42704F8}"/>
                </a:ext>
              </a:extLst>
            </p:cNvPr>
            <p:cNvSpPr txBox="1"/>
            <p:nvPr/>
          </p:nvSpPr>
          <p:spPr>
            <a:xfrm>
              <a:off x="7910626" y="4193430"/>
              <a:ext cx="352982" cy="276999"/>
            </a:xfrm>
            <a:prstGeom prst="rect">
              <a:avLst/>
            </a:prstGeom>
            <a:noFill/>
          </p:spPr>
          <p:txBody>
            <a:bodyPr wrap="none" rtlCol="0">
              <a:spAutoFit/>
            </a:bodyPr>
            <a:lstStyle/>
            <a:p>
              <a:r>
                <a:rPr lang="de-DE" sz="1200" dirty="0">
                  <a:solidFill>
                    <a:schemeClr val="accent2"/>
                  </a:solidFill>
                </a:rPr>
                <a:t>H</a:t>
              </a:r>
              <a:r>
                <a:rPr lang="de-DE" sz="1200" baseline="-25000" dirty="0">
                  <a:solidFill>
                    <a:schemeClr val="accent2"/>
                  </a:solidFill>
                </a:rPr>
                <a:t>2</a:t>
              </a:r>
              <a:endParaRPr lang="de-DE" sz="1200" baseline="-25000" dirty="0">
                <a:solidFill>
                  <a:schemeClr val="bg1"/>
                </a:solidFill>
              </a:endParaRPr>
            </a:p>
          </p:txBody>
        </p:sp>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 vielfältiger Endverbrauchersektor mit hoher Relevanz für die Transformation!</a:t>
            </a:r>
          </a:p>
        </p:txBody>
      </p:sp>
      <p:sp>
        <p:nvSpPr>
          <p:cNvPr id="84" name="Textfeld 83">
            <a:extLst>
              <a:ext uri="{FF2B5EF4-FFF2-40B4-BE49-F238E27FC236}">
                <a16:creationId xmlns:a16="http://schemas.microsoft.com/office/drawing/2014/main" id="{690ADEB3-DD5A-4A4D-B777-8D1C121B88B4}"/>
              </a:ext>
            </a:extLst>
          </p:cNvPr>
          <p:cNvSpPr txBox="1"/>
          <p:nvPr/>
        </p:nvSpPr>
        <p:spPr>
          <a:xfrm>
            <a:off x="6754837" y="5852623"/>
            <a:ext cx="1675459" cy="276999"/>
          </a:xfrm>
          <a:prstGeom prst="rect">
            <a:avLst/>
          </a:prstGeom>
          <a:noFill/>
        </p:spPr>
        <p:txBody>
          <a:bodyPr wrap="none" rtlCol="0">
            <a:spAutoFit/>
          </a:bodyPr>
          <a:lstStyle/>
          <a:p>
            <a:r>
              <a:rPr lang="de-DE" sz="1200" dirty="0">
                <a:solidFill>
                  <a:schemeClr val="bg1"/>
                </a:solidFill>
              </a:rPr>
              <a:t>Akku (Kleinflugzeuge)</a:t>
            </a:r>
          </a:p>
        </p:txBody>
      </p:sp>
      <p:sp>
        <p:nvSpPr>
          <p:cNvPr id="85" name="Text Box 14">
            <a:extLst>
              <a:ext uri="{FF2B5EF4-FFF2-40B4-BE49-F238E27FC236}">
                <a16:creationId xmlns:a16="http://schemas.microsoft.com/office/drawing/2014/main" id="{AC92DFA9-D812-4ED2-99FF-702EAAE1D84C}"/>
              </a:ext>
            </a:extLst>
          </p:cNvPr>
          <p:cNvSpPr txBox="1">
            <a:spLocks noChangeArrowheads="1"/>
          </p:cNvSpPr>
          <p:nvPr/>
        </p:nvSpPr>
        <p:spPr bwMode="auto">
          <a:xfrm>
            <a:off x="8713862" y="586084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42047135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1+#ppt_w/2"/>
                                          </p:val>
                                        </p:tav>
                                        <p:tav tm="100000">
                                          <p:val>
                                            <p:strVal val="#ppt_x"/>
                                          </p:val>
                                        </p:tav>
                                      </p:tavLst>
                                    </p:anim>
                                    <p:anim calcmode="lin" valueType="num">
                                      <p:cBhvr additive="base">
                                        <p:cTn id="8"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1+#ppt_w/2"/>
                                          </p:val>
                                        </p:tav>
                                        <p:tav tm="100000">
                                          <p:val>
                                            <p:strVal val="#ppt_x"/>
                                          </p:val>
                                        </p:tav>
                                      </p:tavLst>
                                    </p:anim>
                                    <p:anim calcmode="lin" valueType="num">
                                      <p:cBhvr additive="base">
                                        <p:cTn id="1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1+#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1000" fill="hold"/>
                                        <p:tgtEl>
                                          <p:spTgt spid="133"/>
                                        </p:tgtEl>
                                        <p:attrNameLst>
                                          <p:attrName>ppt_x</p:attrName>
                                        </p:attrNameLst>
                                      </p:cBhvr>
                                      <p:tavLst>
                                        <p:tav tm="0">
                                          <p:val>
                                            <p:strVal val="#ppt_x"/>
                                          </p:val>
                                        </p:tav>
                                        <p:tav tm="100000">
                                          <p:val>
                                            <p:strVal val="#ppt_x"/>
                                          </p:val>
                                        </p:tav>
                                      </p:tavLst>
                                    </p:anim>
                                    <p:anim calcmode="lin" valueType="num">
                                      <p:cBhvr additive="base">
                                        <p:cTn id="26" dur="1000" fill="hold"/>
                                        <p:tgtEl>
                                          <p:spTgt spid="1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1000" fill="hold"/>
                                        <p:tgtEl>
                                          <p:spTgt spid="32"/>
                                        </p:tgtEl>
                                        <p:attrNameLst>
                                          <p:attrName>ppt_x</p:attrName>
                                        </p:attrNameLst>
                                      </p:cBhvr>
                                      <p:tavLst>
                                        <p:tav tm="0">
                                          <p:val>
                                            <p:strVal val="1+#ppt_w/2"/>
                                          </p:val>
                                        </p:tav>
                                        <p:tav tm="100000">
                                          <p:val>
                                            <p:strVal val="#ppt_x"/>
                                          </p:val>
                                        </p:tav>
                                      </p:tavLst>
                                    </p:anim>
                                    <p:anim calcmode="lin" valueType="num">
                                      <p:cBhvr additive="base">
                                        <p:cTn id="32"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1+#ppt_w/2"/>
                                          </p:val>
                                        </p:tav>
                                        <p:tav tm="100000">
                                          <p:val>
                                            <p:strVal val="#ppt_x"/>
                                          </p:val>
                                        </p:tav>
                                      </p:tavLst>
                                    </p:anim>
                                    <p:anim calcmode="lin" valueType="num">
                                      <p:cBhvr additive="base">
                                        <p:cTn id="38"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1000" fill="hold"/>
                                        <p:tgtEl>
                                          <p:spTgt spid="44"/>
                                        </p:tgtEl>
                                        <p:attrNameLst>
                                          <p:attrName>ppt_x</p:attrName>
                                        </p:attrNameLst>
                                      </p:cBhvr>
                                      <p:tavLst>
                                        <p:tav tm="0">
                                          <p:val>
                                            <p:strVal val="1+#ppt_w/2"/>
                                          </p:val>
                                        </p:tav>
                                        <p:tav tm="100000">
                                          <p:val>
                                            <p:strVal val="#ppt_x"/>
                                          </p:val>
                                        </p:tav>
                                      </p:tavLst>
                                    </p:anim>
                                    <p:anim calcmode="lin" valueType="num">
                                      <p:cBhvr additive="base">
                                        <p:cTn id="44"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000" fill="hold"/>
                                        <p:tgtEl>
                                          <p:spTgt spid="50"/>
                                        </p:tgtEl>
                                        <p:attrNameLst>
                                          <p:attrName>ppt_x</p:attrName>
                                        </p:attrNameLst>
                                      </p:cBhvr>
                                      <p:tavLst>
                                        <p:tav tm="0">
                                          <p:val>
                                            <p:strVal val="1+#ppt_w/2"/>
                                          </p:val>
                                        </p:tav>
                                        <p:tav tm="100000">
                                          <p:val>
                                            <p:strVal val="#ppt_x"/>
                                          </p:val>
                                        </p:tav>
                                      </p:tavLst>
                                    </p:anim>
                                    <p:anim calcmode="lin" valueType="num">
                                      <p:cBhvr additive="base">
                                        <p:cTn id="50" dur="10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1000" fill="hold"/>
                                        <p:tgtEl>
                                          <p:spTgt spid="52"/>
                                        </p:tgtEl>
                                        <p:attrNameLst>
                                          <p:attrName>ppt_x</p:attrName>
                                        </p:attrNameLst>
                                      </p:cBhvr>
                                      <p:tavLst>
                                        <p:tav tm="0">
                                          <p:val>
                                            <p:strVal val="1+#ppt_w/2"/>
                                          </p:val>
                                        </p:tav>
                                        <p:tav tm="100000">
                                          <p:val>
                                            <p:strVal val="#ppt_x"/>
                                          </p:val>
                                        </p:tav>
                                      </p:tavLst>
                                    </p:anim>
                                    <p:anim calcmode="lin" valueType="num">
                                      <p:cBhvr additive="base">
                                        <p:cTn id="56"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1000" fill="hold"/>
                                        <p:tgtEl>
                                          <p:spTgt spid="55"/>
                                        </p:tgtEl>
                                        <p:attrNameLst>
                                          <p:attrName>ppt_x</p:attrName>
                                        </p:attrNameLst>
                                      </p:cBhvr>
                                      <p:tavLst>
                                        <p:tav tm="0">
                                          <p:val>
                                            <p:strVal val="1+#ppt_w/2"/>
                                          </p:val>
                                        </p:tav>
                                        <p:tav tm="100000">
                                          <p:val>
                                            <p:strVal val="#ppt_x"/>
                                          </p:val>
                                        </p:tav>
                                      </p:tavLst>
                                    </p:anim>
                                    <p:anim calcmode="lin" valueType="num">
                                      <p:cBhvr additive="base">
                                        <p:cTn id="62" dur="1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1000" fill="hold"/>
                                        <p:tgtEl>
                                          <p:spTgt spid="11"/>
                                        </p:tgtEl>
                                        <p:attrNameLst>
                                          <p:attrName>ppt_x</p:attrName>
                                        </p:attrNameLst>
                                      </p:cBhvr>
                                      <p:tavLst>
                                        <p:tav tm="0">
                                          <p:val>
                                            <p:strVal val="#ppt_x"/>
                                          </p:val>
                                        </p:tav>
                                        <p:tav tm="100000">
                                          <p:val>
                                            <p:strVal val="#ppt_x"/>
                                          </p:val>
                                        </p:tav>
                                      </p:tavLst>
                                    </p:anim>
                                    <p:anim calcmode="lin" valueType="num">
                                      <p:cBhvr additive="base">
                                        <p:cTn id="6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3074881"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Wasserstoff in der Mobilität</a:t>
            </a:r>
          </a:p>
        </p:txBody>
      </p:sp>
      <p:sp>
        <p:nvSpPr>
          <p:cNvPr id="6" name="Textfeld 5">
            <a:extLst>
              <a:ext uri="{FF2B5EF4-FFF2-40B4-BE49-F238E27FC236}">
                <a16:creationId xmlns:a16="http://schemas.microsoft.com/office/drawing/2014/main" id="{DE27719D-059B-40E0-9FC3-3F9213BE8892}"/>
              </a:ext>
            </a:extLst>
          </p:cNvPr>
          <p:cNvSpPr txBox="1"/>
          <p:nvPr/>
        </p:nvSpPr>
        <p:spPr>
          <a:xfrm>
            <a:off x="437379" y="1146563"/>
            <a:ext cx="9468621"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In fast allen Verkehrsmitteln gelingt die Umstellung von fossilen Brennstoffen auf Strom (Akku). Das ist sowohl privat- als auch volkswirtschaftlich die günstigere Lösung hinsichtlich Fahrzeug und Infrastruktur sowohl bei der Investition als auch im Betrieb.</a:t>
            </a:r>
          </a:p>
        </p:txBody>
      </p:sp>
      <p:sp>
        <p:nvSpPr>
          <p:cNvPr id="7" name="Textfeld 6">
            <a:extLst>
              <a:ext uri="{FF2B5EF4-FFF2-40B4-BE49-F238E27FC236}">
                <a16:creationId xmlns:a16="http://schemas.microsoft.com/office/drawing/2014/main" id="{25C53BCF-34DF-4CEB-BEBC-6AC69B952D22}"/>
              </a:ext>
            </a:extLst>
          </p:cNvPr>
          <p:cNvSpPr txBox="1"/>
          <p:nvPr/>
        </p:nvSpPr>
        <p:spPr>
          <a:xfrm>
            <a:off x="437379" y="2265500"/>
            <a:ext cx="9468621"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Bei sehr großen Transportstrecken und hohen Lasten wie in der Hochseeschifffahrt und im Fernflugbereich kommt die  Akku-basierte Technik an seine Grenzen. Hier ist die grüne wasserstoffbasierte Technologie die richtige Lösung.</a:t>
            </a:r>
          </a:p>
        </p:txBody>
      </p:sp>
      <p:sp>
        <p:nvSpPr>
          <p:cNvPr id="5" name="Textfeld 4">
            <a:extLst>
              <a:ext uri="{FF2B5EF4-FFF2-40B4-BE49-F238E27FC236}">
                <a16:creationId xmlns:a16="http://schemas.microsoft.com/office/drawing/2014/main" id="{5FA9A9E9-543E-4129-B531-4F9E61DD38D8}"/>
              </a:ext>
            </a:extLst>
          </p:cNvPr>
          <p:cNvSpPr txBox="1"/>
          <p:nvPr/>
        </p:nvSpPr>
        <p:spPr>
          <a:xfrm>
            <a:off x="9468621" y="1798365"/>
            <a:ext cx="298480" cy="246221"/>
          </a:xfrm>
          <a:prstGeom prst="rect">
            <a:avLst/>
          </a:prstGeom>
          <a:noFill/>
        </p:spPr>
        <p:txBody>
          <a:bodyPr wrap="none" rtlCol="0">
            <a:spAutoFit/>
          </a:bodyPr>
          <a:lstStyle/>
          <a:p>
            <a:r>
              <a:rPr lang="de-DE" sz="1000" dirty="0"/>
              <a:t>2)</a:t>
            </a:r>
          </a:p>
        </p:txBody>
      </p:sp>
    </p:spTree>
    <p:extLst>
      <p:ext uri="{BB962C8B-B14F-4D97-AF65-F5344CB8AC3E}">
        <p14:creationId xmlns:p14="http://schemas.microsoft.com/office/powerpoint/2010/main" val="1926278433"/>
      </p:ext>
    </p:extLst>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31125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Einführung </a:t>
            </a:r>
          </a:p>
        </p:txBody>
      </p:sp>
      <p:sp>
        <p:nvSpPr>
          <p:cNvPr id="15" name="Textfeld 14">
            <a:extLst>
              <a:ext uri="{FF2B5EF4-FFF2-40B4-BE49-F238E27FC236}">
                <a16:creationId xmlns:a16="http://schemas.microsoft.com/office/drawing/2014/main" id="{7CB8E89B-74A4-4AD9-87B9-2F09C8A260D4}"/>
              </a:ext>
            </a:extLst>
          </p:cNvPr>
          <p:cNvSpPr txBox="1"/>
          <p:nvPr/>
        </p:nvSpPr>
        <p:spPr>
          <a:xfrm>
            <a:off x="437380" y="2014732"/>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fast 30% (2017) ist der Verkehr der größte Endenergieverbrauchssektor (siehe Kapitel „Energieerzeugung/Primärenergiebedarf-EE-Potenziale“)  </a:t>
            </a:r>
            <a:endParaRPr lang="de-DE" sz="1600" dirty="0">
              <a:solidFill>
                <a:srgbClr val="FF0000"/>
              </a:solidFill>
            </a:endParaRPr>
          </a:p>
        </p:txBody>
      </p:sp>
      <p:sp>
        <p:nvSpPr>
          <p:cNvPr id="4" name="Textfeld 3">
            <a:extLst>
              <a:ext uri="{FF2B5EF4-FFF2-40B4-BE49-F238E27FC236}">
                <a16:creationId xmlns:a16="http://schemas.microsoft.com/office/drawing/2014/main" id="{A8516D35-7119-4E5C-9FEB-85DD7C170A8D}"/>
              </a:ext>
            </a:extLst>
          </p:cNvPr>
          <p:cNvSpPr txBox="1"/>
          <p:nvPr/>
        </p:nvSpPr>
        <p:spPr>
          <a:xfrm>
            <a:off x="437380" y="1184386"/>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22% (davon 81% Straßenverkehr und 14% Flugverkehr) in 2017 ist der Verkehr der zweitgrößte Treibhausgasemittent (siehe Kapitel „Klimakrise, Klimaschutz-Ziele“)  </a:t>
            </a:r>
            <a:endParaRPr lang="de-DE" sz="1600" dirty="0">
              <a:solidFill>
                <a:srgbClr val="FF0000"/>
              </a:solidFill>
            </a:endParaRPr>
          </a:p>
        </p:txBody>
      </p:sp>
      <p:sp>
        <p:nvSpPr>
          <p:cNvPr id="5" name="Textfeld 4">
            <a:extLst>
              <a:ext uri="{FF2B5EF4-FFF2-40B4-BE49-F238E27FC236}">
                <a16:creationId xmlns:a16="http://schemas.microsoft.com/office/drawing/2014/main" id="{6CF20334-6AB5-4A51-B555-89571A6C8F9B}"/>
              </a:ext>
            </a:extLst>
          </p:cNvPr>
          <p:cNvSpPr txBox="1"/>
          <p:nvPr/>
        </p:nvSpPr>
        <p:spPr>
          <a:xfrm>
            <a:off x="437380" y="2845078"/>
            <a:ext cx="9385890"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Angesichts der o.g. Zahlen und der Tatsache, dass der Verkehr in den letzten Jahren keinen Beitrag zur Klimaneutralität gebracht hat, sind hier sowohl von der Politik und der Industrie als auch von der Gesellschaft große Anstrengungen erforderlich! Deshalb werden in diesem Kapitel alle Verkehrsarten beleuchtet und entsprechende Maßnahmen vorgeschlagen. Wobei der gesamte Energiebedarf aus EE gedeckt werden muss!</a:t>
            </a:r>
            <a:endParaRPr lang="de-DE" sz="1600" dirty="0">
              <a:solidFill>
                <a:srgbClr val="FF0000"/>
              </a:solidFill>
            </a:endParaRPr>
          </a:p>
        </p:txBody>
      </p:sp>
      <p:sp>
        <p:nvSpPr>
          <p:cNvPr id="6" name="Textfeld 5">
            <a:extLst>
              <a:ext uri="{FF2B5EF4-FFF2-40B4-BE49-F238E27FC236}">
                <a16:creationId xmlns:a16="http://schemas.microsoft.com/office/drawing/2014/main" id="{BE5E259B-47E3-44A5-B43E-B4E843B54343}"/>
              </a:ext>
            </a:extLst>
          </p:cNvPr>
          <p:cNvSpPr txBox="1"/>
          <p:nvPr/>
        </p:nvSpPr>
        <p:spPr>
          <a:xfrm>
            <a:off x="437379" y="4414089"/>
            <a:ext cx="8485728" cy="830997"/>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563BFB"/>
                </a:solidFill>
              </a:rPr>
              <a:t>Die Maßnahmen zur Zielerreichung müssen im Einklang mit dem Naturschutz stehen und sozial gerecht sowohl bei der Kostenträgerschaft als auch bei der Partizipation für Investitionen gestaltet werden.</a:t>
            </a:r>
          </a:p>
        </p:txBody>
      </p:sp>
    </p:spTree>
    <p:extLst>
      <p:ext uri="{BB962C8B-B14F-4D97-AF65-F5344CB8AC3E}">
        <p14:creationId xmlns:p14="http://schemas.microsoft.com/office/powerpoint/2010/main" val="1555636295"/>
      </p:ext>
    </p:extLst>
  </p:cSld>
  <p:clrMapOvr>
    <a:masterClrMapping/>
  </p:clrMapOvr>
  <p:transition>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56243"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p>
        </p:txBody>
      </p:sp>
      <p:sp>
        <p:nvSpPr>
          <p:cNvPr id="6" name="Textfeld 5">
            <a:extLst>
              <a:ext uri="{FF2B5EF4-FFF2-40B4-BE49-F238E27FC236}">
                <a16:creationId xmlns:a16="http://schemas.microsoft.com/office/drawing/2014/main" id="{0D395C2B-44AA-45C7-B331-C421F0905F2A}"/>
              </a:ext>
            </a:extLst>
          </p:cNvPr>
          <p:cNvSpPr txBox="1"/>
          <p:nvPr/>
        </p:nvSpPr>
        <p:spPr>
          <a:xfrm>
            <a:off x="244447" y="3563043"/>
            <a:ext cx="9661554"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Durch die Mobilitätswende werden</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 hohe volkswirtschaftliche Kosten beim Energieverbrauch eingespart</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 durch nachhaltige Investitionen werden Wertschöpfung und  Arbeitsplätze geschaffen</a:t>
            </a:r>
            <a:endParaRPr lang="de-DE" sz="1800" dirty="0">
              <a:solidFill>
                <a:srgbClr val="3333FF"/>
              </a:solidFill>
            </a:endParaRPr>
          </a:p>
        </p:txBody>
      </p:sp>
      <p:sp>
        <p:nvSpPr>
          <p:cNvPr id="7" name="Textfeld 6">
            <a:extLst>
              <a:ext uri="{FF2B5EF4-FFF2-40B4-BE49-F238E27FC236}">
                <a16:creationId xmlns:a16="http://schemas.microsoft.com/office/drawing/2014/main" id="{76FCACB5-2BFB-4B27-BDEA-955739D1C67A}"/>
              </a:ext>
            </a:extLst>
          </p:cNvPr>
          <p:cNvSpPr txBox="1"/>
          <p:nvPr/>
        </p:nvSpPr>
        <p:spPr>
          <a:xfrm>
            <a:off x="244447" y="2227091"/>
            <a:ext cx="9661554" cy="1200329"/>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Mobilitätswende bedeutet mehr als Dekarbonisierung der einzelnen Verkehrsarten, sondern auch eine</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 Verhaltensänderung bei ihrer Nutzung (Fahrrad, ÖPNV, Car-Sharing, Home-Office)</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 </a:t>
            </a:r>
            <a:r>
              <a:rPr lang="de-DE" sz="1800" dirty="0" err="1">
                <a:solidFill>
                  <a:srgbClr val="3333FF"/>
                </a:solidFill>
                <a:sym typeface="Wingdings" panose="05000000000000000000" pitchFamily="2" charset="2"/>
              </a:rPr>
              <a:t>Sektorkopplung</a:t>
            </a:r>
            <a:r>
              <a:rPr lang="de-DE" sz="1800" dirty="0">
                <a:solidFill>
                  <a:srgbClr val="3333FF"/>
                </a:solidFill>
                <a:sym typeface="Wingdings" panose="05000000000000000000" pitchFamily="2" charset="2"/>
              </a:rPr>
              <a:t> von Energieerzeugung und -Verbrauch: „</a:t>
            </a:r>
            <a:r>
              <a:rPr lang="de-DE" sz="1800" dirty="0" err="1">
                <a:solidFill>
                  <a:srgbClr val="3333FF"/>
                </a:solidFill>
                <a:sym typeface="Wingdings" panose="05000000000000000000" pitchFamily="2" charset="2"/>
              </a:rPr>
              <a:t>ProSumer</a:t>
            </a:r>
            <a:r>
              <a:rPr lang="de-DE" sz="1800" dirty="0">
                <a:solidFill>
                  <a:srgbClr val="3333FF"/>
                </a:solidFill>
                <a:sym typeface="Wingdings" panose="05000000000000000000" pitchFamily="2" charset="2"/>
              </a:rPr>
              <a:t>“</a:t>
            </a:r>
          </a:p>
        </p:txBody>
      </p:sp>
      <p:sp>
        <p:nvSpPr>
          <p:cNvPr id="11" name="Textfeld 10">
            <a:extLst>
              <a:ext uri="{FF2B5EF4-FFF2-40B4-BE49-F238E27FC236}">
                <a16:creationId xmlns:a16="http://schemas.microsoft.com/office/drawing/2014/main" id="{144816AA-87C6-4B26-96CA-756D72778A23}"/>
              </a:ext>
            </a:extLst>
          </p:cNvPr>
          <p:cNvSpPr txBox="1"/>
          <p:nvPr/>
        </p:nvSpPr>
        <p:spPr>
          <a:xfrm>
            <a:off x="244447" y="891139"/>
            <a:ext cx="9661554" cy="1200329"/>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Der Verkehr hat unter den Endenergieverbrauchssektoren nicht nur den größten Energiebedarf, sondern er ist auch einer der größten Schadstoff-Emittenten. Da die THG-Emissionen bei diesem Sektor in den letzten Jahren eher gestiegen als reduziert wurden, sind wirksame Maßnahmen zur THG-Reduktion dringend erforderlich! </a:t>
            </a:r>
            <a:endParaRPr lang="de-DE" sz="1800" dirty="0">
              <a:solidFill>
                <a:srgbClr val="3333FF"/>
              </a:solidFill>
            </a:endParaRPr>
          </a:p>
        </p:txBody>
      </p:sp>
      <p:sp>
        <p:nvSpPr>
          <p:cNvPr id="12" name="Textfeld 11">
            <a:extLst>
              <a:ext uri="{FF2B5EF4-FFF2-40B4-BE49-F238E27FC236}">
                <a16:creationId xmlns:a16="http://schemas.microsoft.com/office/drawing/2014/main" id="{A94CB4C7-513E-448D-A1BB-222F9A4FE986}"/>
              </a:ext>
            </a:extLst>
          </p:cNvPr>
          <p:cNvSpPr txBox="1"/>
          <p:nvPr/>
        </p:nvSpPr>
        <p:spPr>
          <a:xfrm>
            <a:off x="244447" y="5680949"/>
            <a:ext cx="9661554"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sym typeface="Wingdings" panose="05000000000000000000" pitchFamily="2" charset="2"/>
              </a:rPr>
              <a:t>Um die Akzeptanz in der Bevölkerung zu erreichen, müssen die vielfältigen</a:t>
            </a:r>
            <a:br>
              <a:rPr lang="de-DE" sz="1800" dirty="0">
                <a:solidFill>
                  <a:srgbClr val="3333FF"/>
                </a:solidFill>
                <a:sym typeface="Wingdings" panose="05000000000000000000" pitchFamily="2" charset="2"/>
              </a:rPr>
            </a:br>
            <a:r>
              <a:rPr lang="de-DE" sz="1800" dirty="0">
                <a:solidFill>
                  <a:srgbClr val="3333FF"/>
                </a:solidFill>
                <a:sym typeface="Wingdings" panose="05000000000000000000" pitchFamily="2" charset="2"/>
              </a:rPr>
              <a:t>Vorteile der Mobilitätswende noch deutlicher herausgestellt und kommuniziert werden.</a:t>
            </a:r>
            <a:endParaRPr lang="de-DE" sz="1800" dirty="0">
              <a:solidFill>
                <a:srgbClr val="3333FF"/>
              </a:solidFill>
            </a:endParaRPr>
          </a:p>
        </p:txBody>
      </p:sp>
      <p:sp>
        <p:nvSpPr>
          <p:cNvPr id="8" name="Textfeld 7">
            <a:extLst>
              <a:ext uri="{FF2B5EF4-FFF2-40B4-BE49-F238E27FC236}">
                <a16:creationId xmlns:a16="http://schemas.microsoft.com/office/drawing/2014/main" id="{E787B2DE-E80B-46AC-8B4A-63F3021DC300}"/>
              </a:ext>
            </a:extLst>
          </p:cNvPr>
          <p:cNvSpPr txBox="1"/>
          <p:nvPr/>
        </p:nvSpPr>
        <p:spPr>
          <a:xfrm>
            <a:off x="244447" y="4621996"/>
            <a:ext cx="9124910"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Durch den Umstieg von Verbrennern auf E-Mobilität mit Akkus erhöht sich der Gesamtwirkungsgrad (von der Erzeugung bis zur Antriebsachse) von 20% auf 64%! Das bedeutet eine volkswirtschaftliche Einsparung von 45%!</a:t>
            </a:r>
          </a:p>
        </p:txBody>
      </p:sp>
    </p:spTree>
    <p:extLst>
      <p:ext uri="{BB962C8B-B14F-4D97-AF65-F5344CB8AC3E}">
        <p14:creationId xmlns:p14="http://schemas.microsoft.com/office/powerpoint/2010/main" val="2588944454"/>
      </p:ext>
    </p:extLst>
  </p:cSld>
  <p:clrMapOvr>
    <a:masterClrMapping/>
  </p:clrMapOvr>
  <p:transition>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88485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Quellen</a:t>
            </a:r>
          </a:p>
        </p:txBody>
      </p:sp>
      <p:graphicFrame>
        <p:nvGraphicFramePr>
          <p:cNvPr id="2" name="Tabelle 1">
            <a:extLst>
              <a:ext uri="{FF2B5EF4-FFF2-40B4-BE49-F238E27FC236}">
                <a16:creationId xmlns:a16="http://schemas.microsoft.com/office/drawing/2014/main" id="{66F172CB-826B-4985-A963-81AE6EFD2215}"/>
              </a:ext>
            </a:extLst>
          </p:cNvPr>
          <p:cNvGraphicFramePr>
            <a:graphicFrameLocks noGrp="1"/>
          </p:cNvGraphicFramePr>
          <p:nvPr>
            <p:extLst>
              <p:ext uri="{D42A27DB-BD31-4B8C-83A1-F6EECF244321}">
                <p14:modId xmlns:p14="http://schemas.microsoft.com/office/powerpoint/2010/main" val="2144447403"/>
              </p:ext>
            </p:extLst>
          </p:nvPr>
        </p:nvGraphicFramePr>
        <p:xfrm>
          <a:off x="529936" y="1068531"/>
          <a:ext cx="8998528" cy="3564600"/>
        </p:xfrm>
        <a:graphic>
          <a:graphicData uri="http://schemas.openxmlformats.org/drawingml/2006/table">
            <a:tbl>
              <a:tblPr>
                <a:tableStyleId>{5C22544A-7EE6-4342-B048-85BDC9FD1C3A}</a:tableStyleId>
              </a:tblPr>
              <a:tblGrid>
                <a:gridCol w="448362">
                  <a:extLst>
                    <a:ext uri="{9D8B030D-6E8A-4147-A177-3AD203B41FA5}">
                      <a16:colId xmlns:a16="http://schemas.microsoft.com/office/drawing/2014/main" val="2682627734"/>
                    </a:ext>
                  </a:extLst>
                </a:gridCol>
                <a:gridCol w="8550166">
                  <a:extLst>
                    <a:ext uri="{9D8B030D-6E8A-4147-A177-3AD203B41FA5}">
                      <a16:colId xmlns:a16="http://schemas.microsoft.com/office/drawing/2014/main" val="1967194239"/>
                    </a:ext>
                  </a:extLst>
                </a:gridCol>
              </a:tblGrid>
              <a:tr h="154444">
                <a:tc>
                  <a:txBody>
                    <a:bodyPr/>
                    <a:lstStyle/>
                    <a:p>
                      <a:pPr algn="ctr" fontAlgn="t"/>
                      <a:r>
                        <a:rPr lang="de-DE" sz="1400" b="1" u="none" strike="noStrike">
                          <a:solidFill>
                            <a:schemeClr val="bg1"/>
                          </a:solidFill>
                          <a:effectLst/>
                          <a:latin typeface="Calibri" panose="020F0502020204030204" pitchFamily="34" charset="0"/>
                          <a:cs typeface="Calibri" panose="020F0502020204030204" pitchFamily="34" charset="0"/>
                        </a:rPr>
                        <a:t> MW </a:t>
                      </a:r>
                      <a:endParaRPr lang="de-DE" sz="1400" b="1" i="0" u="none" strike="noStrike">
                        <a:solidFill>
                          <a:schemeClr val="bg1"/>
                        </a:solidFill>
                        <a:effectLst/>
                        <a:latin typeface="Calibri" panose="020F0502020204030204" pitchFamily="34" charset="0"/>
                        <a:cs typeface="Calibri" panose="020F0502020204030204" pitchFamily="34" charset="0"/>
                      </a:endParaRPr>
                    </a:p>
                  </a:txBody>
                  <a:tcPr marL="5940" marR="5940" marT="5940" marB="0">
                    <a:solidFill>
                      <a:schemeClr val="bg1">
                        <a:lumMod val="65000"/>
                      </a:schemeClr>
                    </a:solidFill>
                  </a:tcPr>
                </a:tc>
                <a:tc>
                  <a:txBody>
                    <a:bodyPr/>
                    <a:lstStyle/>
                    <a:p>
                      <a:pPr algn="ctr" fontAlgn="t"/>
                      <a:r>
                        <a:rPr lang="de-DE" sz="1400" b="1" u="none" strike="noStrike" dirty="0">
                          <a:solidFill>
                            <a:schemeClr val="bg1"/>
                          </a:solidFill>
                          <a:effectLst/>
                          <a:latin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cs typeface="Calibri" panose="020F0502020204030204" pitchFamily="34" charset="0"/>
                      </a:endParaRPr>
                    </a:p>
                  </a:txBody>
                  <a:tcPr marL="5940" marR="5940" marT="5940" marB="0">
                    <a:solidFill>
                      <a:schemeClr val="bg1">
                        <a:lumMod val="65000"/>
                      </a:schemeClr>
                    </a:solidFill>
                  </a:tcPr>
                </a:tc>
                <a:extLst>
                  <a:ext uri="{0D108BD9-81ED-4DB2-BD59-A6C34878D82A}">
                    <a16:rowId xmlns:a16="http://schemas.microsoft.com/office/drawing/2014/main" val="4053756560"/>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1</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Lesch, Kamphausen, 2018, Penguin Verlag München:</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Taschenbuch: "Wenn nicht jetzt, wann dann?"</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1047148160"/>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2</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EUROAKTIV.com 2021:</a:t>
                      </a:r>
                      <a:br>
                        <a:rPr lang="de-DE" sz="1200" u="sng" strike="noStrike" dirty="0">
                          <a:solidFill>
                            <a:srgbClr val="3333FF"/>
                          </a:solidFill>
                          <a:effectLst/>
                          <a:latin typeface="Calibri" panose="020F0502020204030204" pitchFamily="34" charset="0"/>
                          <a:cs typeface="Calibri" panose="020F0502020204030204" pitchFamily="34" charset="0"/>
                        </a:rPr>
                      </a:br>
                      <a:r>
                        <a:rPr lang="de-DE" sz="1200" u="sng" strike="noStrike" dirty="0">
                          <a:solidFill>
                            <a:srgbClr val="3333FF"/>
                          </a:solidFill>
                          <a:effectLst/>
                          <a:latin typeface="Calibri" panose="020F0502020204030204" pitchFamily="34" charset="0"/>
                          <a:cs typeface="Calibri" panose="020F0502020204030204" pitchFamily="34" charset="0"/>
                        </a:rPr>
                        <a:t>„Clean Hydrogen Partnership“ signalisiert Abkehr von Wasserstoffautos</a:t>
                      </a:r>
                      <a:endParaRPr lang="de-DE" sz="1200" b="0" i="0" u="sng"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extLst>
                  <a:ext uri="{0D108BD9-81ED-4DB2-BD59-A6C34878D82A}">
                    <a16:rowId xmlns:a16="http://schemas.microsoft.com/office/drawing/2014/main" val="2093076824"/>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3</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Haufe Finance Office:</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Prolf-Rüdige Radeisen "Beförderungsleistungen / 3.4.2 Grenzüberschreitende Beförderung im Drittlandsverkehr"</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2274851317"/>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4</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Europäischer Rat 2021</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Consilium: „Fit für 55“ - Der EU-Plan für den grünen Wandel</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extLst>
                  <a:ext uri="{0D108BD9-81ED-4DB2-BD59-A6C34878D82A}">
                    <a16:rowId xmlns:a16="http://schemas.microsoft.com/office/drawing/2014/main" val="2458439062"/>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5</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b"/>
                      <a:r>
                        <a:rPr lang="de-DE" sz="1200" u="sng" strike="noStrike">
                          <a:solidFill>
                            <a:srgbClr val="3333FF"/>
                          </a:solidFill>
                          <a:effectLst/>
                          <a:latin typeface="Calibri" panose="020F0502020204030204" pitchFamily="34" charset="0"/>
                          <a:cs typeface="Calibri" panose="020F0502020204030204" pitchFamily="34" charset="0"/>
                        </a:rPr>
                        <a:t>BMU 2021:</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Repirt: "Effizienz und Kosten: Lohnt sich der Betrieb eines Elektroautos?" </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nchor="b"/>
                </a:tc>
                <a:extLst>
                  <a:ext uri="{0D108BD9-81ED-4DB2-BD59-A6C34878D82A}">
                    <a16:rowId xmlns:a16="http://schemas.microsoft.com/office/drawing/2014/main" val="1672257325"/>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6</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cs typeface="Calibri" panose="020F0502020204030204" pitchFamily="34" charset="0"/>
                        </a:rPr>
                        <a:t>ICCT 2021:</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ACT SHEET EUROPE: "Klimabilanz von elektrischen und verbrennungsmotorischen Pkw"</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nchor="b">
                    <a:solidFill>
                      <a:schemeClr val="bg1"/>
                    </a:solidFill>
                  </a:tcPr>
                </a:tc>
                <a:extLst>
                  <a:ext uri="{0D108BD9-81ED-4DB2-BD59-A6C34878D82A}">
                    <a16:rowId xmlns:a16="http://schemas.microsoft.com/office/drawing/2014/main" val="66089402"/>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7</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a:solidFill>
                            <a:srgbClr val="3333FF"/>
                          </a:solidFill>
                          <a:effectLst/>
                          <a:latin typeface="Calibri" panose="020F0502020204030204" pitchFamily="34" charset="0"/>
                          <a:cs typeface="Calibri" panose="020F0502020204030204" pitchFamily="34" charset="0"/>
                        </a:rPr>
                        <a:t>De Lorean Power:</a:t>
                      </a:r>
                      <a:br>
                        <a:rPr lang="de-DE" sz="1200" u="none" strike="noStrike">
                          <a:solidFill>
                            <a:srgbClr val="3333FF"/>
                          </a:solidFill>
                          <a:effectLst/>
                          <a:latin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cs typeface="Calibri" panose="020F0502020204030204" pitchFamily="34" charset="0"/>
                        </a:rPr>
                        <a:t>Studie: Nutzung von Industrie- und Gewerbeparkplätzen zur Erzeugung von erneuerbarer Energie</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4251397588"/>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8</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Kleine Zeitung, Österreich 2020:</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Report: "Überdachte Fahrbahnen: Österreichische Forscher wollen Autobahnen für Solarenergie nutzbar machen"</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solidFill>
                      <a:schemeClr val="bg1"/>
                    </a:solidFill>
                  </a:tcPr>
                </a:tc>
                <a:extLst>
                  <a:ext uri="{0D108BD9-81ED-4DB2-BD59-A6C34878D82A}">
                    <a16:rowId xmlns:a16="http://schemas.microsoft.com/office/drawing/2014/main" val="3531279027"/>
                  </a:ext>
                </a:extLst>
              </a:tr>
              <a:tr h="308888">
                <a:tc>
                  <a:txBody>
                    <a:bodyPr/>
                    <a:lstStyle/>
                    <a:p>
                      <a:pPr algn="ctr" fontAlgn="t"/>
                      <a:r>
                        <a:rPr lang="de-DE" sz="1200" u="none" strike="noStrike">
                          <a:solidFill>
                            <a:srgbClr val="3333FF"/>
                          </a:solidFill>
                          <a:effectLst/>
                          <a:latin typeface="Calibri" panose="020F0502020204030204" pitchFamily="34" charset="0"/>
                          <a:cs typeface="Calibri" panose="020F0502020204030204" pitchFamily="34" charset="0"/>
                        </a:rPr>
                        <a:t>9</a:t>
                      </a:r>
                      <a:endParaRPr lang="de-DE" sz="1200" b="0" i="0" u="none" strike="noStrike">
                        <a:solidFill>
                          <a:srgbClr val="3333FF"/>
                        </a:solidFill>
                        <a:effectLst/>
                        <a:latin typeface="Calibri" panose="020F0502020204030204" pitchFamily="34" charset="0"/>
                        <a:cs typeface="Calibri" panose="020F0502020204030204" pitchFamily="34" charset="0"/>
                      </a:endParaRPr>
                    </a:p>
                  </a:txBody>
                  <a:tcPr marL="5940" marR="5940" marT="5940" marB="0"/>
                </a:tc>
                <a:tc>
                  <a:txBody>
                    <a:bodyPr/>
                    <a:lstStyle/>
                    <a:p>
                      <a:pPr algn="l" fontAlgn="t"/>
                      <a:r>
                        <a:rPr lang="de-DE" sz="1200" u="sng" strike="noStrike" dirty="0">
                          <a:solidFill>
                            <a:srgbClr val="3333FF"/>
                          </a:solidFill>
                          <a:effectLst/>
                          <a:latin typeface="Calibri" panose="020F0502020204030204" pitchFamily="34" charset="0"/>
                          <a:cs typeface="Calibri" panose="020F0502020204030204" pitchFamily="34" charset="0"/>
                        </a:rPr>
                        <a:t>pv-magazine 2021:</a:t>
                      </a:r>
                      <a:br>
                        <a:rPr lang="de-DE" sz="1200" u="none" strike="noStrike" dirty="0">
                          <a:solidFill>
                            <a:srgbClr val="3333FF"/>
                          </a:solidFill>
                          <a:effectLst/>
                          <a:latin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cs typeface="Calibri" panose="020F0502020204030204" pitchFamily="34" charset="0"/>
                        </a:rPr>
                        <a:t>Report: "</a:t>
                      </a:r>
                      <a:r>
                        <a:rPr lang="de-DE" sz="1200" u="none" strike="noStrike" dirty="0" err="1">
                          <a:solidFill>
                            <a:srgbClr val="3333FF"/>
                          </a:solidFill>
                          <a:effectLst/>
                          <a:latin typeface="Calibri" panose="020F0502020204030204" pitchFamily="34" charset="0"/>
                          <a:cs typeface="Calibri" panose="020F0502020204030204" pitchFamily="34" charset="0"/>
                        </a:rPr>
                        <a:t>EnergyPier</a:t>
                      </a:r>
                      <a:r>
                        <a:rPr lang="de-DE" sz="1200" u="none" strike="noStrike" dirty="0">
                          <a:solidFill>
                            <a:srgbClr val="3333FF"/>
                          </a:solidFill>
                          <a:effectLst/>
                          <a:latin typeface="Calibri" panose="020F0502020204030204" pitchFamily="34" charset="0"/>
                          <a:cs typeface="Calibri" panose="020F0502020204030204" pitchFamily="34" charset="0"/>
                        </a:rPr>
                        <a:t>-Kombi-Kraftwerk: Autobahn für Photovoltaik und Windstrom nutzen"</a:t>
                      </a:r>
                      <a:endParaRPr lang="de-DE" sz="1200" b="0" i="0" u="none" strike="noStrike" dirty="0">
                        <a:solidFill>
                          <a:srgbClr val="3333FF"/>
                        </a:solidFill>
                        <a:effectLst/>
                        <a:latin typeface="Calibri" panose="020F0502020204030204" pitchFamily="34" charset="0"/>
                        <a:cs typeface="Calibri" panose="020F0502020204030204" pitchFamily="34" charset="0"/>
                      </a:endParaRPr>
                    </a:p>
                  </a:txBody>
                  <a:tcPr marL="5940" marR="5940" marT="5940" marB="0"/>
                </a:tc>
                <a:extLst>
                  <a:ext uri="{0D108BD9-81ED-4DB2-BD59-A6C34878D82A}">
                    <a16:rowId xmlns:a16="http://schemas.microsoft.com/office/drawing/2014/main" val="667579583"/>
                  </a:ext>
                </a:extLst>
              </a:tr>
            </a:tbl>
          </a:graphicData>
        </a:graphic>
      </p:graphicFrame>
    </p:spTree>
    <p:extLst>
      <p:ext uri="{BB962C8B-B14F-4D97-AF65-F5344CB8AC3E}">
        <p14:creationId xmlns:p14="http://schemas.microsoft.com/office/powerpoint/2010/main" val="1702197998"/>
      </p:ext>
    </p:extLst>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469538"/>
            <a:ext cx="5586310" cy="230832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Projekt-Team</a:t>
            </a:r>
            <a:br>
              <a:rPr lang="de-DE" sz="1800" dirty="0">
                <a:solidFill>
                  <a:srgbClr val="3333FF"/>
                </a:solidFill>
              </a:rPr>
            </a:br>
            <a:r>
              <a:rPr lang="de-DE" sz="1800" dirty="0">
                <a:solidFill>
                  <a:srgbClr val="3333FF"/>
                </a:solidFill>
              </a:rPr>
              <a:t>Wolfgang Thiel (Projektleiter und PPT-Ersteller)</a:t>
            </a:r>
            <a:br>
              <a:rPr lang="de-DE" sz="1800" dirty="0">
                <a:solidFill>
                  <a:srgbClr val="3333FF"/>
                </a:solidFill>
              </a:rPr>
            </a:br>
            <a:r>
              <a:rPr lang="de-DE" sz="1800" dirty="0">
                <a:solidFill>
                  <a:srgbClr val="3333FF"/>
                </a:solidFill>
              </a:rPr>
              <a:t>Frieder </a:t>
            </a:r>
            <a:r>
              <a:rPr lang="de-DE" sz="1800" dirty="0" err="1">
                <a:solidFill>
                  <a:srgbClr val="3333FF"/>
                </a:solidFill>
              </a:rPr>
              <a:t>Wambsganß</a:t>
            </a:r>
            <a:r>
              <a:rPr lang="de-DE" sz="1800" dirty="0">
                <a:solidFill>
                  <a:srgbClr val="3333FF"/>
                </a:solidFill>
              </a:rPr>
              <a:t> (Lektor)</a:t>
            </a:r>
          </a:p>
          <a:p>
            <a:pPr marL="0" indent="0"/>
            <a:r>
              <a:rPr lang="de-DE" altLang="de-DE" sz="1800" dirty="0">
                <a:solidFill>
                  <a:srgbClr val="3333FF"/>
                </a:solidFill>
              </a:rPr>
              <a:t>Wolfgang </a:t>
            </a:r>
            <a:r>
              <a:rPr lang="de-DE" altLang="de-DE" sz="1800" dirty="0" err="1">
                <a:solidFill>
                  <a:srgbClr val="3333FF"/>
                </a:solidFill>
              </a:rPr>
              <a:t>Fedderken</a:t>
            </a:r>
            <a:endParaRPr lang="de-DE" altLang="de-DE" sz="1800" dirty="0">
              <a:solidFill>
                <a:srgbClr val="3333FF"/>
              </a:solidFill>
            </a:endParaRP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br>
              <a:rPr lang="de-DE" sz="1800" dirty="0">
                <a:solidFill>
                  <a:srgbClr val="3333FF"/>
                </a:solidFill>
              </a:rPr>
            </a:br>
            <a:r>
              <a:rPr lang="de-DE" sz="1800" dirty="0">
                <a:solidFill>
                  <a:srgbClr val="3333FF"/>
                </a:solidFill>
              </a:rPr>
              <a:t>Volker Wander</a:t>
            </a:r>
            <a:endParaRPr lang="de-DE" altLang="de-DE" sz="1800" dirty="0">
              <a:solidFill>
                <a:srgbClr val="3333FF"/>
              </a:solidFill>
            </a:endParaRPr>
          </a:p>
        </p:txBody>
      </p:sp>
    </p:spTree>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9" y="84138"/>
            <a:ext cx="3134204"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Bestehende Defizite</a:t>
            </a:r>
            <a:endParaRPr lang="de-DE" altLang="de-DE" sz="2000" baseline="30000" dirty="0">
              <a:solidFill>
                <a:schemeClr val="bg1"/>
              </a:solidFill>
            </a:endParaRPr>
          </a:p>
        </p:txBody>
      </p:sp>
      <p:sp>
        <p:nvSpPr>
          <p:cNvPr id="15" name="Textfeld 14">
            <a:extLst>
              <a:ext uri="{FF2B5EF4-FFF2-40B4-BE49-F238E27FC236}">
                <a16:creationId xmlns:a16="http://schemas.microsoft.com/office/drawing/2014/main" id="{7CB8E89B-74A4-4AD9-87B9-2F09C8A260D4}"/>
              </a:ext>
            </a:extLst>
          </p:cNvPr>
          <p:cNvSpPr txBox="1"/>
          <p:nvPr/>
        </p:nvSpPr>
        <p:spPr>
          <a:xfrm>
            <a:off x="408161" y="1212718"/>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a:solidFill>
                  <a:srgbClr val="3333FF"/>
                </a:solidFill>
              </a:rPr>
              <a:t>Kosten der Staus in D in 2017: 80 Mrd. €, entspricht €1770 für jeden Autofahrer </a:t>
            </a:r>
            <a:endParaRPr lang="de-DE" sz="1600" dirty="0">
              <a:solidFill>
                <a:srgbClr val="3333FF"/>
              </a:solidFill>
            </a:endParaRPr>
          </a:p>
        </p:txBody>
      </p:sp>
      <p:sp>
        <p:nvSpPr>
          <p:cNvPr id="4" name="Textfeld 3">
            <a:extLst>
              <a:ext uri="{FF2B5EF4-FFF2-40B4-BE49-F238E27FC236}">
                <a16:creationId xmlns:a16="http://schemas.microsoft.com/office/drawing/2014/main" id="{A8516D35-7119-4E5C-9FEB-85DD7C170A8D}"/>
              </a:ext>
            </a:extLst>
          </p:cNvPr>
          <p:cNvSpPr txBox="1"/>
          <p:nvPr/>
        </p:nvSpPr>
        <p:spPr>
          <a:xfrm>
            <a:off x="408161" y="841485"/>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95% der privaten PKW werden zu 97% des Tages nicht genutzt</a:t>
            </a:r>
          </a:p>
        </p:txBody>
      </p:sp>
      <p:sp>
        <p:nvSpPr>
          <p:cNvPr id="5" name="Textfeld 4">
            <a:extLst>
              <a:ext uri="{FF2B5EF4-FFF2-40B4-BE49-F238E27FC236}">
                <a16:creationId xmlns:a16="http://schemas.microsoft.com/office/drawing/2014/main" id="{6CF20334-6AB5-4A51-B555-89571A6C8F9B}"/>
              </a:ext>
            </a:extLst>
          </p:cNvPr>
          <p:cNvSpPr txBox="1"/>
          <p:nvPr/>
        </p:nvSpPr>
        <p:spPr>
          <a:xfrm>
            <a:off x="408160" y="2326417"/>
            <a:ext cx="91301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Automobilbauer haben viel Vertrauen verloren („Dieselgate“) und viele Milliarden</a:t>
            </a:r>
            <a:br>
              <a:rPr lang="de-DE" sz="1600" dirty="0">
                <a:solidFill>
                  <a:srgbClr val="3333FF"/>
                </a:solidFill>
              </a:rPr>
            </a:br>
            <a:r>
              <a:rPr lang="de-DE" sz="1600" dirty="0">
                <a:solidFill>
                  <a:srgbClr val="3333FF"/>
                </a:solidFill>
              </a:rPr>
              <a:t>Strafe gezahlt, die in der Entwicklung neuer Konzepte fehlen. </a:t>
            </a:r>
          </a:p>
        </p:txBody>
      </p:sp>
      <p:sp>
        <p:nvSpPr>
          <p:cNvPr id="6" name="Textfeld 5">
            <a:extLst>
              <a:ext uri="{FF2B5EF4-FFF2-40B4-BE49-F238E27FC236}">
                <a16:creationId xmlns:a16="http://schemas.microsoft.com/office/drawing/2014/main" id="{BE5E259B-47E3-44A5-B43E-B4E843B54343}"/>
              </a:ext>
            </a:extLst>
          </p:cNvPr>
          <p:cNvSpPr txBox="1"/>
          <p:nvPr/>
        </p:nvSpPr>
        <p:spPr>
          <a:xfrm>
            <a:off x="408161" y="2943871"/>
            <a:ext cx="9229134" cy="584775"/>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3333FF"/>
                </a:solidFill>
              </a:rPr>
              <a:t>Die Deutsche Automobilindustrie hat viel zu  lange gezögert mit der zielstrebigen Entwicklung nachhaltiger E-Fahrzeuge, Mitbewerber (z.B. TESLA) haben daher einen weiten Vorsprung.</a:t>
            </a:r>
          </a:p>
        </p:txBody>
      </p:sp>
      <p:sp>
        <p:nvSpPr>
          <p:cNvPr id="7" name="Textfeld 6">
            <a:extLst>
              <a:ext uri="{FF2B5EF4-FFF2-40B4-BE49-F238E27FC236}">
                <a16:creationId xmlns:a16="http://schemas.microsoft.com/office/drawing/2014/main" id="{DF5E02A3-7568-4ECF-B160-8DC35D80D614}"/>
              </a:ext>
            </a:extLst>
          </p:cNvPr>
          <p:cNvSpPr txBox="1"/>
          <p:nvPr/>
        </p:nvSpPr>
        <p:spPr>
          <a:xfrm>
            <a:off x="9450067" y="2618804"/>
            <a:ext cx="298480" cy="246221"/>
          </a:xfrm>
          <a:prstGeom prst="rect">
            <a:avLst/>
          </a:prstGeom>
          <a:noFill/>
        </p:spPr>
        <p:txBody>
          <a:bodyPr wrap="none" rtlCol="0">
            <a:spAutoFit/>
          </a:bodyPr>
          <a:lstStyle/>
          <a:p>
            <a:r>
              <a:rPr lang="de-DE" sz="1000" dirty="0"/>
              <a:t>1)</a:t>
            </a:r>
          </a:p>
        </p:txBody>
      </p:sp>
      <p:sp>
        <p:nvSpPr>
          <p:cNvPr id="9" name="Textfeld 8">
            <a:extLst>
              <a:ext uri="{FF2B5EF4-FFF2-40B4-BE49-F238E27FC236}">
                <a16:creationId xmlns:a16="http://schemas.microsoft.com/office/drawing/2014/main" id="{17FFD9DB-E6C3-458A-AB53-8A3C01656D7D}"/>
              </a:ext>
            </a:extLst>
          </p:cNvPr>
          <p:cNvSpPr txBox="1"/>
          <p:nvPr/>
        </p:nvSpPr>
        <p:spPr>
          <a:xfrm>
            <a:off x="408161" y="1583951"/>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CO</a:t>
            </a:r>
            <a:r>
              <a:rPr lang="de-DE" sz="1600" baseline="-25000" dirty="0">
                <a:solidFill>
                  <a:srgbClr val="3333FF"/>
                </a:solidFill>
              </a:rPr>
              <a:t>2</a:t>
            </a:r>
            <a:r>
              <a:rPr lang="de-DE" sz="1600" dirty="0">
                <a:solidFill>
                  <a:srgbClr val="3333FF"/>
                </a:solidFill>
              </a:rPr>
              <a:t>-Emissionen steigen (mehr SUVs), mehr Restriktionen (Dieselfahrverbote) </a:t>
            </a:r>
          </a:p>
        </p:txBody>
      </p:sp>
      <p:sp>
        <p:nvSpPr>
          <p:cNvPr id="10" name="Textfeld 9">
            <a:extLst>
              <a:ext uri="{FF2B5EF4-FFF2-40B4-BE49-F238E27FC236}">
                <a16:creationId xmlns:a16="http://schemas.microsoft.com/office/drawing/2014/main" id="{B6952192-6D61-46AA-A265-049E1EF75824}"/>
              </a:ext>
            </a:extLst>
          </p:cNvPr>
          <p:cNvSpPr txBox="1"/>
          <p:nvPr/>
        </p:nvSpPr>
        <p:spPr>
          <a:xfrm>
            <a:off x="408161" y="1955184"/>
            <a:ext cx="9130122"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E-Fahrzeuge zu teuer, unzureichende Ladeinfrastruktur, unübersichtliche Bezahlsysteme</a:t>
            </a:r>
          </a:p>
        </p:txBody>
      </p:sp>
      <p:sp>
        <p:nvSpPr>
          <p:cNvPr id="11" name="Textfeld 10">
            <a:extLst>
              <a:ext uri="{FF2B5EF4-FFF2-40B4-BE49-F238E27FC236}">
                <a16:creationId xmlns:a16="http://schemas.microsoft.com/office/drawing/2014/main" id="{AB1D15B5-C4FC-4F36-B3EE-809EC610D694}"/>
              </a:ext>
            </a:extLst>
          </p:cNvPr>
          <p:cNvSpPr txBox="1"/>
          <p:nvPr/>
        </p:nvSpPr>
        <p:spPr>
          <a:xfrm>
            <a:off x="408161" y="3561325"/>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ÖPNV ist zu teuer und wenig attraktiv. </a:t>
            </a:r>
          </a:p>
        </p:txBody>
      </p:sp>
      <p:sp>
        <p:nvSpPr>
          <p:cNvPr id="12" name="Textfeld 11">
            <a:extLst>
              <a:ext uri="{FF2B5EF4-FFF2-40B4-BE49-F238E27FC236}">
                <a16:creationId xmlns:a16="http://schemas.microsoft.com/office/drawing/2014/main" id="{F84670A8-2477-4CF2-989C-3FF634D6FA32}"/>
              </a:ext>
            </a:extLst>
          </p:cNvPr>
          <p:cNvSpPr txBox="1"/>
          <p:nvPr/>
        </p:nvSpPr>
        <p:spPr>
          <a:xfrm>
            <a:off x="408161" y="3932558"/>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Vernetzung der Verkehrssektoren ist mangelhaft.  </a:t>
            </a:r>
          </a:p>
        </p:txBody>
      </p:sp>
      <p:sp>
        <p:nvSpPr>
          <p:cNvPr id="13" name="Textfeld 12">
            <a:extLst>
              <a:ext uri="{FF2B5EF4-FFF2-40B4-BE49-F238E27FC236}">
                <a16:creationId xmlns:a16="http://schemas.microsoft.com/office/drawing/2014/main" id="{4633D260-C73E-44DE-B5A1-7DD3775D5EB6}"/>
              </a:ext>
            </a:extLst>
          </p:cNvPr>
          <p:cNvSpPr txBox="1"/>
          <p:nvPr/>
        </p:nvSpPr>
        <p:spPr>
          <a:xfrm>
            <a:off x="362657" y="4218965"/>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Der Schienengüterverkehr wurde in der Fläche „kaputtgespart“. </a:t>
            </a:r>
          </a:p>
        </p:txBody>
      </p:sp>
      <p:sp>
        <p:nvSpPr>
          <p:cNvPr id="2" name="Geschweifte Klammer rechts 1">
            <a:extLst>
              <a:ext uri="{FF2B5EF4-FFF2-40B4-BE49-F238E27FC236}">
                <a16:creationId xmlns:a16="http://schemas.microsoft.com/office/drawing/2014/main" id="{A75BBA3D-98DF-4171-BDB0-F3C16E8B1C93}"/>
              </a:ext>
            </a:extLst>
          </p:cNvPr>
          <p:cNvSpPr/>
          <p:nvPr/>
        </p:nvSpPr>
        <p:spPr bwMode="auto">
          <a:xfrm>
            <a:off x="9065151" y="938463"/>
            <a:ext cx="450092" cy="3625800"/>
          </a:xfrm>
          <a:prstGeom prst="rightBrac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 name="Gruppieren 2">
            <a:extLst>
              <a:ext uri="{FF2B5EF4-FFF2-40B4-BE49-F238E27FC236}">
                <a16:creationId xmlns:a16="http://schemas.microsoft.com/office/drawing/2014/main" id="{644351BE-D42F-4BB5-AA10-23846EB37D35}"/>
              </a:ext>
            </a:extLst>
          </p:cNvPr>
          <p:cNvGrpSpPr/>
          <p:nvPr/>
        </p:nvGrpSpPr>
        <p:grpSpPr>
          <a:xfrm>
            <a:off x="408161" y="4791564"/>
            <a:ext cx="9385890" cy="1200064"/>
            <a:chOff x="408161" y="4791564"/>
            <a:chExt cx="9385890" cy="1200064"/>
          </a:xfrm>
        </p:grpSpPr>
        <p:sp>
          <p:nvSpPr>
            <p:cNvPr id="14" name="Textfeld 13">
              <a:extLst>
                <a:ext uri="{FF2B5EF4-FFF2-40B4-BE49-F238E27FC236}">
                  <a16:creationId xmlns:a16="http://schemas.microsoft.com/office/drawing/2014/main" id="{642EC6DC-10D3-46D4-8A6E-A4D9D7F12C55}"/>
                </a:ext>
              </a:extLst>
            </p:cNvPr>
            <p:cNvSpPr txBox="1"/>
            <p:nvPr/>
          </p:nvSpPr>
          <p:spPr>
            <a:xfrm>
              <a:off x="408161" y="4791564"/>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Subventionen für H</a:t>
              </a:r>
              <a:r>
                <a:rPr lang="de-DE" sz="1600" baseline="-25000" dirty="0">
                  <a:solidFill>
                    <a:srgbClr val="3333FF"/>
                  </a:solidFill>
                </a:rPr>
                <a:t>2</a:t>
              </a:r>
              <a:r>
                <a:rPr lang="de-DE" sz="1600" dirty="0">
                  <a:solidFill>
                    <a:srgbClr val="3333FF"/>
                  </a:solidFill>
                </a:rPr>
                <a:t>-Strategie im Verkehr fördern unwirtschaftliche Technologie,</a:t>
              </a:r>
              <a:br>
                <a:rPr lang="de-DE" sz="1600" dirty="0">
                  <a:solidFill>
                    <a:srgbClr val="3333FF"/>
                  </a:solidFill>
                </a:rPr>
              </a:br>
              <a:r>
                <a:rPr lang="de-DE" sz="1600" dirty="0">
                  <a:solidFill>
                    <a:srgbClr val="3333FF"/>
                  </a:solidFill>
                </a:rPr>
                <a:t>Clean-Hydrogen-Partnership ist mit H</a:t>
              </a:r>
              <a:r>
                <a:rPr lang="de-DE" sz="1600" baseline="-25000" dirty="0">
                  <a:solidFill>
                    <a:srgbClr val="3333FF"/>
                  </a:solidFill>
                </a:rPr>
                <a:t>2</a:t>
              </a:r>
              <a:r>
                <a:rPr lang="de-DE" sz="1600" dirty="0">
                  <a:solidFill>
                    <a:srgbClr val="3333FF"/>
                  </a:solidFill>
                </a:rPr>
                <a:t> beim Verkehr ausgestiegen</a:t>
              </a:r>
            </a:p>
          </p:txBody>
        </p:sp>
        <p:sp>
          <p:nvSpPr>
            <p:cNvPr id="16" name="Textfeld 15">
              <a:extLst>
                <a:ext uri="{FF2B5EF4-FFF2-40B4-BE49-F238E27FC236}">
                  <a16:creationId xmlns:a16="http://schemas.microsoft.com/office/drawing/2014/main" id="{3539DB1F-E280-4E1B-AA2D-EFBA98BE5D40}"/>
                </a:ext>
              </a:extLst>
            </p:cNvPr>
            <p:cNvSpPr txBox="1"/>
            <p:nvPr/>
          </p:nvSpPr>
          <p:spPr>
            <a:xfrm>
              <a:off x="408161" y="5406853"/>
              <a:ext cx="938589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t>
              </a:r>
              <a:r>
                <a:rPr lang="de-DE" sz="1600" dirty="0" err="1">
                  <a:solidFill>
                    <a:srgbClr val="3333FF"/>
                  </a:solidFill>
                </a:rPr>
                <a:t>Fuels</a:t>
              </a:r>
              <a:r>
                <a:rPr lang="de-DE" sz="1600" dirty="0">
                  <a:solidFill>
                    <a:srgbClr val="3333FF"/>
                  </a:solidFill>
                </a:rPr>
                <a:t> sind im Straßenverkehr wegen Luftschadstoffemissionen kein Lösungsansatz. Vorgeschobene Technologieoffenheit ist nicht zielführend!</a:t>
              </a:r>
            </a:p>
          </p:txBody>
        </p:sp>
        <p:sp>
          <p:nvSpPr>
            <p:cNvPr id="17" name="Textfeld 16">
              <a:extLst>
                <a:ext uri="{FF2B5EF4-FFF2-40B4-BE49-F238E27FC236}">
                  <a16:creationId xmlns:a16="http://schemas.microsoft.com/office/drawing/2014/main" id="{01F95637-E7CC-4A5B-8B88-A73BAEDF2232}"/>
                </a:ext>
              </a:extLst>
            </p:cNvPr>
            <p:cNvSpPr txBox="1"/>
            <p:nvPr/>
          </p:nvSpPr>
          <p:spPr>
            <a:xfrm>
              <a:off x="6863505" y="5095413"/>
              <a:ext cx="298480" cy="246221"/>
            </a:xfrm>
            <a:prstGeom prst="rect">
              <a:avLst/>
            </a:prstGeom>
            <a:noFill/>
          </p:spPr>
          <p:txBody>
            <a:bodyPr wrap="none" rtlCol="0">
              <a:spAutoFit/>
            </a:bodyPr>
            <a:lstStyle/>
            <a:p>
              <a:r>
                <a:rPr lang="de-DE" sz="1000" dirty="0"/>
                <a:t>2)</a:t>
              </a:r>
            </a:p>
          </p:txBody>
        </p:sp>
      </p:grpSp>
      <p:sp>
        <p:nvSpPr>
          <p:cNvPr id="18" name="Text Box 5">
            <a:extLst>
              <a:ext uri="{FF2B5EF4-FFF2-40B4-BE49-F238E27FC236}">
                <a16:creationId xmlns:a16="http://schemas.microsoft.com/office/drawing/2014/main" id="{E5F7E670-A418-4171-9AF3-753647C2B9F7}"/>
              </a:ext>
            </a:extLst>
          </p:cNvPr>
          <p:cNvSpPr txBox="1">
            <a:spLocks noChangeArrowheads="1"/>
          </p:cNvSpPr>
          <p:nvPr/>
        </p:nvSpPr>
        <p:spPr bwMode="auto">
          <a:xfrm>
            <a:off x="7532914" y="5968145"/>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a:t>
            </a:r>
            <a:endParaRPr lang="en-US" altLang="de-DE" sz="1200" dirty="0"/>
          </a:p>
        </p:txBody>
      </p:sp>
    </p:spTree>
    <p:extLst>
      <p:ext uri="{BB962C8B-B14F-4D97-AF65-F5344CB8AC3E}">
        <p14:creationId xmlns:p14="http://schemas.microsoft.com/office/powerpoint/2010/main" val="13160979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1946"/>
            <a:ext cx="471468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Mobilitätskonzept (1)</a:t>
            </a:r>
            <a:br>
              <a:rPr lang="de-DE" altLang="de-DE" sz="2000" dirty="0">
                <a:solidFill>
                  <a:schemeClr val="bg1"/>
                </a:solidFill>
              </a:rPr>
            </a:br>
            <a:r>
              <a:rPr lang="de-DE" altLang="de-DE" sz="2000" dirty="0">
                <a:solidFill>
                  <a:schemeClr val="bg1"/>
                </a:solidFill>
              </a:rPr>
              <a:t>Verkehr vermeiden, verlagern, regulieren </a:t>
            </a:r>
          </a:p>
        </p:txBody>
      </p:sp>
      <p:sp>
        <p:nvSpPr>
          <p:cNvPr id="15" name="Textfeld 14">
            <a:extLst>
              <a:ext uri="{FF2B5EF4-FFF2-40B4-BE49-F238E27FC236}">
                <a16:creationId xmlns:a16="http://schemas.microsoft.com/office/drawing/2014/main" id="{7CB8E89B-74A4-4AD9-87B9-2F09C8A260D4}"/>
              </a:ext>
            </a:extLst>
          </p:cNvPr>
          <p:cNvSpPr txBox="1"/>
          <p:nvPr/>
        </p:nvSpPr>
        <p:spPr>
          <a:xfrm>
            <a:off x="180474" y="1138231"/>
            <a:ext cx="9385890" cy="338554"/>
          </a:xfrm>
          <a:prstGeom prst="rect">
            <a:avLst/>
          </a:prstGeom>
          <a:noFill/>
        </p:spPr>
        <p:txBody>
          <a:bodyPr wrap="square" rtlCol="0">
            <a:spAutoFit/>
          </a:bodyPr>
          <a:lstStyle/>
          <a:p>
            <a:r>
              <a:rPr lang="de-DE" sz="1600" b="1" u="sng" dirty="0">
                <a:solidFill>
                  <a:srgbClr val="3333FF"/>
                </a:solidFill>
              </a:rPr>
              <a:t>vermeiden </a:t>
            </a:r>
            <a:r>
              <a:rPr lang="de-DE" sz="1600" dirty="0">
                <a:solidFill>
                  <a:srgbClr val="3333FF"/>
                </a:solidFill>
                <a:sym typeface="Wingdings" panose="05000000000000000000" pitchFamily="2" charset="2"/>
              </a:rPr>
              <a:t> </a:t>
            </a:r>
            <a:r>
              <a:rPr lang="de-DE" sz="1600" dirty="0">
                <a:solidFill>
                  <a:srgbClr val="3333FF"/>
                </a:solidFill>
              </a:rPr>
              <a:t>spart Zeit, Geld, CO</a:t>
            </a:r>
            <a:r>
              <a:rPr lang="de-DE" sz="1600" baseline="-25000" dirty="0">
                <a:solidFill>
                  <a:srgbClr val="3333FF"/>
                </a:solidFill>
              </a:rPr>
              <a:t>2</a:t>
            </a:r>
            <a:endParaRPr lang="de-DE" sz="1600" b="1" u="sng" dirty="0">
              <a:solidFill>
                <a:srgbClr val="3333FF"/>
              </a:solidFill>
            </a:endParaRPr>
          </a:p>
        </p:txBody>
      </p:sp>
      <p:sp>
        <p:nvSpPr>
          <p:cNvPr id="4" name="Textfeld 3">
            <a:extLst>
              <a:ext uri="{FF2B5EF4-FFF2-40B4-BE49-F238E27FC236}">
                <a16:creationId xmlns:a16="http://schemas.microsoft.com/office/drawing/2014/main" id="{54E23EBC-A513-46DF-8D04-77F1F901624E}"/>
              </a:ext>
            </a:extLst>
          </p:cNvPr>
          <p:cNvSpPr txBox="1"/>
          <p:nvPr/>
        </p:nvSpPr>
        <p:spPr>
          <a:xfrm>
            <a:off x="180474" y="768268"/>
            <a:ext cx="9385890" cy="338554"/>
          </a:xfrm>
          <a:prstGeom prst="rect">
            <a:avLst/>
          </a:prstGeom>
          <a:noFill/>
        </p:spPr>
        <p:txBody>
          <a:bodyPr wrap="square" rtlCol="0">
            <a:spAutoFit/>
          </a:bodyPr>
          <a:lstStyle/>
          <a:p>
            <a:r>
              <a:rPr lang="de-DE" sz="1600" dirty="0">
                <a:solidFill>
                  <a:srgbClr val="3333FF"/>
                </a:solidFill>
              </a:rPr>
              <a:t>Ziel des Konzeptes ist, dass bis spätestens 2040 der gesamte Sektor „Verkehr“ klimaneutral ist! </a:t>
            </a:r>
            <a:endParaRPr lang="de-DE" sz="1600" dirty="0">
              <a:solidFill>
                <a:srgbClr val="FF0000"/>
              </a:solidFill>
            </a:endParaRPr>
          </a:p>
        </p:txBody>
      </p:sp>
      <p:sp>
        <p:nvSpPr>
          <p:cNvPr id="7" name="Textfeld 6">
            <a:extLst>
              <a:ext uri="{FF2B5EF4-FFF2-40B4-BE49-F238E27FC236}">
                <a16:creationId xmlns:a16="http://schemas.microsoft.com/office/drawing/2014/main" id="{5B636708-E63E-48B3-A6D9-C3BA0406562D}"/>
              </a:ext>
            </a:extLst>
          </p:cNvPr>
          <p:cNvSpPr txBox="1"/>
          <p:nvPr/>
        </p:nvSpPr>
        <p:spPr>
          <a:xfrm>
            <a:off x="180474" y="1463913"/>
            <a:ext cx="964279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Home-Office als „normale Arbeitsmöglichkeit“ in Arbeitsgesetz einführen </a:t>
            </a:r>
            <a:r>
              <a:rPr lang="de-DE" sz="1600" dirty="0">
                <a:solidFill>
                  <a:srgbClr val="3333FF"/>
                </a:solidFill>
                <a:sym typeface="Wingdings" panose="05000000000000000000" pitchFamily="2" charset="2"/>
              </a:rPr>
              <a:t> Pendlerverkehr reduzieren</a:t>
            </a:r>
            <a:endParaRPr lang="de-DE" sz="1600" dirty="0">
              <a:solidFill>
                <a:srgbClr val="FF0000"/>
              </a:solidFill>
            </a:endParaRPr>
          </a:p>
        </p:txBody>
      </p:sp>
      <p:sp>
        <p:nvSpPr>
          <p:cNvPr id="8" name="Textfeld 7">
            <a:extLst>
              <a:ext uri="{FF2B5EF4-FFF2-40B4-BE49-F238E27FC236}">
                <a16:creationId xmlns:a16="http://schemas.microsoft.com/office/drawing/2014/main" id="{B52DDB93-9D6B-418A-827E-551830EFB880}"/>
              </a:ext>
            </a:extLst>
          </p:cNvPr>
          <p:cNvSpPr txBox="1"/>
          <p:nvPr/>
        </p:nvSpPr>
        <p:spPr>
          <a:xfrm>
            <a:off x="180474" y="1755748"/>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es geht, Besprechungen per Video-Konferenzen organisieren</a:t>
            </a:r>
            <a:endParaRPr lang="de-DE" sz="1600" dirty="0">
              <a:solidFill>
                <a:srgbClr val="FF0000"/>
              </a:solidFill>
            </a:endParaRPr>
          </a:p>
        </p:txBody>
      </p:sp>
      <p:sp>
        <p:nvSpPr>
          <p:cNvPr id="12" name="Textfeld 11">
            <a:extLst>
              <a:ext uri="{FF2B5EF4-FFF2-40B4-BE49-F238E27FC236}">
                <a16:creationId xmlns:a16="http://schemas.microsoft.com/office/drawing/2014/main" id="{D77B2DD8-C10D-4063-9CFE-8B496F90AD71}"/>
              </a:ext>
            </a:extLst>
          </p:cNvPr>
          <p:cNvSpPr txBox="1"/>
          <p:nvPr/>
        </p:nvSpPr>
        <p:spPr>
          <a:xfrm>
            <a:off x="180474" y="2047583"/>
            <a:ext cx="9380508"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Güter, die überall hergestellt werden können (Massenprodukte), sollten nur verbrauchernah transportiert werden (keine Globalisierung dieser Produkte). Streichung von Subventionen bei „grenzüberschreitender Beförderung im Drittlands-Verkehr </a:t>
            </a:r>
            <a:endParaRPr lang="de-DE" sz="1600" dirty="0">
              <a:solidFill>
                <a:srgbClr val="FF0000"/>
              </a:solidFill>
            </a:endParaRPr>
          </a:p>
        </p:txBody>
      </p:sp>
      <p:grpSp>
        <p:nvGrpSpPr>
          <p:cNvPr id="2" name="Gruppieren 1">
            <a:extLst>
              <a:ext uri="{FF2B5EF4-FFF2-40B4-BE49-F238E27FC236}">
                <a16:creationId xmlns:a16="http://schemas.microsoft.com/office/drawing/2014/main" id="{30FD68BF-EE38-4BCF-B33E-1675EF2BDF55}"/>
              </a:ext>
            </a:extLst>
          </p:cNvPr>
          <p:cNvGrpSpPr/>
          <p:nvPr/>
        </p:nvGrpSpPr>
        <p:grpSpPr>
          <a:xfrm>
            <a:off x="180474" y="3486282"/>
            <a:ext cx="9385890" cy="1367906"/>
            <a:chOff x="180474" y="3486282"/>
            <a:chExt cx="9385890" cy="1367906"/>
          </a:xfrm>
        </p:grpSpPr>
        <p:sp>
          <p:nvSpPr>
            <p:cNvPr id="5" name="Textfeld 4">
              <a:extLst>
                <a:ext uri="{FF2B5EF4-FFF2-40B4-BE49-F238E27FC236}">
                  <a16:creationId xmlns:a16="http://schemas.microsoft.com/office/drawing/2014/main" id="{092D5FE0-04AB-4F10-A787-E3F6454ACB4E}"/>
                </a:ext>
              </a:extLst>
            </p:cNvPr>
            <p:cNvSpPr txBox="1"/>
            <p:nvPr/>
          </p:nvSpPr>
          <p:spPr>
            <a:xfrm>
              <a:off x="180474" y="3486282"/>
              <a:ext cx="9385890" cy="338554"/>
            </a:xfrm>
            <a:prstGeom prst="rect">
              <a:avLst/>
            </a:prstGeom>
            <a:noFill/>
          </p:spPr>
          <p:txBody>
            <a:bodyPr wrap="square" rtlCol="0">
              <a:spAutoFit/>
            </a:bodyPr>
            <a:lstStyle/>
            <a:p>
              <a:r>
                <a:rPr lang="de-DE" sz="1600" b="1" u="sng" dirty="0">
                  <a:solidFill>
                    <a:srgbClr val="3333FF"/>
                  </a:solidFill>
                </a:rPr>
                <a:t>verlagern </a:t>
              </a:r>
              <a:r>
                <a:rPr lang="de-DE" sz="1600" dirty="0">
                  <a:solidFill>
                    <a:srgbClr val="3333FF"/>
                  </a:solidFill>
                  <a:sym typeface="Wingdings" panose="05000000000000000000" pitchFamily="2" charset="2"/>
                </a:rPr>
                <a:t> </a:t>
              </a:r>
              <a:r>
                <a:rPr lang="de-DE" sz="1600" dirty="0">
                  <a:solidFill>
                    <a:srgbClr val="3333FF"/>
                  </a:solidFill>
                </a:rPr>
                <a:t>spart, Geld, CO</a:t>
              </a:r>
              <a:r>
                <a:rPr lang="de-DE" sz="1600" baseline="-25000" dirty="0">
                  <a:solidFill>
                    <a:srgbClr val="3333FF"/>
                  </a:solidFill>
                </a:rPr>
                <a:t>2</a:t>
              </a:r>
              <a:r>
                <a:rPr lang="de-DE" sz="1600" dirty="0">
                  <a:solidFill>
                    <a:srgbClr val="3333FF"/>
                  </a:solidFill>
                  <a:sym typeface="Wingdings" panose="05000000000000000000" pitchFamily="2" charset="2"/>
                </a:rPr>
                <a:t> </a:t>
              </a:r>
              <a:endParaRPr lang="de-DE" sz="1600" b="1" u="sng" dirty="0">
                <a:solidFill>
                  <a:srgbClr val="3333FF"/>
                </a:solidFill>
              </a:endParaRPr>
            </a:p>
          </p:txBody>
        </p:sp>
        <p:sp>
          <p:nvSpPr>
            <p:cNvPr id="16" name="Textfeld 15">
              <a:extLst>
                <a:ext uri="{FF2B5EF4-FFF2-40B4-BE49-F238E27FC236}">
                  <a16:creationId xmlns:a16="http://schemas.microsoft.com/office/drawing/2014/main" id="{F63BDB17-108A-4D2A-97CF-AC33DC2F7D37}"/>
                </a:ext>
              </a:extLst>
            </p:cNvPr>
            <p:cNvSpPr txBox="1"/>
            <p:nvPr/>
          </p:nvSpPr>
          <p:spPr>
            <a:xfrm>
              <a:off x="180474" y="3856245"/>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beim Nah-Individualverkehr vom </a:t>
              </a:r>
              <a:r>
                <a:rPr lang="de-DE" sz="1600" dirty="0" err="1">
                  <a:solidFill>
                    <a:srgbClr val="3333FF"/>
                  </a:solidFill>
                </a:rPr>
                <a:t>PkW</a:t>
              </a:r>
              <a:r>
                <a:rPr lang="de-DE" sz="1600" dirty="0">
                  <a:solidFill>
                    <a:srgbClr val="3333FF"/>
                  </a:solidFill>
                </a:rPr>
                <a:t> auf Fahrrad und Lastenfahrrad</a:t>
              </a:r>
              <a:endParaRPr lang="de-DE" sz="1600" dirty="0">
                <a:solidFill>
                  <a:srgbClr val="FF0000"/>
                </a:solidFill>
              </a:endParaRPr>
            </a:p>
          </p:txBody>
        </p:sp>
        <p:sp>
          <p:nvSpPr>
            <p:cNvPr id="18" name="Textfeld 17">
              <a:extLst>
                <a:ext uri="{FF2B5EF4-FFF2-40B4-BE49-F238E27FC236}">
                  <a16:creationId xmlns:a16="http://schemas.microsoft.com/office/drawing/2014/main" id="{457AA6F0-A9E8-4B10-87E2-36A0BD5F0BA9}"/>
                </a:ext>
              </a:extLst>
            </p:cNvPr>
            <p:cNvSpPr txBox="1"/>
            <p:nvPr/>
          </p:nvSpPr>
          <p:spPr>
            <a:xfrm>
              <a:off x="180474" y="4202825"/>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beim Individualverkehr vom </a:t>
              </a:r>
              <a:r>
                <a:rPr lang="de-DE" sz="1600" dirty="0" err="1">
                  <a:solidFill>
                    <a:srgbClr val="3333FF"/>
                  </a:solidFill>
                </a:rPr>
                <a:t>PkW</a:t>
              </a:r>
              <a:r>
                <a:rPr lang="de-DE" sz="1600" dirty="0">
                  <a:solidFill>
                    <a:srgbClr val="3333FF"/>
                  </a:solidFill>
                </a:rPr>
                <a:t> auf ÖPNV/ÖPFV</a:t>
              </a:r>
              <a:endParaRPr lang="de-DE" sz="1600" dirty="0">
                <a:solidFill>
                  <a:srgbClr val="FF0000"/>
                </a:solidFill>
              </a:endParaRPr>
            </a:p>
          </p:txBody>
        </p:sp>
        <p:sp>
          <p:nvSpPr>
            <p:cNvPr id="19" name="Textfeld 18">
              <a:extLst>
                <a:ext uri="{FF2B5EF4-FFF2-40B4-BE49-F238E27FC236}">
                  <a16:creationId xmlns:a16="http://schemas.microsoft.com/office/drawing/2014/main" id="{64B92163-74C8-4FB6-9F96-E0054002664E}"/>
                </a:ext>
              </a:extLst>
            </p:cNvPr>
            <p:cNvSpPr txBox="1"/>
            <p:nvPr/>
          </p:nvSpPr>
          <p:spPr>
            <a:xfrm>
              <a:off x="180474" y="4515634"/>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Umstieg beim Kurzstreckenflugverkehr (D) auf die Bahn</a:t>
              </a:r>
              <a:endParaRPr lang="de-DE" sz="1600" dirty="0">
                <a:solidFill>
                  <a:srgbClr val="FF0000"/>
                </a:solidFill>
              </a:endParaRPr>
            </a:p>
          </p:txBody>
        </p:sp>
      </p:grpSp>
      <p:sp>
        <p:nvSpPr>
          <p:cNvPr id="22" name="Textfeld 21">
            <a:extLst>
              <a:ext uri="{FF2B5EF4-FFF2-40B4-BE49-F238E27FC236}">
                <a16:creationId xmlns:a16="http://schemas.microsoft.com/office/drawing/2014/main" id="{C1837DF5-DE86-4C6C-BCED-D9090E749AC5}"/>
              </a:ext>
            </a:extLst>
          </p:cNvPr>
          <p:cNvSpPr txBox="1"/>
          <p:nvPr/>
        </p:nvSpPr>
        <p:spPr>
          <a:xfrm>
            <a:off x="180474" y="2831861"/>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Saisonalität: beispielsweise sollte auf Erdbeeren an Weihnachten verzichtet werden! </a:t>
            </a:r>
            <a:endParaRPr lang="de-DE" sz="1600" dirty="0">
              <a:solidFill>
                <a:srgbClr val="FF0000"/>
              </a:solidFill>
            </a:endParaRPr>
          </a:p>
        </p:txBody>
      </p:sp>
      <p:sp>
        <p:nvSpPr>
          <p:cNvPr id="13" name="Textfeld 12">
            <a:extLst>
              <a:ext uri="{FF2B5EF4-FFF2-40B4-BE49-F238E27FC236}">
                <a16:creationId xmlns:a16="http://schemas.microsoft.com/office/drawing/2014/main" id="{1F970624-47A5-4A9A-AF57-27198B1C6524}"/>
              </a:ext>
            </a:extLst>
          </p:cNvPr>
          <p:cNvSpPr txBox="1"/>
          <p:nvPr/>
        </p:nvSpPr>
        <p:spPr>
          <a:xfrm>
            <a:off x="190261" y="3123697"/>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Quartierskonzepte: Wohnen und Arbeiten in unmittelbarer Nähe</a:t>
            </a:r>
            <a:endParaRPr lang="de-DE" sz="1600" dirty="0">
              <a:solidFill>
                <a:srgbClr val="FF0000"/>
              </a:solidFill>
            </a:endParaRPr>
          </a:p>
        </p:txBody>
      </p:sp>
      <p:sp>
        <p:nvSpPr>
          <p:cNvPr id="21" name="Textfeld 20">
            <a:extLst>
              <a:ext uri="{FF2B5EF4-FFF2-40B4-BE49-F238E27FC236}">
                <a16:creationId xmlns:a16="http://schemas.microsoft.com/office/drawing/2014/main" id="{2DCEC39E-1EFB-4CBA-82EB-CBDA00AB0D56}"/>
              </a:ext>
            </a:extLst>
          </p:cNvPr>
          <p:cNvSpPr txBox="1"/>
          <p:nvPr/>
        </p:nvSpPr>
        <p:spPr>
          <a:xfrm>
            <a:off x="5925856" y="2578808"/>
            <a:ext cx="298480" cy="246221"/>
          </a:xfrm>
          <a:prstGeom prst="rect">
            <a:avLst/>
          </a:prstGeom>
          <a:noFill/>
        </p:spPr>
        <p:txBody>
          <a:bodyPr wrap="none" rtlCol="0">
            <a:spAutoFit/>
          </a:bodyPr>
          <a:lstStyle/>
          <a:p>
            <a:r>
              <a:rPr lang="de-DE" sz="1000" dirty="0"/>
              <a:t>3)</a:t>
            </a:r>
          </a:p>
        </p:txBody>
      </p:sp>
      <p:grpSp>
        <p:nvGrpSpPr>
          <p:cNvPr id="3" name="Gruppieren 2">
            <a:extLst>
              <a:ext uri="{FF2B5EF4-FFF2-40B4-BE49-F238E27FC236}">
                <a16:creationId xmlns:a16="http://schemas.microsoft.com/office/drawing/2014/main" id="{9F864652-B1BF-4FC4-946F-D1B0868B6213}"/>
              </a:ext>
            </a:extLst>
          </p:cNvPr>
          <p:cNvGrpSpPr/>
          <p:nvPr/>
        </p:nvGrpSpPr>
        <p:grpSpPr>
          <a:xfrm>
            <a:off x="180474" y="4923707"/>
            <a:ext cx="9614336" cy="1513781"/>
            <a:chOff x="180474" y="4923707"/>
            <a:chExt cx="9614336" cy="1513781"/>
          </a:xfrm>
        </p:grpSpPr>
        <p:sp>
          <p:nvSpPr>
            <p:cNvPr id="14" name="Textfeld 13">
              <a:extLst>
                <a:ext uri="{FF2B5EF4-FFF2-40B4-BE49-F238E27FC236}">
                  <a16:creationId xmlns:a16="http://schemas.microsoft.com/office/drawing/2014/main" id="{BE07B97E-A961-4773-AAA3-B32370FE598B}"/>
                </a:ext>
              </a:extLst>
            </p:cNvPr>
            <p:cNvSpPr txBox="1"/>
            <p:nvPr/>
          </p:nvSpPr>
          <p:spPr>
            <a:xfrm>
              <a:off x="180474" y="4923707"/>
              <a:ext cx="9385890" cy="338554"/>
            </a:xfrm>
            <a:prstGeom prst="rect">
              <a:avLst/>
            </a:prstGeom>
            <a:noFill/>
          </p:spPr>
          <p:txBody>
            <a:bodyPr wrap="square" rtlCol="0">
              <a:spAutoFit/>
            </a:bodyPr>
            <a:lstStyle/>
            <a:p>
              <a:r>
                <a:rPr lang="de-DE" sz="1600" b="1" u="sng" dirty="0">
                  <a:solidFill>
                    <a:srgbClr val="3333FF"/>
                  </a:solidFill>
                </a:rPr>
                <a:t>regulieren</a:t>
              </a:r>
              <a:endParaRPr lang="de-DE" sz="1600" b="1" u="sng" dirty="0">
                <a:solidFill>
                  <a:srgbClr val="FF0000"/>
                </a:solidFill>
              </a:endParaRPr>
            </a:p>
          </p:txBody>
        </p:sp>
        <p:sp>
          <p:nvSpPr>
            <p:cNvPr id="17" name="Textfeld 16">
              <a:extLst>
                <a:ext uri="{FF2B5EF4-FFF2-40B4-BE49-F238E27FC236}">
                  <a16:creationId xmlns:a16="http://schemas.microsoft.com/office/drawing/2014/main" id="{56B4DA3B-A8A6-479C-856B-56AECB90D341}"/>
                </a:ext>
              </a:extLst>
            </p:cNvPr>
            <p:cNvSpPr txBox="1"/>
            <p:nvPr/>
          </p:nvSpPr>
          <p:spPr>
            <a:xfrm>
              <a:off x="190261" y="5815367"/>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Änderung der Straßenverkehrsordnung (z. B. Tempo 30 innerorts, 130 auf Autobahnen)</a:t>
              </a:r>
            </a:p>
          </p:txBody>
        </p:sp>
        <p:sp>
          <p:nvSpPr>
            <p:cNvPr id="20" name="Textfeld 19">
              <a:extLst>
                <a:ext uri="{FF2B5EF4-FFF2-40B4-BE49-F238E27FC236}">
                  <a16:creationId xmlns:a16="http://schemas.microsoft.com/office/drawing/2014/main" id="{6D5011FE-640A-4E76-8C8A-E91F8FE49E94}"/>
                </a:ext>
              </a:extLst>
            </p:cNvPr>
            <p:cNvSpPr txBox="1"/>
            <p:nvPr/>
          </p:nvSpPr>
          <p:spPr>
            <a:xfrm>
              <a:off x="180474" y="5285578"/>
              <a:ext cx="8366587"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Europäische Gesetzgebung voranbringen (siehe Koalitionsvereinbarung) und übernehmen (</a:t>
              </a:r>
              <a:r>
                <a:rPr lang="de-DE" sz="1600" dirty="0">
                  <a:solidFill>
                    <a:srgbClr val="3333FF"/>
                  </a:solidFill>
                  <a:hlinkClick r:id="rId3"/>
                </a:rPr>
                <a:t>fit-for-55-Paket</a:t>
              </a:r>
              <a:r>
                <a:rPr lang="de-DE" sz="1600" dirty="0">
                  <a:solidFill>
                    <a:srgbClr val="3333FF"/>
                  </a:solidFill>
                </a:rPr>
                <a:t>, Luftqualitätsrichtlinie, u.a.)</a:t>
              </a:r>
            </a:p>
          </p:txBody>
        </p:sp>
        <p:sp>
          <p:nvSpPr>
            <p:cNvPr id="23" name="Textfeld 22">
              <a:extLst>
                <a:ext uri="{FF2B5EF4-FFF2-40B4-BE49-F238E27FC236}">
                  <a16:creationId xmlns:a16="http://schemas.microsoft.com/office/drawing/2014/main" id="{1B49C9F7-49C2-4C11-A1E0-045BD8EB8F34}"/>
                </a:ext>
              </a:extLst>
            </p:cNvPr>
            <p:cNvSpPr txBox="1"/>
            <p:nvPr/>
          </p:nvSpPr>
          <p:spPr>
            <a:xfrm>
              <a:off x="190261" y="609893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Ab 2035 werden keine Verbrenner mehr zugelassen</a:t>
              </a:r>
            </a:p>
          </p:txBody>
        </p:sp>
        <p:sp>
          <p:nvSpPr>
            <p:cNvPr id="25" name="Textfeld 24">
              <a:extLst>
                <a:ext uri="{FF2B5EF4-FFF2-40B4-BE49-F238E27FC236}">
                  <a16:creationId xmlns:a16="http://schemas.microsoft.com/office/drawing/2014/main" id="{F74B14EA-53F9-4954-8575-A525B4777233}"/>
                </a:ext>
              </a:extLst>
            </p:cNvPr>
            <p:cNvSpPr txBox="1"/>
            <p:nvPr/>
          </p:nvSpPr>
          <p:spPr>
            <a:xfrm>
              <a:off x="5727638" y="5543800"/>
              <a:ext cx="298480" cy="246221"/>
            </a:xfrm>
            <a:prstGeom prst="rect">
              <a:avLst/>
            </a:prstGeom>
            <a:noFill/>
          </p:spPr>
          <p:txBody>
            <a:bodyPr wrap="none" rtlCol="0">
              <a:spAutoFit/>
            </a:bodyPr>
            <a:lstStyle/>
            <a:p>
              <a:r>
                <a:rPr lang="de-DE" sz="1000" dirty="0"/>
                <a:t>4)</a:t>
              </a:r>
            </a:p>
          </p:txBody>
        </p:sp>
      </p:grpSp>
    </p:spTree>
    <p:extLst>
      <p:ext uri="{BB962C8B-B14F-4D97-AF65-F5344CB8AC3E}">
        <p14:creationId xmlns:p14="http://schemas.microsoft.com/office/powerpoint/2010/main" val="17407660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1946"/>
            <a:ext cx="23644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Mobilitätskonzept (2)</a:t>
            </a:r>
            <a:br>
              <a:rPr lang="de-DE" altLang="de-DE" sz="2000" dirty="0">
                <a:solidFill>
                  <a:schemeClr val="bg1"/>
                </a:solidFill>
              </a:rPr>
            </a:br>
            <a:r>
              <a:rPr lang="de-DE" altLang="de-DE" sz="2000" dirty="0">
                <a:solidFill>
                  <a:schemeClr val="bg1"/>
                </a:solidFill>
              </a:rPr>
              <a:t>Verkehr innovieren </a:t>
            </a:r>
          </a:p>
        </p:txBody>
      </p:sp>
      <p:sp>
        <p:nvSpPr>
          <p:cNvPr id="6" name="Textfeld 5">
            <a:extLst>
              <a:ext uri="{FF2B5EF4-FFF2-40B4-BE49-F238E27FC236}">
                <a16:creationId xmlns:a16="http://schemas.microsoft.com/office/drawing/2014/main" id="{2EAD4298-0DA4-4C0F-A390-BBC698F11321}"/>
              </a:ext>
            </a:extLst>
          </p:cNvPr>
          <p:cNvSpPr txBox="1"/>
          <p:nvPr/>
        </p:nvSpPr>
        <p:spPr>
          <a:xfrm>
            <a:off x="180474" y="891679"/>
            <a:ext cx="9385890" cy="338554"/>
          </a:xfrm>
          <a:prstGeom prst="rect">
            <a:avLst/>
          </a:prstGeom>
          <a:noFill/>
        </p:spPr>
        <p:txBody>
          <a:bodyPr wrap="square" rtlCol="0">
            <a:spAutoFit/>
          </a:bodyPr>
          <a:lstStyle/>
          <a:p>
            <a:r>
              <a:rPr lang="de-DE" sz="1600" b="1" u="sng" dirty="0">
                <a:solidFill>
                  <a:srgbClr val="3333FF"/>
                </a:solidFill>
              </a:rPr>
              <a:t>innovieren </a:t>
            </a:r>
            <a:r>
              <a:rPr lang="de-DE" sz="1600" dirty="0">
                <a:solidFill>
                  <a:srgbClr val="3333FF"/>
                </a:solidFill>
                <a:sym typeface="Wingdings" panose="05000000000000000000" pitchFamily="2" charset="2"/>
              </a:rPr>
              <a:t></a:t>
            </a:r>
            <a:r>
              <a:rPr lang="de-DE" sz="1600" dirty="0">
                <a:solidFill>
                  <a:srgbClr val="3333FF"/>
                </a:solidFill>
              </a:rPr>
              <a:t> spart Energie, Geld, CO</a:t>
            </a:r>
            <a:r>
              <a:rPr lang="de-DE" sz="1600" baseline="-25000" dirty="0">
                <a:solidFill>
                  <a:srgbClr val="3333FF"/>
                </a:solidFill>
              </a:rPr>
              <a:t>2</a:t>
            </a:r>
            <a:r>
              <a:rPr lang="de-DE" sz="1600" dirty="0">
                <a:solidFill>
                  <a:srgbClr val="3333FF"/>
                </a:solidFill>
                <a:sym typeface="Wingdings" panose="05000000000000000000" pitchFamily="2" charset="2"/>
              </a:rPr>
              <a:t> </a:t>
            </a:r>
            <a:endParaRPr lang="de-DE" sz="1600" b="1" u="sng" dirty="0">
              <a:solidFill>
                <a:srgbClr val="FF0000"/>
              </a:solidFill>
            </a:endParaRPr>
          </a:p>
        </p:txBody>
      </p:sp>
      <p:grpSp>
        <p:nvGrpSpPr>
          <p:cNvPr id="2" name="Gruppieren 1">
            <a:extLst>
              <a:ext uri="{FF2B5EF4-FFF2-40B4-BE49-F238E27FC236}">
                <a16:creationId xmlns:a16="http://schemas.microsoft.com/office/drawing/2014/main" id="{DB93E045-C874-4F5E-A9CC-3A21F6710346}"/>
              </a:ext>
            </a:extLst>
          </p:cNvPr>
          <p:cNvGrpSpPr/>
          <p:nvPr/>
        </p:nvGrpSpPr>
        <p:grpSpPr>
          <a:xfrm>
            <a:off x="180474" y="5531894"/>
            <a:ext cx="9725526" cy="936899"/>
            <a:chOff x="180474" y="5177080"/>
            <a:chExt cx="9725526" cy="936899"/>
          </a:xfrm>
        </p:grpSpPr>
        <p:sp>
          <p:nvSpPr>
            <p:cNvPr id="18" name="Textfeld 17">
              <a:extLst>
                <a:ext uri="{FF2B5EF4-FFF2-40B4-BE49-F238E27FC236}">
                  <a16:creationId xmlns:a16="http://schemas.microsoft.com/office/drawing/2014/main" id="{983FE5CB-59C6-4EFE-85B2-6DA2E2D319A4}"/>
                </a:ext>
              </a:extLst>
            </p:cNvPr>
            <p:cNvSpPr txBox="1"/>
            <p:nvPr/>
          </p:nvSpPr>
          <p:spPr>
            <a:xfrm>
              <a:off x="180474" y="5177080"/>
              <a:ext cx="972552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Steigerung der CO</a:t>
              </a:r>
              <a:r>
                <a:rPr lang="de-DE" sz="1600" baseline="-25000" dirty="0">
                  <a:solidFill>
                    <a:srgbClr val="3333FF"/>
                  </a:solidFill>
                </a:rPr>
                <a:t>2</a:t>
              </a:r>
              <a:r>
                <a:rPr lang="de-DE" sz="1600" dirty="0">
                  <a:solidFill>
                    <a:srgbClr val="3333FF"/>
                  </a:solidFill>
                </a:rPr>
                <a:t> -Bepreisung für Kraftstoffe, Straßenmaut, KFZ-Steuer, ….</a:t>
              </a:r>
            </a:p>
          </p:txBody>
        </p:sp>
        <p:sp>
          <p:nvSpPr>
            <p:cNvPr id="19" name="Textfeld 18">
              <a:extLst>
                <a:ext uri="{FF2B5EF4-FFF2-40B4-BE49-F238E27FC236}">
                  <a16:creationId xmlns:a16="http://schemas.microsoft.com/office/drawing/2014/main" id="{A2CD7A65-B720-4E09-B73C-4ACCADE2B97C}"/>
                </a:ext>
              </a:extLst>
            </p:cNvPr>
            <p:cNvSpPr txBox="1"/>
            <p:nvPr/>
          </p:nvSpPr>
          <p:spPr>
            <a:xfrm>
              <a:off x="180474" y="5476251"/>
              <a:ext cx="836658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Klimaschädliche Subventionen streichen, freiwerdende Mittel für Mobilitätsinfrastruktur</a:t>
              </a:r>
            </a:p>
          </p:txBody>
        </p:sp>
        <p:sp>
          <p:nvSpPr>
            <p:cNvPr id="22" name="Textfeld 21">
              <a:extLst>
                <a:ext uri="{FF2B5EF4-FFF2-40B4-BE49-F238E27FC236}">
                  <a16:creationId xmlns:a16="http://schemas.microsoft.com/office/drawing/2014/main" id="{34B5E7F1-A32A-41CE-A77B-386361470928}"/>
                </a:ext>
              </a:extLst>
            </p:cNvPr>
            <p:cNvSpPr txBox="1"/>
            <p:nvPr/>
          </p:nvSpPr>
          <p:spPr>
            <a:xfrm>
              <a:off x="180474" y="5775425"/>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Einnahmen generieren durch Ausbau von PV und Windkraft an geeigneten Trassen</a:t>
              </a:r>
            </a:p>
          </p:txBody>
        </p:sp>
      </p:grpSp>
      <p:grpSp>
        <p:nvGrpSpPr>
          <p:cNvPr id="3" name="Gruppieren 2">
            <a:extLst>
              <a:ext uri="{FF2B5EF4-FFF2-40B4-BE49-F238E27FC236}">
                <a16:creationId xmlns:a16="http://schemas.microsoft.com/office/drawing/2014/main" id="{B212E54F-DAD2-4607-8F7B-F58320F0FA8A}"/>
              </a:ext>
            </a:extLst>
          </p:cNvPr>
          <p:cNvGrpSpPr/>
          <p:nvPr/>
        </p:nvGrpSpPr>
        <p:grpSpPr>
          <a:xfrm>
            <a:off x="181872" y="3878234"/>
            <a:ext cx="9614336" cy="1512584"/>
            <a:chOff x="181872" y="3519823"/>
            <a:chExt cx="9614336" cy="1512584"/>
          </a:xfrm>
        </p:grpSpPr>
        <p:sp>
          <p:nvSpPr>
            <p:cNvPr id="15" name="Textfeld 14">
              <a:extLst>
                <a:ext uri="{FF2B5EF4-FFF2-40B4-BE49-F238E27FC236}">
                  <a16:creationId xmlns:a16="http://schemas.microsoft.com/office/drawing/2014/main" id="{9940B27B-962A-423A-8538-9363452ED30F}"/>
                </a:ext>
              </a:extLst>
            </p:cNvPr>
            <p:cNvSpPr txBox="1"/>
            <p:nvPr/>
          </p:nvSpPr>
          <p:spPr>
            <a:xfrm>
              <a:off x="191659" y="4095511"/>
              <a:ext cx="900046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Ladeinfrastruktur ausbauen, Bezahlsysteme vereinheitlichen, Wettbewerb gewährleisten</a:t>
              </a:r>
            </a:p>
          </p:txBody>
        </p:sp>
        <p:sp>
          <p:nvSpPr>
            <p:cNvPr id="16" name="Textfeld 15">
              <a:extLst>
                <a:ext uri="{FF2B5EF4-FFF2-40B4-BE49-F238E27FC236}">
                  <a16:creationId xmlns:a16="http://schemas.microsoft.com/office/drawing/2014/main" id="{E822FE4E-DDF7-4BD9-B454-1F2A4F4726B4}"/>
                </a:ext>
              </a:extLst>
            </p:cNvPr>
            <p:cNvSpPr txBox="1"/>
            <p:nvPr/>
          </p:nvSpPr>
          <p:spPr>
            <a:xfrm>
              <a:off x="191659" y="4693853"/>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Benutzerfreundliche Vernetzung aller Verkehrsmittel</a:t>
              </a:r>
            </a:p>
          </p:txBody>
        </p:sp>
        <p:sp>
          <p:nvSpPr>
            <p:cNvPr id="17" name="Textfeld 16">
              <a:extLst>
                <a:ext uri="{FF2B5EF4-FFF2-40B4-BE49-F238E27FC236}">
                  <a16:creationId xmlns:a16="http://schemas.microsoft.com/office/drawing/2014/main" id="{EBA60C87-5D0C-4045-8D5A-ACD36CDB816D}"/>
                </a:ext>
              </a:extLst>
            </p:cNvPr>
            <p:cNvSpPr txBox="1"/>
            <p:nvPr/>
          </p:nvSpPr>
          <p:spPr>
            <a:xfrm>
              <a:off x="181872" y="4394682"/>
              <a:ext cx="9384492"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Lärmschutz im Schienenverkehr („leise“ Trassen, Räder, Bremsen, Lärmschutzwälle,….)</a:t>
              </a:r>
            </a:p>
          </p:txBody>
        </p:sp>
        <p:sp>
          <p:nvSpPr>
            <p:cNvPr id="23" name="Textfeld 22">
              <a:extLst>
                <a:ext uri="{FF2B5EF4-FFF2-40B4-BE49-F238E27FC236}">
                  <a16:creationId xmlns:a16="http://schemas.microsoft.com/office/drawing/2014/main" id="{9675ADCA-4212-4766-AB41-F9F2BFF45B89}"/>
                </a:ext>
              </a:extLst>
            </p:cNvPr>
            <p:cNvSpPr txBox="1"/>
            <p:nvPr/>
          </p:nvSpPr>
          <p:spPr>
            <a:xfrm>
              <a:off x="190261" y="3519823"/>
              <a:ext cx="836658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Massive Investitionen in klimafreundliche Verkehrsmittel (ÖPNV, Schiene, Radwege,…)</a:t>
              </a:r>
            </a:p>
          </p:txBody>
        </p:sp>
        <p:sp>
          <p:nvSpPr>
            <p:cNvPr id="24" name="Textfeld 23">
              <a:extLst>
                <a:ext uri="{FF2B5EF4-FFF2-40B4-BE49-F238E27FC236}">
                  <a16:creationId xmlns:a16="http://schemas.microsoft.com/office/drawing/2014/main" id="{7C1D7297-B708-4DB2-86B4-E750C0B30E6F}"/>
                </a:ext>
              </a:extLst>
            </p:cNvPr>
            <p:cNvSpPr txBox="1"/>
            <p:nvPr/>
          </p:nvSpPr>
          <p:spPr>
            <a:xfrm>
              <a:off x="190261" y="3819434"/>
              <a:ext cx="836658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Ressourcenarme Akkutechnologie  (z.B. Natrium-Ionen)</a:t>
              </a:r>
            </a:p>
          </p:txBody>
        </p:sp>
      </p:grpSp>
      <p:grpSp>
        <p:nvGrpSpPr>
          <p:cNvPr id="5" name="Gruppieren 4">
            <a:extLst>
              <a:ext uri="{FF2B5EF4-FFF2-40B4-BE49-F238E27FC236}">
                <a16:creationId xmlns:a16="http://schemas.microsoft.com/office/drawing/2014/main" id="{02440A89-0A3B-4A3F-9D80-8F4F47B69936}"/>
              </a:ext>
            </a:extLst>
          </p:cNvPr>
          <p:cNvGrpSpPr/>
          <p:nvPr/>
        </p:nvGrpSpPr>
        <p:grpSpPr>
          <a:xfrm>
            <a:off x="180474" y="1210688"/>
            <a:ext cx="9725526" cy="2459151"/>
            <a:chOff x="180474" y="1210688"/>
            <a:chExt cx="9725526" cy="2459151"/>
          </a:xfrm>
        </p:grpSpPr>
        <p:sp>
          <p:nvSpPr>
            <p:cNvPr id="9" name="Textfeld 8">
              <a:extLst>
                <a:ext uri="{FF2B5EF4-FFF2-40B4-BE49-F238E27FC236}">
                  <a16:creationId xmlns:a16="http://schemas.microsoft.com/office/drawing/2014/main" id="{E6DA7B5B-287B-4B70-B9E0-89C4BF61D2CA}"/>
                </a:ext>
              </a:extLst>
            </p:cNvPr>
            <p:cNvSpPr txBox="1"/>
            <p:nvPr/>
          </p:nvSpPr>
          <p:spPr>
            <a:xfrm>
              <a:off x="180474" y="1210688"/>
              <a:ext cx="972552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Vollständige Umstellung von fossilen Brennstoffen auf vorzugsweise Strom und H</a:t>
              </a:r>
              <a:r>
                <a:rPr lang="de-DE" sz="1600" baseline="-25000" dirty="0">
                  <a:solidFill>
                    <a:srgbClr val="3333FF"/>
                  </a:solidFill>
                </a:rPr>
                <a:t>2</a:t>
              </a:r>
              <a:endParaRPr lang="de-DE" sz="1600" dirty="0">
                <a:solidFill>
                  <a:srgbClr val="FF0000"/>
                </a:solidFill>
              </a:endParaRPr>
            </a:p>
          </p:txBody>
        </p:sp>
        <p:sp>
          <p:nvSpPr>
            <p:cNvPr id="11" name="Textfeld 10">
              <a:extLst>
                <a:ext uri="{FF2B5EF4-FFF2-40B4-BE49-F238E27FC236}">
                  <a16:creationId xmlns:a16="http://schemas.microsoft.com/office/drawing/2014/main" id="{B0B6D209-AE0E-49C3-A672-FC0AC9821796}"/>
                </a:ext>
              </a:extLst>
            </p:cNvPr>
            <p:cNvSpPr txBox="1"/>
            <p:nvPr/>
          </p:nvSpPr>
          <p:spPr>
            <a:xfrm>
              <a:off x="180474" y="1515139"/>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Kostenloser ÖPNV (steuerfinanziert) </a:t>
              </a:r>
              <a:r>
                <a:rPr lang="de-DE" sz="1600" dirty="0">
                  <a:solidFill>
                    <a:srgbClr val="3333FF"/>
                  </a:solidFill>
                  <a:sym typeface="Wingdings" panose="05000000000000000000" pitchFamily="2" charset="2"/>
                </a:rPr>
                <a:t></a:t>
              </a:r>
              <a:r>
                <a:rPr lang="de-DE" sz="1600" dirty="0">
                  <a:solidFill>
                    <a:srgbClr val="3333FF"/>
                  </a:solidFill>
                </a:rPr>
                <a:t> Erhöhung der Akzeptanz </a:t>
              </a:r>
            </a:p>
          </p:txBody>
        </p:sp>
        <p:sp>
          <p:nvSpPr>
            <p:cNvPr id="13" name="Textfeld 12">
              <a:extLst>
                <a:ext uri="{FF2B5EF4-FFF2-40B4-BE49-F238E27FC236}">
                  <a16:creationId xmlns:a16="http://schemas.microsoft.com/office/drawing/2014/main" id="{77993B1D-D84B-432F-BB0E-E4828E5D8982}"/>
                </a:ext>
              </a:extLst>
            </p:cNvPr>
            <p:cNvSpPr txBox="1"/>
            <p:nvPr/>
          </p:nvSpPr>
          <p:spPr>
            <a:xfrm>
              <a:off x="180474" y="1819590"/>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Hochseeschiffe müssen in Häfen mit Landstrom versorgt werden</a:t>
              </a:r>
              <a:endParaRPr lang="de-DE" sz="1600" dirty="0">
                <a:solidFill>
                  <a:srgbClr val="FF0000"/>
                </a:solidFill>
              </a:endParaRPr>
            </a:p>
          </p:txBody>
        </p:sp>
        <p:sp>
          <p:nvSpPr>
            <p:cNvPr id="14" name="Textfeld 13">
              <a:extLst>
                <a:ext uri="{FF2B5EF4-FFF2-40B4-BE49-F238E27FC236}">
                  <a16:creationId xmlns:a16="http://schemas.microsoft.com/office/drawing/2014/main" id="{26D44C28-8B55-488B-B405-A47D5418A78E}"/>
                </a:ext>
              </a:extLst>
            </p:cNvPr>
            <p:cNvSpPr txBox="1"/>
            <p:nvPr/>
          </p:nvSpPr>
          <p:spPr>
            <a:xfrm>
              <a:off x="180474" y="2124041"/>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Auch im Luftverkehr muss der „Treibstoff“ versteuert werden </a:t>
              </a:r>
              <a:r>
                <a:rPr lang="de-DE" sz="1600" dirty="0">
                  <a:solidFill>
                    <a:srgbClr val="3333FF"/>
                  </a:solidFill>
                  <a:sym typeface="Wingdings" panose="05000000000000000000" pitchFamily="2" charset="2"/>
                </a:rPr>
                <a:t> </a:t>
              </a:r>
              <a:r>
                <a:rPr lang="de-DE" sz="1600" dirty="0">
                  <a:solidFill>
                    <a:srgbClr val="3333FF"/>
                  </a:solidFill>
                </a:rPr>
                <a:t>keine Privilegien für die Luftfahrt</a:t>
              </a:r>
              <a:endParaRPr lang="de-DE" sz="1600" dirty="0">
                <a:solidFill>
                  <a:srgbClr val="FF0000"/>
                </a:solidFill>
              </a:endParaRPr>
            </a:p>
          </p:txBody>
        </p:sp>
        <p:sp>
          <p:nvSpPr>
            <p:cNvPr id="20" name="Textfeld 19">
              <a:extLst>
                <a:ext uri="{FF2B5EF4-FFF2-40B4-BE49-F238E27FC236}">
                  <a16:creationId xmlns:a16="http://schemas.microsoft.com/office/drawing/2014/main" id="{048E32A4-5E08-40C4-BF40-DBBB96B00EC8}"/>
                </a:ext>
              </a:extLst>
            </p:cNvPr>
            <p:cNvSpPr txBox="1"/>
            <p:nvPr/>
          </p:nvSpPr>
          <p:spPr>
            <a:xfrm>
              <a:off x="180474" y="2428492"/>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Mittelfristig: Umstellung auf Car-Sharing </a:t>
              </a:r>
              <a:r>
                <a:rPr lang="de-DE" sz="1600" dirty="0">
                  <a:solidFill>
                    <a:srgbClr val="3333FF"/>
                  </a:solidFill>
                  <a:sym typeface="Wingdings" panose="05000000000000000000" pitchFamily="2" charset="2"/>
                </a:rPr>
                <a:t> bindet weniger Kapital</a:t>
              </a:r>
              <a:endParaRPr lang="de-DE" sz="1600" dirty="0">
                <a:solidFill>
                  <a:srgbClr val="FF0000"/>
                </a:solidFill>
              </a:endParaRPr>
            </a:p>
          </p:txBody>
        </p:sp>
        <p:sp>
          <p:nvSpPr>
            <p:cNvPr id="21" name="Textfeld 20">
              <a:extLst>
                <a:ext uri="{FF2B5EF4-FFF2-40B4-BE49-F238E27FC236}">
                  <a16:creationId xmlns:a16="http://schemas.microsoft.com/office/drawing/2014/main" id="{289054D2-1F1D-44BE-89C2-5FDF061E4AE5}"/>
                </a:ext>
              </a:extLst>
            </p:cNvPr>
            <p:cNvSpPr txBox="1"/>
            <p:nvPr/>
          </p:nvSpPr>
          <p:spPr>
            <a:xfrm>
              <a:off x="180474" y="2732943"/>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Langfristig: Autonomes fahren </a:t>
              </a:r>
              <a:endParaRPr lang="de-DE" sz="1600" dirty="0">
                <a:solidFill>
                  <a:srgbClr val="FF0000"/>
                </a:solidFill>
              </a:endParaRPr>
            </a:p>
          </p:txBody>
        </p:sp>
        <p:sp>
          <p:nvSpPr>
            <p:cNvPr id="25" name="Textfeld 24">
              <a:extLst>
                <a:ext uri="{FF2B5EF4-FFF2-40B4-BE49-F238E27FC236}">
                  <a16:creationId xmlns:a16="http://schemas.microsoft.com/office/drawing/2014/main" id="{28D8E605-C40E-4E0C-B3F6-3519A9983E64}"/>
                </a:ext>
              </a:extLst>
            </p:cNvPr>
            <p:cNvSpPr txBox="1"/>
            <p:nvPr/>
          </p:nvSpPr>
          <p:spPr>
            <a:xfrm>
              <a:off x="180474" y="3037393"/>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Große Parkplätze mit PV-Anlagen überdachen und Ladeeinrichtung für </a:t>
              </a:r>
              <a:r>
                <a:rPr lang="de-DE" sz="1600" dirty="0" err="1">
                  <a:solidFill>
                    <a:srgbClr val="3333FF"/>
                  </a:solidFill>
                </a:rPr>
                <a:t>PkW</a:t>
              </a:r>
              <a:r>
                <a:rPr lang="de-DE" sz="1600" dirty="0">
                  <a:solidFill>
                    <a:srgbClr val="3333FF"/>
                  </a:solidFill>
                </a:rPr>
                <a:t> und </a:t>
              </a:r>
              <a:r>
                <a:rPr lang="de-DE" sz="1600" dirty="0" err="1">
                  <a:solidFill>
                    <a:srgbClr val="3333FF"/>
                  </a:solidFill>
                </a:rPr>
                <a:t>LkW</a:t>
              </a:r>
              <a:r>
                <a:rPr lang="de-DE" sz="1600" dirty="0">
                  <a:solidFill>
                    <a:srgbClr val="3333FF"/>
                  </a:solidFill>
                </a:rPr>
                <a:t> schaffen </a:t>
              </a:r>
              <a:endParaRPr lang="de-DE" sz="1600" dirty="0">
                <a:solidFill>
                  <a:srgbClr val="FF0000"/>
                </a:solidFill>
              </a:endParaRPr>
            </a:p>
          </p:txBody>
        </p:sp>
        <p:sp>
          <p:nvSpPr>
            <p:cNvPr id="26" name="Textfeld 25">
              <a:extLst>
                <a:ext uri="{FF2B5EF4-FFF2-40B4-BE49-F238E27FC236}">
                  <a16:creationId xmlns:a16="http://schemas.microsoft.com/office/drawing/2014/main" id="{083AFD68-88C0-4DD5-9EA1-FCBEF9AA3C11}"/>
                </a:ext>
              </a:extLst>
            </p:cNvPr>
            <p:cNvSpPr txBox="1"/>
            <p:nvPr/>
          </p:nvSpPr>
          <p:spPr>
            <a:xfrm>
              <a:off x="180474" y="3331285"/>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Intelligente </a:t>
              </a:r>
              <a:r>
                <a:rPr lang="de-DE" sz="1600" dirty="0" err="1">
                  <a:solidFill>
                    <a:srgbClr val="3333FF"/>
                  </a:solidFill>
                </a:rPr>
                <a:t>Sektorkopplung</a:t>
              </a:r>
              <a:r>
                <a:rPr lang="de-DE" sz="1600" dirty="0">
                  <a:solidFill>
                    <a:srgbClr val="3333FF"/>
                  </a:solidFill>
                </a:rPr>
                <a:t> von Energieerzeugern und –</a:t>
              </a:r>
              <a:r>
                <a:rPr lang="de-DE" sz="1600" dirty="0" err="1">
                  <a:solidFill>
                    <a:srgbClr val="3333FF"/>
                  </a:solidFill>
                </a:rPr>
                <a:t>verbrauchern</a:t>
              </a:r>
              <a:r>
                <a:rPr lang="de-DE" sz="1600" dirty="0">
                  <a:solidFill>
                    <a:srgbClr val="3333FF"/>
                  </a:solidFill>
                </a:rPr>
                <a:t> </a:t>
              </a: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ProSumer</a:t>
              </a:r>
              <a:r>
                <a:rPr lang="de-DE" sz="1600" dirty="0">
                  <a:solidFill>
                    <a:srgbClr val="3333FF"/>
                  </a:solidFill>
                </a:rPr>
                <a:t> </a:t>
              </a:r>
              <a:endParaRPr lang="de-DE" sz="1600" dirty="0">
                <a:solidFill>
                  <a:srgbClr val="FF0000"/>
                </a:solidFill>
              </a:endParaRPr>
            </a:p>
          </p:txBody>
        </p:sp>
      </p:grpSp>
    </p:spTree>
    <p:extLst>
      <p:ext uri="{BB962C8B-B14F-4D97-AF65-F5344CB8AC3E}">
        <p14:creationId xmlns:p14="http://schemas.microsoft.com/office/powerpoint/2010/main" val="105367309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9019"/>
            <a:ext cx="232275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(1)</a:t>
            </a:r>
            <a:br>
              <a:rPr lang="de-DE" altLang="de-DE" sz="2000" dirty="0">
                <a:solidFill>
                  <a:schemeClr val="bg1"/>
                </a:solidFill>
              </a:rPr>
            </a:br>
            <a:r>
              <a:rPr lang="de-DE" altLang="de-DE" sz="2000" dirty="0">
                <a:solidFill>
                  <a:schemeClr val="bg1"/>
                </a:solidFill>
              </a:rPr>
              <a:t>der Umstieg </a:t>
            </a:r>
          </a:p>
        </p:txBody>
      </p:sp>
      <p:grpSp>
        <p:nvGrpSpPr>
          <p:cNvPr id="7" name="Gruppieren 6">
            <a:extLst>
              <a:ext uri="{FF2B5EF4-FFF2-40B4-BE49-F238E27FC236}">
                <a16:creationId xmlns:a16="http://schemas.microsoft.com/office/drawing/2014/main" id="{53DC526C-931F-43D2-AB93-C4897C92F848}"/>
              </a:ext>
            </a:extLst>
          </p:cNvPr>
          <p:cNvGrpSpPr/>
          <p:nvPr/>
        </p:nvGrpSpPr>
        <p:grpSpPr>
          <a:xfrm>
            <a:off x="312628" y="2566378"/>
            <a:ext cx="2347056" cy="1185555"/>
            <a:chOff x="1083016" y="848244"/>
            <a:chExt cx="2347056" cy="1185555"/>
          </a:xfrm>
        </p:grpSpPr>
        <p:pic>
          <p:nvPicPr>
            <p:cNvPr id="8" name="Grafik 7">
              <a:extLst>
                <a:ext uri="{FF2B5EF4-FFF2-40B4-BE49-F238E27FC236}">
                  <a16:creationId xmlns:a16="http://schemas.microsoft.com/office/drawing/2014/main" id="{1D54BE01-3BFA-4563-9C57-6197213200B6}"/>
                </a:ext>
              </a:extLst>
            </p:cNvPr>
            <p:cNvPicPr>
              <a:picLocks noChangeAspect="1"/>
            </p:cNvPicPr>
            <p:nvPr/>
          </p:nvPicPr>
          <p:blipFill rotWithShape="1">
            <a:blip r:embed="rId3">
              <a:extLst>
                <a:ext uri="{28A0092B-C50C-407E-A947-70E740481C1C}">
                  <a14:useLocalDpi xmlns:a14="http://schemas.microsoft.com/office/drawing/2010/main" val="0"/>
                </a:ext>
              </a:extLst>
            </a:blip>
            <a:srcRect l="10674" t="18788" r="9795" b="20273"/>
            <a:stretch/>
          </p:blipFill>
          <p:spPr>
            <a:xfrm>
              <a:off x="1279840" y="848244"/>
              <a:ext cx="2150232" cy="1185555"/>
            </a:xfrm>
            <a:prstGeom prst="rect">
              <a:avLst/>
            </a:prstGeom>
          </p:spPr>
        </p:pic>
        <p:sp>
          <p:nvSpPr>
            <p:cNvPr id="9" name="Textfeld 8">
              <a:extLst>
                <a:ext uri="{FF2B5EF4-FFF2-40B4-BE49-F238E27FC236}">
                  <a16:creationId xmlns:a16="http://schemas.microsoft.com/office/drawing/2014/main" id="{9D0695A8-E453-4393-8970-6731865D6B22}"/>
                </a:ext>
              </a:extLst>
            </p:cNvPr>
            <p:cNvSpPr txBox="1"/>
            <p:nvPr/>
          </p:nvSpPr>
          <p:spPr>
            <a:xfrm>
              <a:off x="1083016" y="1161099"/>
              <a:ext cx="1199239" cy="338554"/>
            </a:xfrm>
            <a:prstGeom prst="rect">
              <a:avLst/>
            </a:prstGeom>
            <a:noFill/>
          </p:spPr>
          <p:txBody>
            <a:bodyPr wrap="none" rtlCol="0">
              <a:spAutoFit/>
            </a:bodyPr>
            <a:lstStyle/>
            <a:p>
              <a:r>
                <a:rPr lang="de-DE" sz="1600" dirty="0">
                  <a:solidFill>
                    <a:srgbClr val="3333FF"/>
                  </a:solidFill>
                </a:rPr>
                <a:t>Verbrenner</a:t>
              </a:r>
            </a:p>
          </p:txBody>
        </p:sp>
      </p:grpSp>
      <p:sp>
        <p:nvSpPr>
          <p:cNvPr id="19" name="Textfeld 18">
            <a:extLst>
              <a:ext uri="{FF2B5EF4-FFF2-40B4-BE49-F238E27FC236}">
                <a16:creationId xmlns:a16="http://schemas.microsoft.com/office/drawing/2014/main" id="{9242696C-3AD7-466C-BFE6-14D222B879B9}"/>
              </a:ext>
            </a:extLst>
          </p:cNvPr>
          <p:cNvSpPr txBox="1"/>
          <p:nvPr/>
        </p:nvSpPr>
        <p:spPr>
          <a:xfrm>
            <a:off x="1080008" y="779845"/>
            <a:ext cx="800219" cy="369332"/>
          </a:xfrm>
          <a:prstGeom prst="rect">
            <a:avLst/>
          </a:prstGeom>
          <a:noFill/>
        </p:spPr>
        <p:txBody>
          <a:bodyPr wrap="none" rtlCol="0">
            <a:spAutoFit/>
          </a:bodyPr>
          <a:lstStyle/>
          <a:p>
            <a:pPr algn="ctr"/>
            <a:r>
              <a:rPr lang="de-DE" sz="1800" b="1" dirty="0">
                <a:solidFill>
                  <a:srgbClr val="3333FF"/>
                </a:solidFill>
              </a:rPr>
              <a:t>heute</a:t>
            </a:r>
          </a:p>
        </p:txBody>
      </p:sp>
      <p:sp>
        <p:nvSpPr>
          <p:cNvPr id="20" name="Textfeld 19">
            <a:extLst>
              <a:ext uri="{FF2B5EF4-FFF2-40B4-BE49-F238E27FC236}">
                <a16:creationId xmlns:a16="http://schemas.microsoft.com/office/drawing/2014/main" id="{46628A0C-2A94-4939-AF34-E138C864565F}"/>
              </a:ext>
            </a:extLst>
          </p:cNvPr>
          <p:cNvSpPr txBox="1"/>
          <p:nvPr/>
        </p:nvSpPr>
        <p:spPr>
          <a:xfrm>
            <a:off x="7325493" y="803603"/>
            <a:ext cx="697627" cy="369332"/>
          </a:xfrm>
          <a:prstGeom prst="rect">
            <a:avLst/>
          </a:prstGeom>
          <a:noFill/>
        </p:spPr>
        <p:txBody>
          <a:bodyPr wrap="none" rtlCol="0">
            <a:spAutoFit/>
          </a:bodyPr>
          <a:lstStyle/>
          <a:p>
            <a:pPr algn="ctr"/>
            <a:r>
              <a:rPr lang="de-DE" sz="1800" b="1" dirty="0">
                <a:solidFill>
                  <a:srgbClr val="3333FF"/>
                </a:solidFill>
              </a:rPr>
              <a:t>2040</a:t>
            </a:r>
          </a:p>
        </p:txBody>
      </p:sp>
      <p:sp>
        <p:nvSpPr>
          <p:cNvPr id="42" name="Textfeld 41">
            <a:extLst>
              <a:ext uri="{FF2B5EF4-FFF2-40B4-BE49-F238E27FC236}">
                <a16:creationId xmlns:a16="http://schemas.microsoft.com/office/drawing/2014/main" id="{037A59F2-AE98-4910-B601-94A107CCE56D}"/>
              </a:ext>
            </a:extLst>
          </p:cNvPr>
          <p:cNvSpPr txBox="1"/>
          <p:nvPr/>
        </p:nvSpPr>
        <p:spPr>
          <a:xfrm>
            <a:off x="301451" y="4648664"/>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Home-Office als „normale Arbeitsmöglichkeit“ in Arbeitsgesetz einführen</a:t>
            </a:r>
          </a:p>
        </p:txBody>
      </p:sp>
      <p:sp>
        <p:nvSpPr>
          <p:cNvPr id="44" name="Textfeld 43">
            <a:extLst>
              <a:ext uri="{FF2B5EF4-FFF2-40B4-BE49-F238E27FC236}">
                <a16:creationId xmlns:a16="http://schemas.microsoft.com/office/drawing/2014/main" id="{460050FC-98DC-478C-97E2-189538DC3AF4}"/>
              </a:ext>
            </a:extLst>
          </p:cNvPr>
          <p:cNvSpPr txBox="1"/>
          <p:nvPr/>
        </p:nvSpPr>
        <p:spPr>
          <a:xfrm>
            <a:off x="301451" y="5420874"/>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Wirkungsgradverbesserung von 20% auf 64% beim Umstieg vom Verbrenner auf E-Auto mit Akku</a:t>
            </a:r>
          </a:p>
        </p:txBody>
      </p:sp>
      <p:grpSp>
        <p:nvGrpSpPr>
          <p:cNvPr id="8202" name="Gruppieren 8201">
            <a:extLst>
              <a:ext uri="{FF2B5EF4-FFF2-40B4-BE49-F238E27FC236}">
                <a16:creationId xmlns:a16="http://schemas.microsoft.com/office/drawing/2014/main" id="{71A3254C-6079-48D9-9D4D-EBAAF9B5DA4F}"/>
              </a:ext>
            </a:extLst>
          </p:cNvPr>
          <p:cNvGrpSpPr/>
          <p:nvPr/>
        </p:nvGrpSpPr>
        <p:grpSpPr>
          <a:xfrm>
            <a:off x="2881087" y="1235453"/>
            <a:ext cx="6961535" cy="1993687"/>
            <a:chOff x="2881087" y="982781"/>
            <a:chExt cx="6961535" cy="1993687"/>
          </a:xfrm>
        </p:grpSpPr>
        <p:grpSp>
          <p:nvGrpSpPr>
            <p:cNvPr id="8201" name="Gruppieren 8200">
              <a:extLst>
                <a:ext uri="{FF2B5EF4-FFF2-40B4-BE49-F238E27FC236}">
                  <a16:creationId xmlns:a16="http://schemas.microsoft.com/office/drawing/2014/main" id="{112E8F75-7B70-4388-B137-67D81B347A63}"/>
                </a:ext>
              </a:extLst>
            </p:cNvPr>
            <p:cNvGrpSpPr/>
            <p:nvPr/>
          </p:nvGrpSpPr>
          <p:grpSpPr>
            <a:xfrm>
              <a:off x="5545219" y="982781"/>
              <a:ext cx="4297403" cy="1188382"/>
              <a:chOff x="5545219" y="982781"/>
              <a:chExt cx="4297403" cy="1188382"/>
            </a:xfrm>
          </p:grpSpPr>
          <p:pic>
            <p:nvPicPr>
              <p:cNvPr id="16" name="Grafik 15" descr="Ein Bild, das Zaun, Fahrrad, Schläger, Stuhl enthält.&#10;&#10;Automatisch generierte Beschreibung">
                <a:extLst>
                  <a:ext uri="{FF2B5EF4-FFF2-40B4-BE49-F238E27FC236}">
                    <a16:creationId xmlns:a16="http://schemas.microsoft.com/office/drawing/2014/main" id="{62EFBC5C-2569-4229-89C8-B5962280E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5219" y="1155294"/>
                <a:ext cx="1083991" cy="650395"/>
              </a:xfrm>
              <a:prstGeom prst="rect">
                <a:avLst/>
              </a:prstGeom>
            </p:spPr>
          </p:pic>
          <p:pic>
            <p:nvPicPr>
              <p:cNvPr id="3" name="Grafik 2">
                <a:extLst>
                  <a:ext uri="{FF2B5EF4-FFF2-40B4-BE49-F238E27FC236}">
                    <a16:creationId xmlns:a16="http://schemas.microsoft.com/office/drawing/2014/main" id="{7E91D3EC-1035-4292-A7FA-967DE9AF6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76833" y="1145850"/>
                <a:ext cx="1534410" cy="659317"/>
              </a:xfrm>
              <a:prstGeom prst="rect">
                <a:avLst/>
              </a:prstGeom>
            </p:spPr>
          </p:pic>
          <p:grpSp>
            <p:nvGrpSpPr>
              <p:cNvPr id="8192" name="Gruppieren 8191">
                <a:extLst>
                  <a:ext uri="{FF2B5EF4-FFF2-40B4-BE49-F238E27FC236}">
                    <a16:creationId xmlns:a16="http://schemas.microsoft.com/office/drawing/2014/main" id="{5A269BD2-A76E-41C6-A374-9F1FAE88F549}"/>
                  </a:ext>
                </a:extLst>
              </p:cNvPr>
              <p:cNvGrpSpPr/>
              <p:nvPr/>
            </p:nvGrpSpPr>
            <p:grpSpPr>
              <a:xfrm>
                <a:off x="8303418" y="982781"/>
                <a:ext cx="1539204" cy="1188382"/>
                <a:chOff x="8303418" y="982781"/>
                <a:chExt cx="1539204" cy="1188382"/>
              </a:xfrm>
            </p:grpSpPr>
            <p:pic>
              <p:nvPicPr>
                <p:cNvPr id="22" name="Grafik 21">
                  <a:extLst>
                    <a:ext uri="{FF2B5EF4-FFF2-40B4-BE49-F238E27FC236}">
                      <a16:creationId xmlns:a16="http://schemas.microsoft.com/office/drawing/2014/main" id="{488834A8-E618-4B90-9134-D925D2171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02688" y="982781"/>
                  <a:ext cx="836340" cy="836340"/>
                </a:xfrm>
                <a:prstGeom prst="rect">
                  <a:avLst/>
                </a:prstGeom>
              </p:spPr>
            </p:pic>
            <p:sp>
              <p:nvSpPr>
                <p:cNvPr id="24" name="Textfeld 23">
                  <a:extLst>
                    <a:ext uri="{FF2B5EF4-FFF2-40B4-BE49-F238E27FC236}">
                      <a16:creationId xmlns:a16="http://schemas.microsoft.com/office/drawing/2014/main" id="{936042B3-B59B-4F9D-B194-7BEA6453CDCC}"/>
                    </a:ext>
                  </a:extLst>
                </p:cNvPr>
                <p:cNvSpPr txBox="1"/>
                <p:nvPr/>
              </p:nvSpPr>
              <p:spPr>
                <a:xfrm>
                  <a:off x="8303418" y="1832609"/>
                  <a:ext cx="1539204" cy="338554"/>
                </a:xfrm>
                <a:prstGeom prst="rect">
                  <a:avLst/>
                </a:prstGeom>
                <a:noFill/>
              </p:spPr>
              <p:txBody>
                <a:bodyPr wrap="none" rtlCol="0">
                  <a:spAutoFit/>
                </a:bodyPr>
                <a:lstStyle/>
                <a:p>
                  <a:pPr algn="ctr"/>
                  <a:r>
                    <a:rPr lang="de-DE" sz="1600" dirty="0">
                      <a:solidFill>
                        <a:srgbClr val="3333FF"/>
                      </a:solidFill>
                    </a:rPr>
                    <a:t>Radwege-Netz</a:t>
                  </a:r>
                </a:p>
              </p:txBody>
            </p:sp>
          </p:grpSp>
          <p:sp>
            <p:nvSpPr>
              <p:cNvPr id="26" name="Textfeld 25">
                <a:extLst>
                  <a:ext uri="{FF2B5EF4-FFF2-40B4-BE49-F238E27FC236}">
                    <a16:creationId xmlns:a16="http://schemas.microsoft.com/office/drawing/2014/main" id="{D435193C-3C99-413E-9FA2-4D0D687FC8F3}"/>
                  </a:ext>
                </a:extLst>
              </p:cNvPr>
              <p:cNvSpPr txBox="1"/>
              <p:nvPr/>
            </p:nvSpPr>
            <p:spPr>
              <a:xfrm>
                <a:off x="5619813" y="1820226"/>
                <a:ext cx="902811" cy="338554"/>
              </a:xfrm>
              <a:prstGeom prst="rect">
                <a:avLst/>
              </a:prstGeom>
              <a:noFill/>
            </p:spPr>
            <p:txBody>
              <a:bodyPr wrap="none" rtlCol="0">
                <a:spAutoFit/>
              </a:bodyPr>
              <a:lstStyle/>
              <a:p>
                <a:r>
                  <a:rPr lang="de-DE" sz="1600" dirty="0">
                    <a:solidFill>
                      <a:srgbClr val="3333FF"/>
                    </a:solidFill>
                  </a:rPr>
                  <a:t>Fahrrad</a:t>
                </a:r>
              </a:p>
            </p:txBody>
          </p:sp>
          <p:sp>
            <p:nvSpPr>
              <p:cNvPr id="27" name="Textfeld 26">
                <a:extLst>
                  <a:ext uri="{FF2B5EF4-FFF2-40B4-BE49-F238E27FC236}">
                    <a16:creationId xmlns:a16="http://schemas.microsoft.com/office/drawing/2014/main" id="{FA45BBB9-EDA7-4E2E-9D80-9152AD63DC29}"/>
                  </a:ext>
                </a:extLst>
              </p:cNvPr>
              <p:cNvSpPr txBox="1"/>
              <p:nvPr/>
            </p:nvSpPr>
            <p:spPr>
              <a:xfrm>
                <a:off x="6750391" y="1820116"/>
                <a:ext cx="1587294" cy="338554"/>
              </a:xfrm>
              <a:prstGeom prst="rect">
                <a:avLst/>
              </a:prstGeom>
              <a:noFill/>
            </p:spPr>
            <p:txBody>
              <a:bodyPr wrap="none" rtlCol="0">
                <a:spAutoFit/>
              </a:bodyPr>
              <a:lstStyle/>
              <a:p>
                <a:r>
                  <a:rPr lang="de-DE" sz="1600" dirty="0">
                    <a:solidFill>
                      <a:srgbClr val="3333FF"/>
                    </a:solidFill>
                  </a:rPr>
                  <a:t>Lasten-Fahrrad</a:t>
                </a:r>
              </a:p>
            </p:txBody>
          </p:sp>
        </p:grpSp>
        <p:sp>
          <p:nvSpPr>
            <p:cNvPr id="43" name="Textfeld 42">
              <a:extLst>
                <a:ext uri="{FF2B5EF4-FFF2-40B4-BE49-F238E27FC236}">
                  <a16:creationId xmlns:a16="http://schemas.microsoft.com/office/drawing/2014/main" id="{017A85D1-BB74-4D5B-AF67-E6CAF718E403}"/>
                </a:ext>
              </a:extLst>
            </p:cNvPr>
            <p:cNvSpPr txBox="1"/>
            <p:nvPr/>
          </p:nvSpPr>
          <p:spPr>
            <a:xfrm>
              <a:off x="2881087" y="2637914"/>
              <a:ext cx="1279517" cy="338554"/>
            </a:xfrm>
            <a:prstGeom prst="rect">
              <a:avLst/>
            </a:prstGeom>
            <a:noFill/>
          </p:spPr>
          <p:txBody>
            <a:bodyPr wrap="none" rtlCol="0">
              <a:spAutoFit/>
            </a:bodyPr>
            <a:lstStyle/>
            <a:p>
              <a:r>
                <a:rPr lang="de-DE" sz="1600" dirty="0">
                  <a:solidFill>
                    <a:srgbClr val="3333FF"/>
                  </a:solidFill>
                </a:rPr>
                <a:t>Umstieg auf</a:t>
              </a:r>
            </a:p>
          </p:txBody>
        </p:sp>
        <p:sp>
          <p:nvSpPr>
            <p:cNvPr id="8200" name="Pfeil: nach links 8199">
              <a:extLst>
                <a:ext uri="{FF2B5EF4-FFF2-40B4-BE49-F238E27FC236}">
                  <a16:creationId xmlns:a16="http://schemas.microsoft.com/office/drawing/2014/main" id="{6EF544FD-1D13-47CB-886D-B3DF1EC6B7C3}"/>
                </a:ext>
              </a:extLst>
            </p:cNvPr>
            <p:cNvSpPr/>
            <p:nvPr/>
          </p:nvSpPr>
          <p:spPr bwMode="auto">
            <a:xfrm rot="8441291" flipV="1">
              <a:off x="4105010" y="2170809"/>
              <a:ext cx="1457822" cy="130033"/>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grpSp>
        <p:nvGrpSpPr>
          <p:cNvPr id="8203" name="Gruppieren 8202">
            <a:extLst>
              <a:ext uri="{FF2B5EF4-FFF2-40B4-BE49-F238E27FC236}">
                <a16:creationId xmlns:a16="http://schemas.microsoft.com/office/drawing/2014/main" id="{98B75DC0-4DF7-4CAF-B62D-C52E1A06475F}"/>
              </a:ext>
            </a:extLst>
          </p:cNvPr>
          <p:cNvGrpSpPr/>
          <p:nvPr/>
        </p:nvGrpSpPr>
        <p:grpSpPr>
          <a:xfrm>
            <a:off x="4263370" y="2326142"/>
            <a:ext cx="5280903" cy="914401"/>
            <a:chOff x="4263370" y="2073470"/>
            <a:chExt cx="5280903" cy="914401"/>
          </a:xfrm>
        </p:grpSpPr>
        <p:grpSp>
          <p:nvGrpSpPr>
            <p:cNvPr id="8199" name="Gruppieren 8198">
              <a:extLst>
                <a:ext uri="{FF2B5EF4-FFF2-40B4-BE49-F238E27FC236}">
                  <a16:creationId xmlns:a16="http://schemas.microsoft.com/office/drawing/2014/main" id="{9AB126D7-66FC-401C-9E28-79E4975CB94F}"/>
                </a:ext>
              </a:extLst>
            </p:cNvPr>
            <p:cNvGrpSpPr/>
            <p:nvPr/>
          </p:nvGrpSpPr>
          <p:grpSpPr>
            <a:xfrm>
              <a:off x="6996426" y="2073470"/>
              <a:ext cx="2547847" cy="914401"/>
              <a:chOff x="6996426" y="4061016"/>
              <a:chExt cx="2547847" cy="914401"/>
            </a:xfrm>
          </p:grpSpPr>
          <p:grpSp>
            <p:nvGrpSpPr>
              <p:cNvPr id="8198" name="Gruppieren 8197">
                <a:extLst>
                  <a:ext uri="{FF2B5EF4-FFF2-40B4-BE49-F238E27FC236}">
                    <a16:creationId xmlns:a16="http://schemas.microsoft.com/office/drawing/2014/main" id="{D46AD5AE-A2EE-4B05-9832-9B58EF758465}"/>
                  </a:ext>
                </a:extLst>
              </p:cNvPr>
              <p:cNvGrpSpPr/>
              <p:nvPr/>
            </p:nvGrpSpPr>
            <p:grpSpPr>
              <a:xfrm>
                <a:off x="6996426" y="4061016"/>
                <a:ext cx="1317654" cy="914401"/>
                <a:chOff x="2822902" y="1056707"/>
                <a:chExt cx="1317654" cy="914401"/>
              </a:xfrm>
            </p:grpSpPr>
            <p:pic>
              <p:nvPicPr>
                <p:cNvPr id="8197" name="Grafik 8196">
                  <a:extLst>
                    <a:ext uri="{FF2B5EF4-FFF2-40B4-BE49-F238E27FC236}">
                      <a16:creationId xmlns:a16="http://schemas.microsoft.com/office/drawing/2014/main" id="{2411A13C-9FCD-4EA1-A145-FB5A7929F593}"/>
                    </a:ext>
                  </a:extLst>
                </p:cNvPr>
                <p:cNvPicPr>
                  <a:picLocks noChangeAspect="1"/>
                </p:cNvPicPr>
                <p:nvPr/>
              </p:nvPicPr>
              <p:blipFill rotWithShape="1">
                <a:blip r:embed="rId7">
                  <a:extLst>
                    <a:ext uri="{28A0092B-C50C-407E-A947-70E740481C1C}">
                      <a14:useLocalDpi xmlns:a14="http://schemas.microsoft.com/office/drawing/2010/main" val="0"/>
                    </a:ext>
                  </a:extLst>
                </a:blip>
                <a:srcRect l="43291" t="14346" r="42608" b="69457"/>
                <a:stretch/>
              </p:blipFill>
              <p:spPr>
                <a:xfrm>
                  <a:off x="2822902" y="1106627"/>
                  <a:ext cx="716363" cy="822793"/>
                </a:xfrm>
                <a:prstGeom prst="rect">
                  <a:avLst/>
                </a:prstGeom>
              </p:spPr>
            </p:pic>
            <p:pic>
              <p:nvPicPr>
                <p:cNvPr id="38" name="Grafik 37">
                  <a:extLst>
                    <a:ext uri="{FF2B5EF4-FFF2-40B4-BE49-F238E27FC236}">
                      <a16:creationId xmlns:a16="http://schemas.microsoft.com/office/drawing/2014/main" id="{866DF8B9-C901-45EC-922E-482D0E96C6B1}"/>
                    </a:ext>
                  </a:extLst>
                </p:cNvPr>
                <p:cNvPicPr>
                  <a:picLocks noChangeAspect="1"/>
                </p:cNvPicPr>
                <p:nvPr/>
              </p:nvPicPr>
              <p:blipFill rotWithShape="1">
                <a:blip r:embed="rId7">
                  <a:extLst>
                    <a:ext uri="{28A0092B-C50C-407E-A947-70E740481C1C}">
                      <a14:useLocalDpi xmlns:a14="http://schemas.microsoft.com/office/drawing/2010/main" val="0"/>
                    </a:ext>
                  </a:extLst>
                </a:blip>
                <a:srcRect l="15519" t="69066" r="70864" b="12934"/>
                <a:stretch/>
              </p:blipFill>
              <p:spPr>
                <a:xfrm>
                  <a:off x="3448815" y="1056707"/>
                  <a:ext cx="691741" cy="914401"/>
                </a:xfrm>
                <a:prstGeom prst="rect">
                  <a:avLst/>
                </a:prstGeom>
              </p:spPr>
            </p:pic>
          </p:grpSp>
          <p:sp>
            <p:nvSpPr>
              <p:cNvPr id="40" name="Textfeld 39">
                <a:extLst>
                  <a:ext uri="{FF2B5EF4-FFF2-40B4-BE49-F238E27FC236}">
                    <a16:creationId xmlns:a16="http://schemas.microsoft.com/office/drawing/2014/main" id="{ECDB4FB1-2BE9-4D39-B8AE-7B97B88AB310}"/>
                  </a:ext>
                </a:extLst>
              </p:cNvPr>
              <p:cNvSpPr txBox="1"/>
              <p:nvPr/>
            </p:nvSpPr>
            <p:spPr>
              <a:xfrm>
                <a:off x="8311243" y="4223372"/>
                <a:ext cx="1233030" cy="584775"/>
              </a:xfrm>
              <a:prstGeom prst="rect">
                <a:avLst/>
              </a:prstGeom>
              <a:noFill/>
            </p:spPr>
            <p:txBody>
              <a:bodyPr wrap="none" rtlCol="0">
                <a:spAutoFit/>
              </a:bodyPr>
              <a:lstStyle/>
              <a:p>
                <a:pPr algn="ctr"/>
                <a:r>
                  <a:rPr lang="de-DE" sz="1600" dirty="0">
                    <a:solidFill>
                      <a:srgbClr val="3333FF"/>
                    </a:solidFill>
                  </a:rPr>
                  <a:t>kostenloser</a:t>
                </a:r>
                <a:br>
                  <a:rPr lang="de-DE" sz="1600" dirty="0">
                    <a:solidFill>
                      <a:srgbClr val="3333FF"/>
                    </a:solidFill>
                  </a:rPr>
                </a:br>
                <a:r>
                  <a:rPr lang="de-DE" sz="1600" dirty="0">
                    <a:solidFill>
                      <a:srgbClr val="3333FF"/>
                    </a:solidFill>
                  </a:rPr>
                  <a:t>ÖPNV</a:t>
                </a:r>
              </a:p>
            </p:txBody>
          </p:sp>
        </p:grpSp>
        <p:sp>
          <p:nvSpPr>
            <p:cNvPr id="47" name="Pfeil: nach links 46">
              <a:extLst>
                <a:ext uri="{FF2B5EF4-FFF2-40B4-BE49-F238E27FC236}">
                  <a16:creationId xmlns:a16="http://schemas.microsoft.com/office/drawing/2014/main" id="{2D70C728-A8D7-43EC-976D-A54424B79081}"/>
                </a:ext>
              </a:extLst>
            </p:cNvPr>
            <p:cNvSpPr/>
            <p:nvPr/>
          </p:nvSpPr>
          <p:spPr bwMode="auto">
            <a:xfrm rot="10429403">
              <a:off x="4263370" y="2603752"/>
              <a:ext cx="2107096" cy="136560"/>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grpSp>
        <p:nvGrpSpPr>
          <p:cNvPr id="8204" name="Gruppieren 8203">
            <a:extLst>
              <a:ext uri="{FF2B5EF4-FFF2-40B4-BE49-F238E27FC236}">
                <a16:creationId xmlns:a16="http://schemas.microsoft.com/office/drawing/2014/main" id="{6E5D3311-0ED7-46E3-ADA6-FCDA975ABAF5}"/>
              </a:ext>
            </a:extLst>
          </p:cNvPr>
          <p:cNvGrpSpPr/>
          <p:nvPr/>
        </p:nvGrpSpPr>
        <p:grpSpPr>
          <a:xfrm>
            <a:off x="4256943" y="3240411"/>
            <a:ext cx="5344894" cy="876844"/>
            <a:chOff x="4256943" y="2987739"/>
            <a:chExt cx="5344894" cy="876844"/>
          </a:xfrm>
        </p:grpSpPr>
        <p:grpSp>
          <p:nvGrpSpPr>
            <p:cNvPr id="23" name="Gruppieren 22">
              <a:extLst>
                <a:ext uri="{FF2B5EF4-FFF2-40B4-BE49-F238E27FC236}">
                  <a16:creationId xmlns:a16="http://schemas.microsoft.com/office/drawing/2014/main" id="{E3BCFB6B-071A-4ECF-A545-3EC03A565C1C}"/>
                </a:ext>
              </a:extLst>
            </p:cNvPr>
            <p:cNvGrpSpPr/>
            <p:nvPr/>
          </p:nvGrpSpPr>
          <p:grpSpPr>
            <a:xfrm>
              <a:off x="7209693" y="3004542"/>
              <a:ext cx="2392144" cy="860041"/>
              <a:chOff x="7115366" y="2431723"/>
              <a:chExt cx="2392144" cy="860041"/>
            </a:xfrm>
          </p:grpSpPr>
          <p:pic>
            <p:nvPicPr>
              <p:cNvPr id="13" name="Grafik 12" descr="Ein Bild, das Zeichnung, Uhr enthält.&#10;&#10;Automatisch generierte Beschreibung">
                <a:extLst>
                  <a:ext uri="{FF2B5EF4-FFF2-40B4-BE49-F238E27FC236}">
                    <a16:creationId xmlns:a16="http://schemas.microsoft.com/office/drawing/2014/main" id="{BED62FD4-5473-47DA-A24B-D1B096F67153}"/>
                  </a:ext>
                </a:extLst>
              </p:cNvPr>
              <p:cNvPicPr>
                <a:picLocks noChangeAspect="1"/>
              </p:cNvPicPr>
              <p:nvPr/>
            </p:nvPicPr>
            <p:blipFill rotWithShape="1">
              <a:blip r:embed="rId8">
                <a:extLst>
                  <a:ext uri="{28A0092B-C50C-407E-A947-70E740481C1C}">
                    <a14:useLocalDpi xmlns:a14="http://schemas.microsoft.com/office/drawing/2010/main" val="0"/>
                  </a:ext>
                </a:extLst>
              </a:blip>
              <a:srcRect b="8134"/>
              <a:stretch/>
            </p:blipFill>
            <p:spPr>
              <a:xfrm>
                <a:off x="7115366" y="2431723"/>
                <a:ext cx="945313" cy="848916"/>
              </a:xfrm>
              <a:prstGeom prst="rect">
                <a:avLst/>
              </a:prstGeom>
            </p:spPr>
          </p:pic>
          <p:sp>
            <p:nvSpPr>
              <p:cNvPr id="28" name="Textfeld 27">
                <a:extLst>
                  <a:ext uri="{FF2B5EF4-FFF2-40B4-BE49-F238E27FC236}">
                    <a16:creationId xmlns:a16="http://schemas.microsoft.com/office/drawing/2014/main" id="{8649FF93-5C12-4AD0-AE07-4E60782BEC9B}"/>
                  </a:ext>
                </a:extLst>
              </p:cNvPr>
              <p:cNvSpPr txBox="1"/>
              <p:nvPr/>
            </p:nvSpPr>
            <p:spPr>
              <a:xfrm>
                <a:off x="8113937" y="2460767"/>
                <a:ext cx="1393573" cy="830997"/>
              </a:xfrm>
              <a:prstGeom prst="rect">
                <a:avLst/>
              </a:prstGeom>
              <a:noFill/>
            </p:spPr>
            <p:txBody>
              <a:bodyPr wrap="square" rtlCol="0">
                <a:spAutoFit/>
              </a:bodyPr>
              <a:lstStyle/>
              <a:p>
                <a:pPr algn="ctr"/>
                <a:r>
                  <a:rPr lang="de-DE" sz="1600" dirty="0">
                    <a:solidFill>
                      <a:srgbClr val="3333FF"/>
                    </a:solidFill>
                  </a:rPr>
                  <a:t>Car-Sharing</a:t>
                </a:r>
                <a:br>
                  <a:rPr lang="de-DE" sz="1600" dirty="0">
                    <a:solidFill>
                      <a:srgbClr val="3333FF"/>
                    </a:solidFill>
                  </a:rPr>
                </a:br>
                <a:r>
                  <a:rPr lang="de-DE" sz="1600" dirty="0">
                    <a:solidFill>
                      <a:srgbClr val="3333FF"/>
                    </a:solidFill>
                  </a:rPr>
                  <a:t>(E-Auto mit Akku)</a:t>
                </a:r>
              </a:p>
            </p:txBody>
          </p:sp>
        </p:grpSp>
        <p:sp>
          <p:nvSpPr>
            <p:cNvPr id="48" name="Pfeil: nach links 47">
              <a:extLst>
                <a:ext uri="{FF2B5EF4-FFF2-40B4-BE49-F238E27FC236}">
                  <a16:creationId xmlns:a16="http://schemas.microsoft.com/office/drawing/2014/main" id="{C03AD4ED-99C1-4E5B-ABEC-F968623B64C5}"/>
                </a:ext>
              </a:extLst>
            </p:cNvPr>
            <p:cNvSpPr/>
            <p:nvPr/>
          </p:nvSpPr>
          <p:spPr bwMode="auto">
            <a:xfrm rot="11341602">
              <a:off x="4256943" y="2987739"/>
              <a:ext cx="2606191" cy="127573"/>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grpSp>
        <p:nvGrpSpPr>
          <p:cNvPr id="8205" name="Gruppieren 8204">
            <a:extLst>
              <a:ext uri="{FF2B5EF4-FFF2-40B4-BE49-F238E27FC236}">
                <a16:creationId xmlns:a16="http://schemas.microsoft.com/office/drawing/2014/main" id="{0E414430-BEF7-4DEF-833B-1CF0977592C3}"/>
              </a:ext>
            </a:extLst>
          </p:cNvPr>
          <p:cNvGrpSpPr/>
          <p:nvPr/>
        </p:nvGrpSpPr>
        <p:grpSpPr>
          <a:xfrm>
            <a:off x="4144455" y="3695422"/>
            <a:ext cx="5698167" cy="1249895"/>
            <a:chOff x="4144455" y="3442750"/>
            <a:chExt cx="5698167" cy="1249895"/>
          </a:xfrm>
        </p:grpSpPr>
        <p:grpSp>
          <p:nvGrpSpPr>
            <p:cNvPr id="31" name="Gruppieren 30">
              <a:extLst>
                <a:ext uri="{FF2B5EF4-FFF2-40B4-BE49-F238E27FC236}">
                  <a16:creationId xmlns:a16="http://schemas.microsoft.com/office/drawing/2014/main" id="{1BE7E14A-93E9-486C-982B-935F79B9B0A8}"/>
                </a:ext>
              </a:extLst>
            </p:cNvPr>
            <p:cNvGrpSpPr/>
            <p:nvPr/>
          </p:nvGrpSpPr>
          <p:grpSpPr>
            <a:xfrm>
              <a:off x="7265982" y="3864583"/>
              <a:ext cx="2576640" cy="828062"/>
              <a:chOff x="7115366" y="3731895"/>
              <a:chExt cx="2576640" cy="828062"/>
            </a:xfrm>
          </p:grpSpPr>
          <p:pic>
            <p:nvPicPr>
              <p:cNvPr id="12" name="Grafik 11" descr="Ein Bild, das Zeichnung enthält.&#10;&#10;Automatisch generierte Beschreibung">
                <a:extLst>
                  <a:ext uri="{FF2B5EF4-FFF2-40B4-BE49-F238E27FC236}">
                    <a16:creationId xmlns:a16="http://schemas.microsoft.com/office/drawing/2014/main" id="{ADBB2227-97BD-4572-B219-FF4B3F369E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5366" y="3731895"/>
                <a:ext cx="823319" cy="828062"/>
              </a:xfrm>
              <a:prstGeom prst="rect">
                <a:avLst/>
              </a:prstGeom>
            </p:spPr>
          </p:pic>
          <p:sp>
            <p:nvSpPr>
              <p:cNvPr id="30" name="Textfeld 29">
                <a:extLst>
                  <a:ext uri="{FF2B5EF4-FFF2-40B4-BE49-F238E27FC236}">
                    <a16:creationId xmlns:a16="http://schemas.microsoft.com/office/drawing/2014/main" id="{51375220-7ED4-4962-B37D-73342327A34D}"/>
                  </a:ext>
                </a:extLst>
              </p:cNvPr>
              <p:cNvSpPr txBox="1"/>
              <p:nvPr/>
            </p:nvSpPr>
            <p:spPr>
              <a:xfrm>
                <a:off x="8047132" y="4007427"/>
                <a:ext cx="1644874" cy="338554"/>
              </a:xfrm>
              <a:prstGeom prst="rect">
                <a:avLst/>
              </a:prstGeom>
              <a:noFill/>
            </p:spPr>
            <p:txBody>
              <a:bodyPr wrap="none" rtlCol="0">
                <a:spAutoFit/>
              </a:bodyPr>
              <a:lstStyle/>
              <a:p>
                <a:r>
                  <a:rPr lang="de-DE" sz="1600" dirty="0">
                    <a:solidFill>
                      <a:srgbClr val="3333FF"/>
                    </a:solidFill>
                  </a:rPr>
                  <a:t>E-Auto mit Akku</a:t>
                </a:r>
              </a:p>
            </p:txBody>
          </p:sp>
        </p:grpSp>
        <p:sp>
          <p:nvSpPr>
            <p:cNvPr id="49" name="Pfeil: nach links 48">
              <a:extLst>
                <a:ext uri="{FF2B5EF4-FFF2-40B4-BE49-F238E27FC236}">
                  <a16:creationId xmlns:a16="http://schemas.microsoft.com/office/drawing/2014/main" id="{E1BFBE07-0A43-4C3D-AC80-35E23F8436AD}"/>
                </a:ext>
              </a:extLst>
            </p:cNvPr>
            <p:cNvSpPr/>
            <p:nvPr/>
          </p:nvSpPr>
          <p:spPr bwMode="auto">
            <a:xfrm rot="12131187">
              <a:off x="4144455" y="3442750"/>
              <a:ext cx="3110257" cy="142046"/>
            </a:xfrm>
            <a:prstGeom prst="leftArrow">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sp>
        <p:nvSpPr>
          <p:cNvPr id="39" name="Textfeld 38">
            <a:extLst>
              <a:ext uri="{FF2B5EF4-FFF2-40B4-BE49-F238E27FC236}">
                <a16:creationId xmlns:a16="http://schemas.microsoft.com/office/drawing/2014/main" id="{12C4D174-378B-46E3-AB33-EFB8C4615FA5}"/>
              </a:ext>
            </a:extLst>
          </p:cNvPr>
          <p:cNvSpPr txBox="1"/>
          <p:nvPr/>
        </p:nvSpPr>
        <p:spPr>
          <a:xfrm>
            <a:off x="312628" y="5806980"/>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Weniger Lärm, Staus, Unfälle, verbesserte Gesundheit </a:t>
            </a:r>
          </a:p>
        </p:txBody>
      </p:sp>
      <p:sp>
        <p:nvSpPr>
          <p:cNvPr id="41" name="Textfeld 40">
            <a:extLst>
              <a:ext uri="{FF2B5EF4-FFF2-40B4-BE49-F238E27FC236}">
                <a16:creationId xmlns:a16="http://schemas.microsoft.com/office/drawing/2014/main" id="{4D4D81C6-3481-4148-B509-CB309BA92190}"/>
              </a:ext>
            </a:extLst>
          </p:cNvPr>
          <p:cNvSpPr txBox="1"/>
          <p:nvPr/>
        </p:nvSpPr>
        <p:spPr>
          <a:xfrm>
            <a:off x="301451" y="5034769"/>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es geht, Besprechungen per Video-Konferenzen organisieren (spart Zeit, Geld, CO</a:t>
            </a:r>
            <a:r>
              <a:rPr lang="de-DE" sz="1600" baseline="-25000" dirty="0">
                <a:solidFill>
                  <a:srgbClr val="3333FF"/>
                </a:solidFill>
              </a:rPr>
              <a:t>2</a:t>
            </a:r>
            <a:r>
              <a:rPr lang="de-DE" sz="1600" dirty="0">
                <a:solidFill>
                  <a:srgbClr val="3333FF"/>
                </a:solidFill>
              </a:rPr>
              <a:t>)</a:t>
            </a:r>
          </a:p>
        </p:txBody>
      </p:sp>
      <p:sp>
        <p:nvSpPr>
          <p:cNvPr id="45" name="Rectangle 4">
            <a:extLst>
              <a:ext uri="{FF2B5EF4-FFF2-40B4-BE49-F238E27FC236}">
                <a16:creationId xmlns:a16="http://schemas.microsoft.com/office/drawing/2014/main" id="{0DFC16F8-AFCE-410F-AD4E-497EE6D0CBF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Verhaltensänderung ist ein großer Hebel!</a:t>
            </a:r>
          </a:p>
        </p:txBody>
      </p:sp>
      <p:sp>
        <p:nvSpPr>
          <p:cNvPr id="46" name="Text Box 14">
            <a:extLst>
              <a:ext uri="{FF2B5EF4-FFF2-40B4-BE49-F238E27FC236}">
                <a16:creationId xmlns:a16="http://schemas.microsoft.com/office/drawing/2014/main" id="{13721592-50DB-4EAE-809F-0CECAFD97AA5}"/>
              </a:ext>
            </a:extLst>
          </p:cNvPr>
          <p:cNvSpPr txBox="1">
            <a:spLocks noChangeArrowheads="1"/>
          </p:cNvSpPr>
          <p:nvPr/>
        </p:nvSpPr>
        <p:spPr bwMode="auto">
          <a:xfrm>
            <a:off x="460542" y="428334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242042209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02"/>
                                        </p:tgtEl>
                                        <p:attrNameLst>
                                          <p:attrName>style.visibility</p:attrName>
                                        </p:attrNameLst>
                                      </p:cBhvr>
                                      <p:to>
                                        <p:strVal val="visible"/>
                                      </p:to>
                                    </p:set>
                                    <p:anim calcmode="lin" valueType="num">
                                      <p:cBhvr additive="base">
                                        <p:cTn id="7" dur="1000" fill="hold"/>
                                        <p:tgtEl>
                                          <p:spTgt spid="8202"/>
                                        </p:tgtEl>
                                        <p:attrNameLst>
                                          <p:attrName>ppt_x</p:attrName>
                                        </p:attrNameLst>
                                      </p:cBhvr>
                                      <p:tavLst>
                                        <p:tav tm="0">
                                          <p:val>
                                            <p:strVal val="1+#ppt_w/2"/>
                                          </p:val>
                                        </p:tav>
                                        <p:tav tm="100000">
                                          <p:val>
                                            <p:strVal val="#ppt_x"/>
                                          </p:val>
                                        </p:tav>
                                      </p:tavLst>
                                    </p:anim>
                                    <p:anim calcmode="lin" valueType="num">
                                      <p:cBhvr additive="base">
                                        <p:cTn id="8" dur="10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203"/>
                                        </p:tgtEl>
                                        <p:attrNameLst>
                                          <p:attrName>style.visibility</p:attrName>
                                        </p:attrNameLst>
                                      </p:cBhvr>
                                      <p:to>
                                        <p:strVal val="visible"/>
                                      </p:to>
                                    </p:set>
                                    <p:anim calcmode="lin" valueType="num">
                                      <p:cBhvr additive="base">
                                        <p:cTn id="13" dur="1000" fill="hold"/>
                                        <p:tgtEl>
                                          <p:spTgt spid="8203"/>
                                        </p:tgtEl>
                                        <p:attrNameLst>
                                          <p:attrName>ppt_x</p:attrName>
                                        </p:attrNameLst>
                                      </p:cBhvr>
                                      <p:tavLst>
                                        <p:tav tm="0">
                                          <p:val>
                                            <p:strVal val="1+#ppt_w/2"/>
                                          </p:val>
                                        </p:tav>
                                        <p:tav tm="100000">
                                          <p:val>
                                            <p:strVal val="#ppt_x"/>
                                          </p:val>
                                        </p:tav>
                                      </p:tavLst>
                                    </p:anim>
                                    <p:anim calcmode="lin" valueType="num">
                                      <p:cBhvr additive="base">
                                        <p:cTn id="14" dur="10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204"/>
                                        </p:tgtEl>
                                        <p:attrNameLst>
                                          <p:attrName>style.visibility</p:attrName>
                                        </p:attrNameLst>
                                      </p:cBhvr>
                                      <p:to>
                                        <p:strVal val="visible"/>
                                      </p:to>
                                    </p:set>
                                    <p:anim calcmode="lin" valueType="num">
                                      <p:cBhvr additive="base">
                                        <p:cTn id="19" dur="1000" fill="hold"/>
                                        <p:tgtEl>
                                          <p:spTgt spid="8204"/>
                                        </p:tgtEl>
                                        <p:attrNameLst>
                                          <p:attrName>ppt_x</p:attrName>
                                        </p:attrNameLst>
                                      </p:cBhvr>
                                      <p:tavLst>
                                        <p:tav tm="0">
                                          <p:val>
                                            <p:strVal val="1+#ppt_w/2"/>
                                          </p:val>
                                        </p:tav>
                                        <p:tav tm="100000">
                                          <p:val>
                                            <p:strVal val="#ppt_x"/>
                                          </p:val>
                                        </p:tav>
                                      </p:tavLst>
                                    </p:anim>
                                    <p:anim calcmode="lin" valueType="num">
                                      <p:cBhvr additive="base">
                                        <p:cTn id="20"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205"/>
                                        </p:tgtEl>
                                        <p:attrNameLst>
                                          <p:attrName>style.visibility</p:attrName>
                                        </p:attrNameLst>
                                      </p:cBhvr>
                                      <p:to>
                                        <p:strVal val="visible"/>
                                      </p:to>
                                    </p:set>
                                    <p:anim calcmode="lin" valueType="num">
                                      <p:cBhvr additive="base">
                                        <p:cTn id="25" dur="1000" fill="hold"/>
                                        <p:tgtEl>
                                          <p:spTgt spid="8205"/>
                                        </p:tgtEl>
                                        <p:attrNameLst>
                                          <p:attrName>ppt_x</p:attrName>
                                        </p:attrNameLst>
                                      </p:cBhvr>
                                      <p:tavLst>
                                        <p:tav tm="0">
                                          <p:val>
                                            <p:strVal val="1+#ppt_w/2"/>
                                          </p:val>
                                        </p:tav>
                                        <p:tav tm="100000">
                                          <p:val>
                                            <p:strVal val="#ppt_x"/>
                                          </p:val>
                                        </p:tav>
                                      </p:tavLst>
                                    </p:anim>
                                    <p:anim calcmode="lin" valueType="num">
                                      <p:cBhvr additive="base">
                                        <p:cTn id="26" dur="10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1+#ppt_w/2"/>
                                          </p:val>
                                        </p:tav>
                                        <p:tav tm="100000">
                                          <p:val>
                                            <p:strVal val="#ppt_x"/>
                                          </p:val>
                                        </p:tav>
                                      </p:tavLst>
                                    </p:anim>
                                    <p:anim calcmode="lin" valueType="num">
                                      <p:cBhvr additive="base">
                                        <p:cTn id="32" dur="1000" fill="hold"/>
                                        <p:tgtEl>
                                          <p:spTgt spid="4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1000" fill="hold"/>
                                        <p:tgtEl>
                                          <p:spTgt spid="44"/>
                                        </p:tgtEl>
                                        <p:attrNameLst>
                                          <p:attrName>ppt_x</p:attrName>
                                        </p:attrNameLst>
                                      </p:cBhvr>
                                      <p:tavLst>
                                        <p:tav tm="0">
                                          <p:val>
                                            <p:strVal val="1+#ppt_w/2"/>
                                          </p:val>
                                        </p:tav>
                                        <p:tav tm="100000">
                                          <p:val>
                                            <p:strVal val="#ppt_x"/>
                                          </p:val>
                                        </p:tav>
                                      </p:tavLst>
                                    </p:anim>
                                    <p:anim calcmode="lin" valueType="num">
                                      <p:cBhvr additive="base">
                                        <p:cTn id="36" dur="1000" fill="hold"/>
                                        <p:tgtEl>
                                          <p:spTgt spid="4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1000" fill="hold"/>
                                        <p:tgtEl>
                                          <p:spTgt spid="41"/>
                                        </p:tgtEl>
                                        <p:attrNameLst>
                                          <p:attrName>ppt_x</p:attrName>
                                        </p:attrNameLst>
                                      </p:cBhvr>
                                      <p:tavLst>
                                        <p:tav tm="0">
                                          <p:val>
                                            <p:strVal val="1+#ppt_w/2"/>
                                          </p:val>
                                        </p:tav>
                                        <p:tav tm="100000">
                                          <p:val>
                                            <p:strVal val="#ppt_x"/>
                                          </p:val>
                                        </p:tav>
                                      </p:tavLst>
                                    </p:anim>
                                    <p:anim calcmode="lin" valueType="num">
                                      <p:cBhvr additive="base">
                                        <p:cTn id="40" dur="1000" fill="hold"/>
                                        <p:tgtEl>
                                          <p:spTgt spid="4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1000" fill="hold"/>
                                        <p:tgtEl>
                                          <p:spTgt spid="39"/>
                                        </p:tgtEl>
                                        <p:attrNameLst>
                                          <p:attrName>ppt_x</p:attrName>
                                        </p:attrNameLst>
                                      </p:cBhvr>
                                      <p:tavLst>
                                        <p:tav tm="0">
                                          <p:val>
                                            <p:strVal val="1+#ppt_w/2"/>
                                          </p:val>
                                        </p:tav>
                                        <p:tav tm="100000">
                                          <p:val>
                                            <p:strVal val="#ppt_x"/>
                                          </p:val>
                                        </p:tav>
                                      </p:tavLst>
                                    </p:anim>
                                    <p:anim calcmode="lin" valueType="num">
                                      <p:cBhvr additive="base">
                                        <p:cTn id="44"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1000" fill="hold"/>
                                        <p:tgtEl>
                                          <p:spTgt spid="45"/>
                                        </p:tgtEl>
                                        <p:attrNameLst>
                                          <p:attrName>ppt_x</p:attrName>
                                        </p:attrNameLst>
                                      </p:cBhvr>
                                      <p:tavLst>
                                        <p:tav tm="0">
                                          <p:val>
                                            <p:strVal val="#ppt_x"/>
                                          </p:val>
                                        </p:tav>
                                        <p:tav tm="100000">
                                          <p:val>
                                            <p:strVal val="#ppt_x"/>
                                          </p:val>
                                        </p:tav>
                                      </p:tavLst>
                                    </p:anim>
                                    <p:anim calcmode="lin" valueType="num">
                                      <p:cBhvr additive="base">
                                        <p:cTn id="50"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39" grpId="0"/>
      <p:bldP spid="41"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9019"/>
            <a:ext cx="232275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(2)</a:t>
            </a:r>
            <a:br>
              <a:rPr lang="de-DE" altLang="de-DE" sz="2000" dirty="0">
                <a:solidFill>
                  <a:schemeClr val="bg1"/>
                </a:solidFill>
              </a:rPr>
            </a:br>
            <a:r>
              <a:rPr lang="de-DE" altLang="de-DE" sz="2000" dirty="0">
                <a:solidFill>
                  <a:schemeClr val="bg1"/>
                </a:solidFill>
              </a:rPr>
              <a:t>Solar-Fahrradwege </a:t>
            </a:r>
          </a:p>
        </p:txBody>
      </p:sp>
      <p:sp>
        <p:nvSpPr>
          <p:cNvPr id="45" name="Rectangle 4">
            <a:extLst>
              <a:ext uri="{FF2B5EF4-FFF2-40B4-BE49-F238E27FC236}">
                <a16:creationId xmlns:a16="http://schemas.microsoft.com/office/drawing/2014/main" id="{0DFC16F8-AFCE-410F-AD4E-497EE6D0CBFA}"/>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 PV überdachter Schnell-Fahrrad-Wege – Südkorea machts uns vor!</a:t>
            </a:r>
          </a:p>
        </p:txBody>
      </p:sp>
      <p:pic>
        <p:nvPicPr>
          <p:cNvPr id="4" name="Grafik 3">
            <a:extLst>
              <a:ext uri="{FF2B5EF4-FFF2-40B4-BE49-F238E27FC236}">
                <a16:creationId xmlns:a16="http://schemas.microsoft.com/office/drawing/2014/main" id="{1B0E713E-119D-4BA5-9665-29FC24B40385}"/>
              </a:ext>
            </a:extLst>
          </p:cNvPr>
          <p:cNvPicPr>
            <a:picLocks noChangeAspect="1"/>
          </p:cNvPicPr>
          <p:nvPr/>
        </p:nvPicPr>
        <p:blipFill rotWithShape="1">
          <a:blip r:embed="rId3"/>
          <a:srcRect t="11054" r="61681" b="26820"/>
          <a:stretch/>
        </p:blipFill>
        <p:spPr>
          <a:xfrm>
            <a:off x="181893" y="870189"/>
            <a:ext cx="9542213" cy="4697564"/>
          </a:xfrm>
          <a:prstGeom prst="rect">
            <a:avLst/>
          </a:prstGeom>
        </p:spPr>
      </p:pic>
      <p:sp>
        <p:nvSpPr>
          <p:cNvPr id="5" name="Text Box 5">
            <a:extLst>
              <a:ext uri="{FF2B5EF4-FFF2-40B4-BE49-F238E27FC236}">
                <a16:creationId xmlns:a16="http://schemas.microsoft.com/office/drawing/2014/main" id="{AA622441-2014-4212-A680-22DC92AD1155}"/>
              </a:ext>
            </a:extLst>
          </p:cNvPr>
          <p:cNvSpPr txBox="1">
            <a:spLocks noChangeArrowheads="1"/>
          </p:cNvSpPr>
          <p:nvPr/>
        </p:nvSpPr>
        <p:spPr bwMode="auto">
          <a:xfrm>
            <a:off x="329827" y="5739666"/>
            <a:ext cx="339242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err="1"/>
              <a:t>Wirtschaftswoche</a:t>
            </a:r>
            <a:r>
              <a:rPr lang="de-DE" altLang="de-DE" sz="1200" dirty="0"/>
              <a:t> 15.04.2015 </a:t>
            </a:r>
            <a:endParaRPr lang="en-US" altLang="de-DE" sz="1200" dirty="0"/>
          </a:p>
        </p:txBody>
      </p:sp>
    </p:spTree>
    <p:extLst>
      <p:ext uri="{BB962C8B-B14F-4D97-AF65-F5344CB8AC3E}">
        <p14:creationId xmlns:p14="http://schemas.microsoft.com/office/powerpoint/2010/main" val="149401978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Individualverkehr (3)</a:t>
            </a:r>
          </a:p>
          <a:p>
            <a:r>
              <a:rPr lang="de-DE" altLang="de-DE" sz="2000" dirty="0">
                <a:solidFill>
                  <a:schemeClr val="bg1"/>
                </a:solidFill>
              </a:rPr>
              <a:t>Wirkungsgrad-Vergleich: von der Energiequelle bis zum Antriebsrad</a:t>
            </a:r>
          </a:p>
        </p:txBody>
      </p:sp>
      <p:pic>
        <p:nvPicPr>
          <p:cNvPr id="3" name="Grafik 2" descr="Ein Bild, das Text, Screenshot, Schrift, Zahl enthält.&#10;&#10;Automatisch generierte Beschreibung">
            <a:extLst>
              <a:ext uri="{FF2B5EF4-FFF2-40B4-BE49-F238E27FC236}">
                <a16:creationId xmlns:a16="http://schemas.microsoft.com/office/drawing/2014/main" id="{9C287FE0-CDD5-DE55-CA84-796B00150848}"/>
              </a:ext>
            </a:extLst>
          </p:cNvPr>
          <p:cNvPicPr>
            <a:picLocks noChangeAspect="1"/>
          </p:cNvPicPr>
          <p:nvPr/>
        </p:nvPicPr>
        <p:blipFill rotWithShape="1">
          <a:blip r:embed="rId3">
            <a:extLst>
              <a:ext uri="{28A0092B-C50C-407E-A947-70E740481C1C}">
                <a14:useLocalDpi xmlns:a14="http://schemas.microsoft.com/office/drawing/2010/main" val="0"/>
              </a:ext>
            </a:extLst>
          </a:blip>
          <a:srcRect t="10441" r="17282" b="51153"/>
          <a:stretch/>
        </p:blipFill>
        <p:spPr>
          <a:xfrm>
            <a:off x="186958" y="859536"/>
            <a:ext cx="7562981" cy="2144921"/>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4953000" y="5891470"/>
            <a:ext cx="2962656"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5) Agora u.a. 2018, Grafik: VCÖ 2019</a:t>
            </a:r>
          </a:p>
        </p:txBody>
      </p:sp>
      <p:pic>
        <p:nvPicPr>
          <p:cNvPr id="7" name="Grafik 6" descr="Ein Bild, das Text, Screenshot, Schrift, Zahl enthält.&#10;&#10;Automatisch generierte Beschreibung">
            <a:extLst>
              <a:ext uri="{FF2B5EF4-FFF2-40B4-BE49-F238E27FC236}">
                <a16:creationId xmlns:a16="http://schemas.microsoft.com/office/drawing/2014/main" id="{DB65323C-196B-5AE3-2D80-90A6BC2B54FB}"/>
              </a:ext>
            </a:extLst>
          </p:cNvPr>
          <p:cNvPicPr>
            <a:picLocks noChangeAspect="1"/>
          </p:cNvPicPr>
          <p:nvPr/>
        </p:nvPicPr>
        <p:blipFill rotWithShape="1">
          <a:blip r:embed="rId3">
            <a:extLst>
              <a:ext uri="{28A0092B-C50C-407E-A947-70E740481C1C}">
                <a14:useLocalDpi xmlns:a14="http://schemas.microsoft.com/office/drawing/2010/main" val="0"/>
              </a:ext>
            </a:extLst>
          </a:blip>
          <a:srcRect t="48847" r="17282" b="31105"/>
          <a:stretch/>
        </p:blipFill>
        <p:spPr>
          <a:xfrm>
            <a:off x="186957" y="3004456"/>
            <a:ext cx="7562981" cy="1119675"/>
          </a:xfrm>
          <a:prstGeom prst="rect">
            <a:avLst/>
          </a:prstGeom>
        </p:spPr>
      </p:pic>
      <p:grpSp>
        <p:nvGrpSpPr>
          <p:cNvPr id="9" name="Gruppieren 8">
            <a:extLst>
              <a:ext uri="{FF2B5EF4-FFF2-40B4-BE49-F238E27FC236}">
                <a16:creationId xmlns:a16="http://schemas.microsoft.com/office/drawing/2014/main" id="{D9401D32-9356-DCF1-2896-7F68329F6D1D}"/>
              </a:ext>
            </a:extLst>
          </p:cNvPr>
          <p:cNvGrpSpPr/>
          <p:nvPr/>
        </p:nvGrpSpPr>
        <p:grpSpPr>
          <a:xfrm>
            <a:off x="186956" y="4124131"/>
            <a:ext cx="7562981" cy="1737172"/>
            <a:chOff x="1165364" y="4124131"/>
            <a:chExt cx="7562981" cy="1737172"/>
          </a:xfrm>
        </p:grpSpPr>
        <p:pic>
          <p:nvPicPr>
            <p:cNvPr id="4" name="Grafik 3" descr="Ein Bild, das Text, Screenshot, Schrift, Zahl enthält.&#10;&#10;Automatisch generierte Beschreibung">
              <a:extLst>
                <a:ext uri="{FF2B5EF4-FFF2-40B4-BE49-F238E27FC236}">
                  <a16:creationId xmlns:a16="http://schemas.microsoft.com/office/drawing/2014/main" id="{033771AE-B4C0-D83B-647B-328FC5EFC073}"/>
                </a:ext>
              </a:extLst>
            </p:cNvPr>
            <p:cNvPicPr>
              <a:picLocks noChangeAspect="1"/>
            </p:cNvPicPr>
            <p:nvPr/>
          </p:nvPicPr>
          <p:blipFill rotWithShape="1">
            <a:blip r:embed="rId3">
              <a:extLst>
                <a:ext uri="{28A0092B-C50C-407E-A947-70E740481C1C}">
                  <a14:useLocalDpi xmlns:a14="http://schemas.microsoft.com/office/drawing/2010/main" val="0"/>
                </a:ext>
              </a:extLst>
            </a:blip>
            <a:srcRect t="68895" r="17282"/>
            <a:stretch/>
          </p:blipFill>
          <p:spPr>
            <a:xfrm>
              <a:off x="1165364" y="4124131"/>
              <a:ext cx="7562981" cy="1737172"/>
            </a:xfrm>
            <a:prstGeom prst="rect">
              <a:avLst/>
            </a:prstGeom>
          </p:spPr>
        </p:pic>
        <p:sp>
          <p:nvSpPr>
            <p:cNvPr id="8" name="Textfeld 7">
              <a:extLst>
                <a:ext uri="{FF2B5EF4-FFF2-40B4-BE49-F238E27FC236}">
                  <a16:creationId xmlns:a16="http://schemas.microsoft.com/office/drawing/2014/main" id="{474A3FA9-1C2B-E0E3-163E-250551700AAC}"/>
                </a:ext>
              </a:extLst>
            </p:cNvPr>
            <p:cNvSpPr txBox="1"/>
            <p:nvPr/>
          </p:nvSpPr>
          <p:spPr>
            <a:xfrm>
              <a:off x="2404491" y="4322123"/>
              <a:ext cx="864339" cy="369332"/>
            </a:xfrm>
            <a:prstGeom prst="rect">
              <a:avLst/>
            </a:prstGeom>
            <a:noFill/>
          </p:spPr>
          <p:txBody>
            <a:bodyPr wrap="none" rtlCol="0">
              <a:spAutoFit/>
            </a:bodyPr>
            <a:lstStyle/>
            <a:p>
              <a:r>
                <a:rPr lang="de-DE" sz="1800" dirty="0">
                  <a:solidFill>
                    <a:schemeClr val="bg1"/>
                  </a:solidFill>
                  <a:latin typeface="Bahnschrift Light Condensed" panose="020B0502040204020203" pitchFamily="34" charset="0"/>
                </a:rPr>
                <a:t>(E-</a:t>
              </a:r>
              <a:r>
                <a:rPr lang="de-DE" sz="1800" dirty="0" err="1">
                  <a:solidFill>
                    <a:schemeClr val="bg1"/>
                  </a:solidFill>
                  <a:latin typeface="Bahnschrift Light Condensed" panose="020B0502040204020203" pitchFamily="34" charset="0"/>
                </a:rPr>
                <a:t>Fuels</a:t>
              </a:r>
              <a:r>
                <a:rPr lang="de-DE" sz="1800" dirty="0">
                  <a:solidFill>
                    <a:schemeClr val="bg1"/>
                  </a:solidFill>
                  <a:latin typeface="Bahnschrift Light Condensed" panose="020B0502040204020203" pitchFamily="34" charset="0"/>
                </a:rPr>
                <a:t>)</a:t>
              </a:r>
            </a:p>
          </p:txBody>
        </p:sp>
      </p:grpSp>
      <p:sp>
        <p:nvSpPr>
          <p:cNvPr id="11" name="Textfeld 10">
            <a:extLst>
              <a:ext uri="{FF2B5EF4-FFF2-40B4-BE49-F238E27FC236}">
                <a16:creationId xmlns:a16="http://schemas.microsoft.com/office/drawing/2014/main" id="{BCC3365C-70E5-D5CA-2462-175C76DC09AC}"/>
              </a:ext>
            </a:extLst>
          </p:cNvPr>
          <p:cNvSpPr txBox="1"/>
          <p:nvPr/>
        </p:nvSpPr>
        <p:spPr>
          <a:xfrm>
            <a:off x="7749937" y="5079693"/>
            <a:ext cx="2156063" cy="830997"/>
          </a:xfrm>
          <a:prstGeom prst="rect">
            <a:avLst/>
          </a:prstGeom>
          <a:noFill/>
        </p:spPr>
        <p:txBody>
          <a:bodyPr wrap="square">
            <a:spAutoFit/>
          </a:bodyPr>
          <a:lstStyle/>
          <a:p>
            <a:r>
              <a:rPr lang="de-DE" sz="1200" b="1" dirty="0">
                <a:solidFill>
                  <a:srgbClr val="FF0000"/>
                </a:solidFill>
                <a:effectLst/>
                <a:latin typeface="Calibri" panose="020F0502020204030204" pitchFamily="34" charset="0"/>
                <a:ea typeface="Times New Roman" panose="02020603050405020304" pitchFamily="18" charset="0"/>
              </a:rPr>
              <a:t>Terra X</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Harald Lesch ZERLEGT E-FUELS!</a:t>
            </a:r>
            <a:b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Synthetische Kraftstoffe wissenschaftlich analysiert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
        <p:nvSpPr>
          <p:cNvPr id="12" name="Textfeld 11">
            <a:extLst>
              <a:ext uri="{FF2B5EF4-FFF2-40B4-BE49-F238E27FC236}">
                <a16:creationId xmlns:a16="http://schemas.microsoft.com/office/drawing/2014/main" id="{8B32595F-A5DE-FA3A-3C69-01373F36CD8E}"/>
              </a:ext>
            </a:extLst>
          </p:cNvPr>
          <p:cNvSpPr txBox="1"/>
          <p:nvPr/>
        </p:nvSpPr>
        <p:spPr>
          <a:xfrm>
            <a:off x="7749937" y="4384166"/>
            <a:ext cx="2156063" cy="646331"/>
          </a:xfrm>
          <a:prstGeom prst="rect">
            <a:avLst/>
          </a:prstGeom>
          <a:noFill/>
        </p:spPr>
        <p:txBody>
          <a:bodyPr wrap="square">
            <a:spAutoFit/>
          </a:bodyPr>
          <a:lstStyle/>
          <a:p>
            <a:r>
              <a:rPr lang="de-DE" sz="1200" b="1" dirty="0">
                <a:solidFill>
                  <a:srgbClr val="FF0000"/>
                </a:solidFill>
                <a:latin typeface="Calibri" panose="020F0502020204030204" pitchFamily="34" charset="0"/>
                <a:ea typeface="Times New Roman" panose="02020603050405020304" pitchFamily="18" charset="0"/>
              </a:rPr>
              <a:t>ZDF | Die Anstalt</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E-</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 oder doch eher „Ö-</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
        <p:nvSpPr>
          <p:cNvPr id="13" name="Rectangle 4">
            <a:extLst>
              <a:ext uri="{FF2B5EF4-FFF2-40B4-BE49-F238E27FC236}">
                <a16:creationId xmlns:a16="http://schemas.microsoft.com/office/drawing/2014/main" id="{393B158A-FBEF-15F7-A099-A8A7A3E576C9}"/>
              </a:ext>
            </a:extLst>
          </p:cNvPr>
          <p:cNvSpPr>
            <a:spLocks noChangeArrowheads="1"/>
          </p:cNvSpPr>
          <p:nvPr/>
        </p:nvSpPr>
        <p:spPr bwMode="auto">
          <a:xfrm>
            <a:off x="0" y="61325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Elektroautos mit Akku liegen weit vorn!</a:t>
            </a:r>
          </a:p>
        </p:txBody>
      </p:sp>
    </p:spTree>
    <p:extLst>
      <p:ext uri="{BB962C8B-B14F-4D97-AF65-F5344CB8AC3E}">
        <p14:creationId xmlns:p14="http://schemas.microsoft.com/office/powerpoint/2010/main" val="368863328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ppt_x"/>
                                          </p:val>
                                        </p:tav>
                                        <p:tav tm="100000">
                                          <p:val>
                                            <p:strVal val="#ppt_x"/>
                                          </p:val>
                                        </p:tav>
                                      </p:tavLst>
                                    </p:anim>
                                    <p:anim calcmode="lin" valueType="num">
                                      <p:cBhvr additive="base">
                                        <p:cTn id="32"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3570</Words>
  <Application>Microsoft Office PowerPoint</Application>
  <PresentationFormat>A4-Papier (210 x 297 mm)</PresentationFormat>
  <Paragraphs>480</Paragraphs>
  <Slides>32</Slides>
  <Notes>32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32</vt:i4>
      </vt:variant>
    </vt:vector>
  </HeadingPairs>
  <TitlesOfParts>
    <vt:vector size="39" baseType="lpstr">
      <vt:lpstr>Arial</vt:lpstr>
      <vt:lpstr>Bahnschrift Light Condensed</vt:lpstr>
      <vt:lpstr>Calibri</vt:lpstr>
      <vt:lpstr>Courier New</vt:lpstr>
      <vt:lpstr>Times New Roman</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2445</cp:revision>
  <cp:lastPrinted>2019-03-23T07:11:31Z</cp:lastPrinted>
  <dcterms:created xsi:type="dcterms:W3CDTF">2003-01-24T08:17:53Z</dcterms:created>
  <dcterms:modified xsi:type="dcterms:W3CDTF">2023-11-19T11:18:34Z</dcterms:modified>
</cp:coreProperties>
</file>