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878" r:id="rId2"/>
    <p:sldId id="879" r:id="rId3"/>
    <p:sldId id="983" r:id="rId4"/>
    <p:sldId id="984" r:id="rId5"/>
    <p:sldId id="880" r:id="rId6"/>
    <p:sldId id="985" r:id="rId7"/>
    <p:sldId id="882" r:id="rId8"/>
    <p:sldId id="965" r:id="rId9"/>
    <p:sldId id="914" r:id="rId10"/>
    <p:sldId id="967" r:id="rId11"/>
    <p:sldId id="881" r:id="rId12"/>
    <p:sldId id="972" r:id="rId13"/>
    <p:sldId id="1000" r:id="rId14"/>
    <p:sldId id="1033" r:id="rId15"/>
    <p:sldId id="1090" r:id="rId16"/>
    <p:sldId id="1093" r:id="rId17"/>
    <p:sldId id="1086" r:id="rId18"/>
    <p:sldId id="986" r:id="rId19"/>
    <p:sldId id="1099" r:id="rId20"/>
    <p:sldId id="1096" r:id="rId21"/>
    <p:sldId id="1034" r:id="rId22"/>
    <p:sldId id="982" r:id="rId23"/>
    <p:sldId id="1095" r:id="rId24"/>
    <p:sldId id="1259" r:id="rId25"/>
    <p:sldId id="1050" r:id="rId26"/>
    <p:sldId id="1063" r:id="rId27"/>
    <p:sldId id="1290" r:id="rId28"/>
    <p:sldId id="1291" r:id="rId29"/>
    <p:sldId id="1054" r:id="rId30"/>
    <p:sldId id="1062" r:id="rId31"/>
    <p:sldId id="1053" r:id="rId32"/>
    <p:sldId id="1052" r:id="rId33"/>
    <p:sldId id="1029" r:id="rId34"/>
    <p:sldId id="1045" r:id="rId35"/>
    <p:sldId id="998" r:id="rId36"/>
    <p:sldId id="994" r:id="rId37"/>
    <p:sldId id="995" r:id="rId38"/>
    <p:sldId id="1266" r:id="rId39"/>
    <p:sldId id="1027" r:id="rId40"/>
    <p:sldId id="1084" r:id="rId41"/>
    <p:sldId id="991" r:id="rId42"/>
    <p:sldId id="917" r:id="rId43"/>
    <p:sldId id="1006" r:id="rId44"/>
    <p:sldId id="1067" r:id="rId45"/>
    <p:sldId id="1068" r:id="rId46"/>
    <p:sldId id="1060" r:id="rId47"/>
    <p:sldId id="1091" r:id="rId48"/>
    <p:sldId id="1087" r:id="rId49"/>
    <p:sldId id="1088" r:id="rId50"/>
    <p:sldId id="958" r:id="rId51"/>
    <p:sldId id="1288" r:id="rId52"/>
    <p:sldId id="1092" r:id="rId53"/>
    <p:sldId id="1030" r:id="rId54"/>
    <p:sldId id="1094" r:id="rId55"/>
    <p:sldId id="755" r:id="rId56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6600"/>
    <a:srgbClr val="3333FF"/>
    <a:srgbClr val="0000CC"/>
    <a:srgbClr val="FF3300"/>
    <a:srgbClr val="FF5050"/>
    <a:srgbClr val="FF9900"/>
    <a:srgbClr val="CC6600"/>
    <a:srgbClr val="008000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57" autoAdjust="0"/>
  </p:normalViewPr>
  <p:slideViewPr>
    <p:cSldViewPr snapToGrid="0">
      <p:cViewPr varScale="1">
        <p:scale>
          <a:sx n="95" d="100"/>
          <a:sy n="95" d="100"/>
        </p:scale>
        <p:origin x="1290" y="84"/>
      </p:cViewPr>
      <p:guideLst>
        <p:guide orient="horz" pos="2160"/>
        <p:guide pos="3120"/>
      </p:guideLst>
    </p:cSldViewPr>
  </p:slideViewPr>
  <p:outlineViewPr>
    <p:cViewPr>
      <p:scale>
        <a:sx n="66" d="100"/>
        <a:sy n="66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54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3Energie-Verbrauch\02W&#228;rmewende\W&#228;rmewen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3Energie-Verbrauch\02W&#228;rmewende\W&#228;rmewen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Anwendung'!$C$3</c:f>
              <c:numCache>
                <c:formatCode>0.0</c:formatCode>
                <c:ptCount val="1"/>
                <c:pt idx="0">
                  <c:v>27.1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5-421D-A982-9EF7F4980302}"/>
            </c:ext>
          </c:extLst>
        </c:ser>
        <c:ser>
          <c:idx val="1"/>
          <c:order val="1"/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Anwendung'!$C$4</c:f>
              <c:numCache>
                <c:formatCode>0.0</c:formatCode>
                <c:ptCount val="1"/>
                <c:pt idx="0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5-421D-A982-9EF7F4980302}"/>
            </c:ext>
          </c:extLst>
        </c:ser>
        <c:ser>
          <c:idx val="2"/>
          <c:order val="2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Anwendung'!$C$5</c:f>
              <c:numCache>
                <c:formatCode>0.0</c:formatCode>
                <c:ptCount val="1"/>
                <c:pt idx="0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5-421D-A982-9EF7F4980302}"/>
            </c:ext>
          </c:extLst>
        </c:ser>
        <c:ser>
          <c:idx val="3"/>
          <c:order val="3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3017021365096252"/>
                  <c:y val="1.3090361043692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Anwendung'!$C$6</c:f>
              <c:numCache>
                <c:formatCode>0.0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F5-421D-A982-9EF7F4980302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3017021365096252"/>
                  <c:y val="-1.6755066248900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Anwendung'!$C$7</c:f>
              <c:numCache>
                <c:formatCode>0.0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F5-421D-A982-9EF7F4980302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DF5-421D-A982-9EF7F498030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Anwendung'!$C$8</c:f>
              <c:numCache>
                <c:formatCode>0.0</c:formatCode>
                <c:ptCount val="1"/>
                <c:pt idx="0">
                  <c:v>43.5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F5-421D-A982-9EF7F4980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410296"/>
        <c:axId val="465403408"/>
      </c:barChart>
      <c:catAx>
        <c:axId val="465410296"/>
        <c:scaling>
          <c:orientation val="minMax"/>
        </c:scaling>
        <c:delete val="1"/>
        <c:axPos val="b"/>
        <c:majorTickMark val="none"/>
        <c:minorTickMark val="none"/>
        <c:tickLblPos val="nextTo"/>
        <c:crossAx val="465403408"/>
        <c:crosses val="autoZero"/>
        <c:auto val="1"/>
        <c:lblAlgn val="ctr"/>
        <c:lblOffset val="100"/>
        <c:noMultiLvlLbl val="0"/>
      </c:catAx>
      <c:valAx>
        <c:axId val="4654034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65410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9B-4158-991F-7FFC9E2C6A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am EEV'!$D$3:$D$6</c:f>
              <c:numCache>
                <c:formatCode>0</c:formatCode>
                <c:ptCount val="4"/>
                <c:pt idx="0">
                  <c:v>517.5</c:v>
                </c:pt>
                <c:pt idx="1">
                  <c:v>621</c:v>
                </c:pt>
                <c:pt idx="2">
                  <c:v>320.8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B-4158-991F-7FFC9E2C6A3E}"/>
            </c:ext>
          </c:extLst>
        </c:ser>
        <c:ser>
          <c:idx val="1"/>
          <c:order val="1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am EEV'!$F$3:$F$6</c:f>
              <c:numCache>
                <c:formatCode>0</c:formatCode>
                <c:ptCount val="4"/>
                <c:pt idx="0">
                  <c:v>232.5</c:v>
                </c:pt>
                <c:pt idx="1">
                  <c:v>54</c:v>
                </c:pt>
                <c:pt idx="2">
                  <c:v>80.199999999999989</c:v>
                </c:pt>
                <c:pt idx="3">
                  <c:v>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9B-4158-991F-7FFC9E2C6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2273504"/>
        <c:axId val="632276128"/>
      </c:barChart>
      <c:catAx>
        <c:axId val="632273504"/>
        <c:scaling>
          <c:orientation val="minMax"/>
        </c:scaling>
        <c:delete val="1"/>
        <c:axPos val="b"/>
        <c:majorTickMark val="none"/>
        <c:minorTickMark val="none"/>
        <c:tickLblPos val="nextTo"/>
        <c:crossAx val="632276128"/>
        <c:crosses val="autoZero"/>
        <c:auto val="1"/>
        <c:lblAlgn val="ctr"/>
        <c:lblOffset val="100"/>
        <c:noMultiLvlLbl val="0"/>
      </c:catAx>
      <c:valAx>
        <c:axId val="63227612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3227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768-4F4C-BE02-AF88BFA4FFB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768-4F4C-BE02-AF88BFA4FFB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768-4F4C-BE02-AF88BFA4FFB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768-4F4C-BE02-AF88BFA4FFB0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768-4F4C-BE02-AF88BFA4FFB0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768-4F4C-BE02-AF88BFA4FFB0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768-4F4C-BE02-AF88BFA4FFB0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768-4F4C-BE02-AF88BFA4FFB0}"/>
              </c:ext>
            </c:extLst>
          </c:dPt>
          <c:dPt>
            <c:idx val="8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768-4F4C-BE02-AF88BFA4FFB0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768-4F4C-BE02-AF88BFA4FFB0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768-4F4C-BE02-AF88BFA4FFB0}"/>
              </c:ext>
            </c:extLst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1768-4F4C-BE02-AF88BFA4FFB0}"/>
              </c:ext>
            </c:extLst>
          </c:dPt>
          <c:cat>
            <c:strRef>
              <c:f>Tabelle1!$A$2:$A$13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Tabelle1!$B$2:$B$13</c:f>
              <c:numCache>
                <c:formatCode>General</c:formatCode>
                <c:ptCount val="12"/>
                <c:pt idx="0">
                  <c:v>8.3333333333333329E-2</c:v>
                </c:pt>
                <c:pt idx="1">
                  <c:v>8.3333333333333329E-2</c:v>
                </c:pt>
                <c:pt idx="2">
                  <c:v>8.3333333333333329E-2</c:v>
                </c:pt>
                <c:pt idx="3">
                  <c:v>8.3333333333333329E-2</c:v>
                </c:pt>
                <c:pt idx="4">
                  <c:v>8.3333333333333329E-2</c:v>
                </c:pt>
                <c:pt idx="5">
                  <c:v>8.3333333333333329E-2</c:v>
                </c:pt>
                <c:pt idx="6">
                  <c:v>8.3333333333333329E-2</c:v>
                </c:pt>
                <c:pt idx="7">
                  <c:v>8.3333333333333329E-2</c:v>
                </c:pt>
                <c:pt idx="8">
                  <c:v>8.3333333333333329E-2</c:v>
                </c:pt>
                <c:pt idx="9">
                  <c:v>8.3333333333333329E-2</c:v>
                </c:pt>
                <c:pt idx="10">
                  <c:v>8.3333333333333329E-2</c:v>
                </c:pt>
                <c:pt idx="11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768-4F4C-BE02-AF88BFA4F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53264599948748E-2"/>
          <c:y val="8.5569918275434073E-2"/>
          <c:w val="0.94509347080010253"/>
          <c:h val="0.9144300817245660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('Stand2022-09-18'!$C$4,'Stand2022-09-18'!$E$4,'Stand2022-09-18'!$G$4)</c:f>
              <c:numCache>
                <c:formatCode>#,##0</c:formatCode>
                <c:ptCount val="3"/>
                <c:pt idx="0">
                  <c:v>2857.1428571428573</c:v>
                </c:pt>
                <c:pt idx="1">
                  <c:v>1800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0-467F-A76A-DB691FC163CA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('Stand2022-09-18'!$C$5,'Stand2022-09-18'!$E$5,'Stand2022-09-18'!$G$5)</c:f>
              <c:numCache>
                <c:formatCode>#,##0</c:formatCode>
                <c:ptCount val="3"/>
                <c:pt idx="0">
                  <c:v>1482</c:v>
                </c:pt>
                <c:pt idx="1">
                  <c:v>975.99999999999977</c:v>
                </c:pt>
                <c:pt idx="2">
                  <c:v>745.59999999999991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0-467F-A76A-DB691FC163CA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('Stand2022-09-18'!$C$6,'Stand2022-09-18'!$E$6,'Stand2022-09-18'!$G$6)</c:f>
              <c:numCache>
                <c:formatCode>#,##0</c:formatCode>
                <c:ptCount val="3"/>
                <c:pt idx="0">
                  <c:v>1440</c:v>
                </c:pt>
                <c:pt idx="1">
                  <c:v>1440</c:v>
                </c:pt>
                <c:pt idx="2">
                  <c:v>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0-467F-A76A-DB691FC16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1864752"/>
        <c:axId val="761868032"/>
      </c:barChart>
      <c:catAx>
        <c:axId val="76186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761868032"/>
        <c:crosses val="autoZero"/>
        <c:auto val="1"/>
        <c:lblAlgn val="ctr"/>
        <c:lblOffset val="100"/>
        <c:noMultiLvlLbl val="0"/>
      </c:catAx>
      <c:valAx>
        <c:axId val="761868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7618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35568318803733E-2"/>
          <c:y val="0"/>
          <c:w val="0.94592886336239257"/>
          <c:h val="0.977496284450508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('Stand2022-09-18'!$B$4,'Stand2022-09-18'!$D$4,'Stand2022-09-18'!$F$4)</c:f>
              <c:numCache>
                <c:formatCode>#,##0</c:formatCode>
                <c:ptCount val="3"/>
                <c:pt idx="0">
                  <c:v>20000</c:v>
                </c:pt>
                <c:pt idx="1">
                  <c:v>5000</c:v>
                </c:pt>
                <c:pt idx="2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8-46C3-9231-E332E9D2356E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('Stand2022-09-18'!$B$5,'Stand2022-09-18'!$D$5,'Stand2022-09-18'!$F$5)</c:f>
              <c:numCache>
                <c:formatCode>#,##0</c:formatCode>
                <c:ptCount val="3"/>
                <c:pt idx="0">
                  <c:v>8190</c:v>
                </c:pt>
                <c:pt idx="1">
                  <c:v>2400</c:v>
                </c:pt>
                <c:pt idx="2">
                  <c:v>1759.9999999999998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8-46C3-9231-E332E9D2356E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('Stand2022-09-18'!$B$6,'Stand2022-09-18'!$D$6,'Stand2022-09-18'!$F$6)</c:f>
              <c:numCache>
                <c:formatCode>#,##0</c:formatCode>
                <c:ptCount val="3"/>
                <c:pt idx="0">
                  <c:v>4000</c:v>
                </c:pt>
                <c:pt idx="1">
                  <c:v>4000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8-46C3-9231-E332E9D23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8836584"/>
        <c:axId val="678835272"/>
      </c:barChart>
      <c:catAx>
        <c:axId val="678836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678835272"/>
        <c:crosses val="autoZero"/>
        <c:auto val="1"/>
        <c:lblAlgn val="ctr"/>
        <c:lblOffset val="100"/>
        <c:noMultiLvlLbl val="0"/>
      </c:catAx>
      <c:valAx>
        <c:axId val="678835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883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52007402597213E-2"/>
          <c:y val="5.0491779815359836E-2"/>
          <c:w val="0.91989598519480553"/>
          <c:h val="0.9495082201846402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('Stand2022-09-18'!$D$4,'Stand2022-09-18'!$G$4,'Stand2022-09-18'!$J$4)</c:f>
              <c:numCache>
                <c:formatCode>#,##0</c:formatCode>
                <c:ptCount val="3"/>
                <c:pt idx="0">
                  <c:v>5028.5714285714294</c:v>
                </c:pt>
                <c:pt idx="1">
                  <c:v>2190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3-4237-8BE4-08657873B41B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('Stand2022-09-18'!$D$5,'Stand2022-09-18'!$G$5,'Stand2022-09-18'!$J$5)</c:f>
              <c:numCache>
                <c:formatCode>#,##0</c:formatCode>
                <c:ptCount val="3"/>
                <c:pt idx="0">
                  <c:v>2059.2000000000003</c:v>
                </c:pt>
                <c:pt idx="1">
                  <c:v>1051.2</c:v>
                </c:pt>
                <c:pt idx="2">
                  <c:v>770.87999999999988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3-4237-8BE4-08657873B41B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('Stand2022-09-18'!$D$6,'Stand2022-09-18'!$G$6,'Stand2022-09-18'!$J$6)</c:f>
              <c:numCache>
                <c:formatCode>#,##0</c:formatCode>
                <c:ptCount val="3"/>
                <c:pt idx="0">
                  <c:v>1752</c:v>
                </c:pt>
                <c:pt idx="1">
                  <c:v>1752</c:v>
                </c:pt>
                <c:pt idx="2">
                  <c:v>1051.2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3-4237-8BE4-08657873B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720672"/>
        <c:axId val="492697776"/>
      </c:barChart>
      <c:catAx>
        <c:axId val="411720672"/>
        <c:scaling>
          <c:orientation val="minMax"/>
        </c:scaling>
        <c:delete val="1"/>
        <c:axPos val="b"/>
        <c:majorTickMark val="none"/>
        <c:minorTickMark val="none"/>
        <c:tickLblPos val="nextTo"/>
        <c:crossAx val="492697776"/>
        <c:crosses val="autoZero"/>
        <c:auto val="1"/>
        <c:lblAlgn val="ctr"/>
        <c:lblOffset val="100"/>
        <c:noMultiLvlLbl val="0"/>
      </c:catAx>
      <c:valAx>
        <c:axId val="4926977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1172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701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27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21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79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38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75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1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05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69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369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10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63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88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29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9706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2191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733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D3D96-BC9C-4B05-BA94-7D2DDA9BEA77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847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509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09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228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8596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441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6873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818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60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421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499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1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96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351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792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115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40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159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716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637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87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43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2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74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777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51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39081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529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248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50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55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2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15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692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8BACA313-6EA8-4CBE-9D27-CD0C29B9B5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| Wärmewende</a:t>
            </a:r>
            <a:r>
              <a:rPr lang="de-DE" altLang="de-DE" sz="1200" b="1" dirty="0">
                <a:solidFill>
                  <a:srgbClr val="FF9933"/>
                </a:solidFill>
              </a:rPr>
              <a:t> | FV16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8BA158-7494-04D5-BBD9-47AC41BF45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1" y="-2"/>
            <a:ext cx="798068" cy="7985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erbraucherzentrale-rlp.de/energie-bauen-beratungsangebo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waermepumpe.d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pDl9mE73fb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Coefficient_Of_Performanc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youtube.com/watch?v=K0ChJ9ZWN9c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KquJsQCfqJ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52.jp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jpg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52.jp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hyperlink" Target="https://tibber.com/de?utm_source=googleadwords_int&amp;utm_medium=cpc&amp;utm_content=12516736730_148758637874_646784593572&amp;utm_id=g_&amp;keyword=tibber&amp;gad=1&amp;gclid=Cj0KCQjw0tKiBhC6ARIsAAOXutl_zLu0g6PdrMvL2uPidFZ-vuCIveirks-InlFt8PtaLS0sNXA5DG8aAt4NEALw_wcB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12" Type="http://schemas.openxmlformats.org/officeDocument/2006/relationships/hyperlink" Target="https://www.iobroker.net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11" Type="http://schemas.openxmlformats.org/officeDocument/2006/relationships/hyperlink" Target="https://de.wikipedia.org/wiki/Raspberry_Pi" TargetMode="External"/><Relationship Id="rId5" Type="http://schemas.openxmlformats.org/officeDocument/2006/relationships/image" Target="../media/image59.png"/><Relationship Id="rId10" Type="http://schemas.openxmlformats.org/officeDocument/2006/relationships/hyperlink" Target="https://forum.timberwolf.io/viewtopic.php?t=3199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52.jpg"/><Relationship Id="rId9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jpg"/><Relationship Id="rId18" Type="http://schemas.openxmlformats.org/officeDocument/2006/relationships/image" Target="../media/image80.png"/><Relationship Id="rId3" Type="http://schemas.openxmlformats.org/officeDocument/2006/relationships/image" Target="../media/image69.jpeg"/><Relationship Id="rId21" Type="http://schemas.openxmlformats.org/officeDocument/2006/relationships/image" Target="../media/image83.png"/><Relationship Id="rId7" Type="http://schemas.openxmlformats.org/officeDocument/2006/relationships/image" Target="../media/image73.jpg"/><Relationship Id="rId12" Type="http://schemas.openxmlformats.org/officeDocument/2006/relationships/image" Target="../media/image54.jp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55.png"/><Relationship Id="rId20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5" Type="http://schemas.openxmlformats.org/officeDocument/2006/relationships/image" Target="../media/image71.png"/><Relationship Id="rId15" Type="http://schemas.openxmlformats.org/officeDocument/2006/relationships/image" Target="../media/image52.jpg"/><Relationship Id="rId10" Type="http://schemas.openxmlformats.org/officeDocument/2006/relationships/image" Target="../media/image76.jpeg"/><Relationship Id="rId19" Type="http://schemas.openxmlformats.org/officeDocument/2006/relationships/image" Target="../media/image81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Relationship Id="rId14" Type="http://schemas.openxmlformats.org/officeDocument/2006/relationships/image" Target="../media/image79.jpg"/><Relationship Id="rId22" Type="http://schemas.openxmlformats.org/officeDocument/2006/relationships/image" Target="../media/image84.sv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5.png"/><Relationship Id="rId3" Type="http://schemas.openxmlformats.org/officeDocument/2006/relationships/image" Target="../media/image8.jp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799"/>
            <a:ext cx="9920288" cy="45720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altLang="de-DE" sz="1800" b="1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765" y="31146"/>
            <a:ext cx="83181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 err="1">
                <a:solidFill>
                  <a:schemeClr val="bg1"/>
                </a:solidFill>
              </a:rPr>
              <a:t>Klimaschutz</a:t>
            </a:r>
            <a:r>
              <a:rPr lang="en-US" altLang="de-DE" sz="2800" b="1" dirty="0">
                <a:solidFill>
                  <a:schemeClr val="bg1"/>
                </a:solidFill>
              </a:rPr>
              <a:t> - </a:t>
            </a:r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Wärmewende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38" name="Rectangle 75">
            <a:extLst>
              <a:ext uri="{FF2B5EF4-FFF2-40B4-BE49-F238E27FC236}">
                <a16:creationId xmlns:a16="http://schemas.microsoft.com/office/drawing/2014/main" id="{461A909F-36A1-4F51-8627-A7A64F077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335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Wärmewende | FV16					                      ISE e.V.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04F4A4AE-BAD9-4DDF-B803-BE8C327E7907}"/>
              </a:ext>
            </a:extLst>
          </p:cNvPr>
          <p:cNvSpPr/>
          <p:nvPr/>
        </p:nvSpPr>
        <p:spPr bwMode="auto">
          <a:xfrm>
            <a:off x="0" y="1350963"/>
            <a:ext cx="9905998" cy="50418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A80F3C0-DDAB-58DA-C63E-8019804C9096}"/>
              </a:ext>
            </a:extLst>
          </p:cNvPr>
          <p:cNvGrpSpPr/>
          <p:nvPr/>
        </p:nvGrpSpPr>
        <p:grpSpPr>
          <a:xfrm>
            <a:off x="2188723" y="1557085"/>
            <a:ext cx="5554494" cy="4776419"/>
            <a:chOff x="2188723" y="1557085"/>
            <a:chExt cx="5554494" cy="4776419"/>
          </a:xfrm>
        </p:grpSpPr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1468854F-B668-409C-A630-A98854732EE5}"/>
                </a:ext>
              </a:extLst>
            </p:cNvPr>
            <p:cNvGrpSpPr/>
            <p:nvPr/>
          </p:nvGrpSpPr>
          <p:grpSpPr>
            <a:xfrm>
              <a:off x="2188723" y="1557085"/>
              <a:ext cx="5554494" cy="4776419"/>
              <a:chOff x="3355786" y="2432596"/>
              <a:chExt cx="2495286" cy="1992807"/>
            </a:xfrm>
          </p:grpSpPr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C7DE8453-965D-45C1-949F-EFFA76111D07}"/>
                  </a:ext>
                </a:extLst>
              </p:cNvPr>
              <p:cNvGrpSpPr/>
              <p:nvPr/>
            </p:nvGrpSpPr>
            <p:grpSpPr>
              <a:xfrm>
                <a:off x="3355786" y="2432596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58" name="Freihandform: Form 57">
                  <a:extLst>
                    <a:ext uri="{FF2B5EF4-FFF2-40B4-BE49-F238E27FC236}">
                      <a16:creationId xmlns:a16="http://schemas.microsoft.com/office/drawing/2014/main" id="{D3AAF071-DFBB-4E29-A62C-F159A8BC3450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9" name="Freihandform: Form 58">
                  <a:extLst>
                    <a:ext uri="{FF2B5EF4-FFF2-40B4-BE49-F238E27FC236}">
                      <a16:creationId xmlns:a16="http://schemas.microsoft.com/office/drawing/2014/main" id="{88C3A333-09CF-4A2C-BC62-6E1E0AD48AF3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0" name="Freihandform: Form 59">
                  <a:extLst>
                    <a:ext uri="{FF2B5EF4-FFF2-40B4-BE49-F238E27FC236}">
                      <a16:creationId xmlns:a16="http://schemas.microsoft.com/office/drawing/2014/main" id="{0865C543-6DEC-473D-97E0-72EE0F989431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6228F898-92AA-4F5E-9AE7-47998AD3F212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62" name="Gerader Verbinder 61">
                  <a:extLst>
                    <a:ext uri="{FF2B5EF4-FFF2-40B4-BE49-F238E27FC236}">
                      <a16:creationId xmlns:a16="http://schemas.microsoft.com/office/drawing/2014/main" id="{0FF76694-F5C3-45E3-8277-9062B98FF3F0}"/>
                    </a:ext>
                  </a:extLst>
                </p:cNvPr>
                <p:cNvCxnSpPr>
                  <a:stCxn id="58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3" name="Rechteck 23562">
                  <a:extLst>
                    <a:ext uri="{FF2B5EF4-FFF2-40B4-BE49-F238E27FC236}">
                      <a16:creationId xmlns:a16="http://schemas.microsoft.com/office/drawing/2014/main" id="{57DA0565-251D-492C-9BB6-E0BC01D6732C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54D58732-0589-41CC-88B1-4E2CEB69994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42" name="Grafik 4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1CED1C23-E6E0-42AD-B254-DC6D6714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09870" y="3599515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FE72FE88-87A2-46B4-A75E-0F3ADFE0F22B}"/>
                  </a:ext>
                </a:extLst>
              </p:cNvPr>
              <p:cNvCxnSpPr/>
              <p:nvPr/>
            </p:nvCxnSpPr>
            <p:spPr bwMode="auto">
              <a:xfrm>
                <a:off x="4754460" y="3793365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62D4A3E6-1F3F-4583-B57D-5C28F6BF9E0D}"/>
                  </a:ext>
                </a:extLst>
              </p:cNvPr>
              <p:cNvCxnSpPr/>
              <p:nvPr/>
            </p:nvCxnSpPr>
            <p:spPr bwMode="auto">
              <a:xfrm>
                <a:off x="4756365" y="4294504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5C7CDFD5-932D-4BD7-8C9D-08260A11E91F}"/>
                  </a:ext>
                </a:extLst>
              </p:cNvPr>
              <p:cNvCxnSpPr/>
              <p:nvPr/>
            </p:nvCxnSpPr>
            <p:spPr bwMode="auto">
              <a:xfrm>
                <a:off x="4639164" y="3919040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0616F789-D65D-47E2-B111-3286B8FF6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65418" y="3909035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ABAEE556-AE9D-4EC5-8A27-F196158BA947}"/>
                  </a:ext>
                </a:extLst>
              </p:cNvPr>
              <p:cNvCxnSpPr>
                <a:endCxn id="42" idx="3"/>
              </p:cNvCxnSpPr>
              <p:nvPr/>
            </p:nvCxnSpPr>
            <p:spPr bwMode="auto">
              <a:xfrm flipV="1">
                <a:off x="4756365" y="3793365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9" name="Gruppieren 48">
                <a:extLst>
                  <a:ext uri="{FF2B5EF4-FFF2-40B4-BE49-F238E27FC236}">
                    <a16:creationId xmlns:a16="http://schemas.microsoft.com/office/drawing/2014/main" id="{3FE4A137-431D-420B-89CA-A31181307D71}"/>
                  </a:ext>
                </a:extLst>
              </p:cNvPr>
              <p:cNvGrpSpPr/>
              <p:nvPr/>
            </p:nvGrpSpPr>
            <p:grpSpPr>
              <a:xfrm>
                <a:off x="4034790" y="2629858"/>
                <a:ext cx="1442800" cy="801645"/>
                <a:chOff x="8364915" y="3815016"/>
                <a:chExt cx="897300" cy="528571"/>
              </a:xfrm>
            </p:grpSpPr>
            <p:sp>
              <p:nvSpPr>
                <p:cNvPr id="51" name="Freihandform: Form 50">
                  <a:extLst>
                    <a:ext uri="{FF2B5EF4-FFF2-40B4-BE49-F238E27FC236}">
                      <a16:creationId xmlns:a16="http://schemas.microsoft.com/office/drawing/2014/main" id="{385556DB-ACDB-4C77-A411-1ED428D0FFE5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2" name="Freihandform: Form 51">
                  <a:extLst>
                    <a:ext uri="{FF2B5EF4-FFF2-40B4-BE49-F238E27FC236}">
                      <a16:creationId xmlns:a16="http://schemas.microsoft.com/office/drawing/2014/main" id="{346EAE32-FAA4-40DC-A404-2B9AA0BB5D19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3" name="Freihandform: Form 52">
                  <a:extLst>
                    <a:ext uri="{FF2B5EF4-FFF2-40B4-BE49-F238E27FC236}">
                      <a16:creationId xmlns:a16="http://schemas.microsoft.com/office/drawing/2014/main" id="{3AE561E9-292C-403D-9D90-C032B5A77418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5" name="Freihandform: Form 54">
                  <a:extLst>
                    <a:ext uri="{FF2B5EF4-FFF2-40B4-BE49-F238E27FC236}">
                      <a16:creationId xmlns:a16="http://schemas.microsoft.com/office/drawing/2014/main" id="{B871280B-8AC0-41B2-A959-962FC8A8DE19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464A88A6-6B92-455D-B66E-6C6853D8DF57}"/>
                  </a:ext>
                </a:extLst>
              </p:cNvPr>
              <p:cNvSpPr/>
              <p:nvPr/>
            </p:nvSpPr>
            <p:spPr bwMode="auto">
              <a:xfrm>
                <a:off x="3563349" y="2629858"/>
                <a:ext cx="570157" cy="1663708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0AFDE7C-1008-4026-9F7F-4FCC49A39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866" y="4623155"/>
              <a:ext cx="998091" cy="998091"/>
            </a:xfrm>
            <a:prstGeom prst="rect">
              <a:avLst/>
            </a:prstGeom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D0A960-44F2-4204-A52F-7870E9D6BA3A}"/>
              </a:ext>
            </a:extLst>
          </p:cNvPr>
          <p:cNvSpPr txBox="1"/>
          <p:nvPr/>
        </p:nvSpPr>
        <p:spPr>
          <a:xfrm>
            <a:off x="7606164" y="5896589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FV16 vom 05.02.2024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B4C1EE-9994-1352-F793-67210B236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" y="-23283"/>
            <a:ext cx="1373477" cy="1374245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 im Bestand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Transformation der Wärmeerzeugung bei Wärmenetzen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AA3342-6222-4FC5-BF35-D4E9DE735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52515" r="8382" b="19689"/>
          <a:stretch/>
        </p:blipFill>
        <p:spPr>
          <a:xfrm>
            <a:off x="120564" y="1038386"/>
            <a:ext cx="9593187" cy="4740995"/>
          </a:xfrm>
          <a:prstGeom prst="rect">
            <a:avLst/>
          </a:prstGeom>
        </p:spPr>
      </p:pic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89" y="5449101"/>
            <a:ext cx="153522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4) Agora 2019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5255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Möglichkeiten sind vielfältig, an der Wirtschaftlichkeit muss noch heftig gearbeitet werden!</a:t>
            </a:r>
          </a:p>
        </p:txBody>
      </p:sp>
    </p:spTree>
    <p:extLst>
      <p:ext uri="{BB962C8B-B14F-4D97-AF65-F5344CB8AC3E}">
        <p14:creationId xmlns:p14="http://schemas.microsoft.com/office/powerpoint/2010/main" val="44826679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4804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(4)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Heizen in Deutschland von 2010 bis 2020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2B87B3-D5FA-40AA-B0C2-A1597A653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5" y="911968"/>
            <a:ext cx="8275257" cy="498542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4B97F9F-97B1-4208-9880-D53C85F6F781}"/>
              </a:ext>
            </a:extLst>
          </p:cNvPr>
          <p:cNvSpPr txBox="1"/>
          <p:nvPr/>
        </p:nvSpPr>
        <p:spPr>
          <a:xfrm>
            <a:off x="6399087" y="5855749"/>
            <a:ext cx="33070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+mj-lt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: 5) </a:t>
            </a:r>
            <a:r>
              <a:rPr lang="de-DE" sz="1200" dirty="0">
                <a:latin typeface="+mj-lt"/>
                <a:ea typeface="Calibri" panose="020F0502020204030204" pitchFamily="34" charset="0"/>
              </a:rPr>
              <a:t>Sc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hornsteinfegerhandwerk 2020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7CD4D6-D1B3-464B-BFD1-8E69521AB325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Die fossilen Wärmeerzeuger müssen durch fossilfreie Wärmeerzeuger ersetzt werden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203DD1-1738-41D1-8549-BE68B43D1363}"/>
              </a:ext>
            </a:extLst>
          </p:cNvPr>
          <p:cNvSpPr txBox="1"/>
          <p:nvPr/>
        </p:nvSpPr>
        <p:spPr>
          <a:xfrm>
            <a:off x="8623523" y="980065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Stück/a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11783C-BC9F-4DA0-A748-DEC5288B123D}"/>
              </a:ext>
            </a:extLst>
          </p:cNvPr>
          <p:cNvSpPr txBox="1"/>
          <p:nvPr/>
        </p:nvSpPr>
        <p:spPr>
          <a:xfrm>
            <a:off x="257640" y="960609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Wärmeerzeuger</a:t>
            </a:r>
          </a:p>
        </p:txBody>
      </p:sp>
    </p:spTree>
    <p:extLst>
      <p:ext uri="{BB962C8B-B14F-4D97-AF65-F5344CB8AC3E}">
        <p14:creationId xmlns:p14="http://schemas.microsoft.com/office/powerpoint/2010/main" val="32111304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331821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(5)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Heizen in Deutschland 2020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DC31DD-8FDB-4F37-9A31-02F211040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7994"/>
          <a:stretch/>
        </p:blipFill>
        <p:spPr>
          <a:xfrm>
            <a:off x="531550" y="818035"/>
            <a:ext cx="5721799" cy="378008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F49BBBB-9A6A-45CE-8F7E-448490AF8E86}"/>
              </a:ext>
            </a:extLst>
          </p:cNvPr>
          <p:cNvSpPr txBox="1"/>
          <p:nvPr/>
        </p:nvSpPr>
        <p:spPr>
          <a:xfrm>
            <a:off x="296091" y="5106350"/>
            <a:ext cx="91701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Zahlen zeigen, wie groß das mögliche CO</a:t>
            </a:r>
            <a:r>
              <a:rPr lang="de-DE" sz="1800" baseline="-25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-Einsparpotenzial und der Sanierungsbedarf ist. </a:t>
            </a:r>
          </a:p>
          <a:p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Wenn also die Wärmeerzeugung an Altersschwäche leidet, stellt sich die Frage: Mit welchem System soll man sie erneuern?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6BCE5D7-4F5C-4A80-A383-A2527486F9D5}"/>
              </a:ext>
            </a:extLst>
          </p:cNvPr>
          <p:cNvSpPr txBox="1"/>
          <p:nvPr/>
        </p:nvSpPr>
        <p:spPr>
          <a:xfrm>
            <a:off x="6598921" y="4787030"/>
            <a:ext cx="33070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Quelle: 5) </a:t>
            </a:r>
            <a:r>
              <a:rPr lang="de-DE" sz="1200" dirty="0">
                <a:latin typeface="+mj-lt"/>
                <a:ea typeface="Calibri" panose="020F0502020204030204" pitchFamily="34" charset="0"/>
              </a:rPr>
              <a:t>Sc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hornsteinfegerhandwerk 2020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DF553D1-D7C0-4508-9FFC-88E7626F0AFE}"/>
              </a:ext>
            </a:extLst>
          </p:cNvPr>
          <p:cNvGrpSpPr/>
          <p:nvPr/>
        </p:nvGrpSpPr>
        <p:grpSpPr>
          <a:xfrm>
            <a:off x="531550" y="1132114"/>
            <a:ext cx="9178506" cy="3105417"/>
            <a:chOff x="531550" y="1132114"/>
            <a:chExt cx="9178506" cy="3105417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0359D5C-E5A9-4730-97AB-0A1E94A48980}"/>
                </a:ext>
              </a:extLst>
            </p:cNvPr>
            <p:cNvSpPr txBox="1"/>
            <p:nvPr/>
          </p:nvSpPr>
          <p:spPr>
            <a:xfrm>
              <a:off x="6548845" y="1415416"/>
              <a:ext cx="3161211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Bemerkenswert dabei ist, dass von den 20,3 Mio. Heizungs-anlagen im Bestand ca. 70% der Öl- und 60% der Gasheizungen älter als 20 Jahre sind.</a:t>
              </a:r>
              <a:br>
                <a:rPr lang="de-DE" sz="1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de-DE" sz="1800" u="sng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Zum Vergleich: </a:t>
              </a:r>
              <a:r>
                <a:rPr lang="de-DE" sz="18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Ab einem Alter von 15 Jahren gilt ein Heizkessel als energetisch ineffizient. 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CA96A8C-DC34-4A01-B3BC-94FDA6DCA856}"/>
                </a:ext>
              </a:extLst>
            </p:cNvPr>
            <p:cNvSpPr txBox="1"/>
            <p:nvPr/>
          </p:nvSpPr>
          <p:spPr>
            <a:xfrm>
              <a:off x="5560531" y="1132114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26,6%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2671B57-65AC-4ED6-BD57-C47647C0A842}"/>
                </a:ext>
              </a:extLst>
            </p:cNvPr>
            <p:cNvSpPr txBox="1"/>
            <p:nvPr/>
          </p:nvSpPr>
          <p:spPr>
            <a:xfrm>
              <a:off x="531550" y="1415416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4,9%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4F81221-6A78-4A96-AEFB-AADDAF128917}"/>
                </a:ext>
              </a:extLst>
            </p:cNvPr>
            <p:cNvSpPr txBox="1"/>
            <p:nvPr/>
          </p:nvSpPr>
          <p:spPr>
            <a:xfrm>
              <a:off x="531550" y="3929754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68,5%</a:t>
              </a: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081CEB28-F62F-4690-BF49-211A90DEA115}"/>
              </a:ext>
            </a:extLst>
          </p:cNvPr>
          <p:cNvSpPr txBox="1"/>
          <p:nvPr/>
        </p:nvSpPr>
        <p:spPr>
          <a:xfrm>
            <a:off x="4863735" y="4538003"/>
            <a:ext cx="15697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(ohne Raumheizer, </a:t>
            </a:r>
            <a:br>
              <a:rPr lang="de-DE" sz="1000" dirty="0"/>
            </a:br>
            <a:r>
              <a:rPr lang="de-DE" sz="1000" dirty="0"/>
              <a:t>Warmwasserheizer und</a:t>
            </a:r>
            <a:br>
              <a:rPr lang="de-DE" sz="1000" dirty="0"/>
            </a:br>
            <a:r>
              <a:rPr lang="de-DE" sz="1000" dirty="0"/>
              <a:t>Wärmepumpenanlagen)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7F96D90-16F5-4F5A-9EF0-9A204413AE52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Für ISE e.V. liegt die Antwort auf der Hand: 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Wärmeerzeugung muss fossilfrei sein!</a:t>
            </a:r>
          </a:p>
        </p:txBody>
      </p:sp>
    </p:spTree>
    <p:extLst>
      <p:ext uri="{BB962C8B-B14F-4D97-AF65-F5344CB8AC3E}">
        <p14:creationId xmlns:p14="http://schemas.microsoft.com/office/powerpoint/2010/main" val="12857273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522437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(6)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Beheizungsstruktur des Wohnungsbestandes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F49BBBB-9A6A-45CE-8F7E-448490AF8E86}"/>
              </a:ext>
            </a:extLst>
          </p:cNvPr>
          <p:cNvSpPr txBox="1"/>
          <p:nvPr/>
        </p:nvSpPr>
        <p:spPr>
          <a:xfrm>
            <a:off x="296091" y="5469203"/>
            <a:ext cx="9170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Zahlen zeigen, wie groß das mögliche CO</a:t>
            </a:r>
            <a:r>
              <a:rPr lang="de-DE" sz="1600" baseline="-25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de-DE" sz="16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-Einsparpotenzial und der Sanierungsbedarf ist. 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5E972E-93E0-4116-A9A2-21D7F3B1C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1" t="49051" r="63530" b="11863"/>
          <a:stretch/>
        </p:blipFill>
        <p:spPr>
          <a:xfrm>
            <a:off x="950495" y="911412"/>
            <a:ext cx="8107661" cy="4194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1C9CEE-C167-4C94-AE37-6E2058F8A044}"/>
              </a:ext>
            </a:extLst>
          </p:cNvPr>
          <p:cNvSpPr txBox="1"/>
          <p:nvPr/>
        </p:nvSpPr>
        <p:spPr>
          <a:xfrm>
            <a:off x="7835539" y="5149277"/>
            <a:ext cx="153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Quelle: 6) AGEB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7F96D90-16F5-4F5A-9EF0-9A204413AE52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Die fossilen Brennstoffe haben nur leicht abgenommen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0706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605774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Vorbemerkungen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294" name="Textfeld 8293">
            <a:extLst>
              <a:ext uri="{FF2B5EF4-FFF2-40B4-BE49-F238E27FC236}">
                <a16:creationId xmlns:a16="http://schemas.microsoft.com/office/drawing/2014/main" id="{3087B19C-0DEE-6F50-0259-E4E12F89158E}"/>
              </a:ext>
            </a:extLst>
          </p:cNvPr>
          <p:cNvSpPr txBox="1"/>
          <p:nvPr/>
        </p:nvSpPr>
        <p:spPr>
          <a:xfrm>
            <a:off x="437379" y="1193408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83,3 % des Wohnungsbestandes hat die Wärmeversorgung mit eigenem Wärmeerzeuger den größten Anteil bei der Beheizungsstruktur in D (siehe Wärmewende im Bestand (6)).</a:t>
            </a:r>
          </a:p>
        </p:txBody>
      </p:sp>
      <p:sp>
        <p:nvSpPr>
          <p:cNvPr id="8295" name="Textfeld 8294">
            <a:extLst>
              <a:ext uri="{FF2B5EF4-FFF2-40B4-BE49-F238E27FC236}">
                <a16:creationId xmlns:a16="http://schemas.microsoft.com/office/drawing/2014/main" id="{3C198722-67CE-94F6-FCE2-2B6790CDA26B}"/>
              </a:ext>
            </a:extLst>
          </p:cNvPr>
          <p:cNvSpPr txBox="1"/>
          <p:nvPr/>
        </p:nvSpPr>
        <p:spPr>
          <a:xfrm>
            <a:off x="437379" y="2279670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Wärmeversorgung mit eigenem Wärmeerzeuger (im Ein- und Mehrfamilienhaus)  ist in Dörfern, Kleinstädten und Randgebieten von urbanen Siedlungsräumen am stärksten vertreten. </a:t>
            </a:r>
          </a:p>
        </p:txBody>
      </p:sp>
      <p:sp>
        <p:nvSpPr>
          <p:cNvPr id="8296" name="Textfeld 8295">
            <a:extLst>
              <a:ext uri="{FF2B5EF4-FFF2-40B4-BE49-F238E27FC236}">
                <a16:creationId xmlns:a16="http://schemas.microsoft.com/office/drawing/2014/main" id="{EB6BEE58-4CAD-CEA5-DCA7-2AEC135B5134}"/>
              </a:ext>
            </a:extLst>
          </p:cNvPr>
          <p:cNvSpPr txBox="1"/>
          <p:nvPr/>
        </p:nvSpPr>
        <p:spPr>
          <a:xfrm>
            <a:off x="437379" y="3212433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Aus den beiden genannten Gründen legt das Kapitel „Wärmewende“ einen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  Schwerpunkt auf diese Beheizungsart.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48B9E2-DDEF-ECB4-F1A9-B3E3F1103562}"/>
              </a:ext>
            </a:extLst>
          </p:cNvPr>
          <p:cNvSpPr txBox="1"/>
          <p:nvPr/>
        </p:nvSpPr>
        <p:spPr>
          <a:xfrm>
            <a:off x="437379" y="4145196"/>
            <a:ext cx="932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Es reicht nicht aus, sich im Ein- und Mehrfamilienhaus mit der Wärme alleine zu beschäftigen! Wir müssen die Energie als Ganzes in den Blick nehmen. Deshalb wird in einem eigenen Abschnitt die „</a:t>
            </a:r>
            <a:r>
              <a:rPr 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sz="1600" dirty="0">
                <a:solidFill>
                  <a:srgbClr val="3333FF"/>
                </a:solidFill>
              </a:rPr>
              <a:t> beim Verbraucher: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“, in den Fokus genommen!</a:t>
            </a:r>
          </a:p>
        </p:txBody>
      </p:sp>
    </p:spTree>
    <p:extLst>
      <p:ext uri="{BB962C8B-B14F-4D97-AF65-F5344CB8AC3E}">
        <p14:creationId xmlns:p14="http://schemas.microsoft.com/office/powerpoint/2010/main" val="187945376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" grpId="0"/>
      <p:bldP spid="829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5" name="Gruppieren 8274">
            <a:extLst>
              <a:ext uri="{FF2B5EF4-FFF2-40B4-BE49-F238E27FC236}">
                <a16:creationId xmlns:a16="http://schemas.microsoft.com/office/drawing/2014/main" id="{8A572B6D-76AD-B639-0CFD-74F2DEB4C3A9}"/>
              </a:ext>
            </a:extLst>
          </p:cNvPr>
          <p:cNvGrpSpPr/>
          <p:nvPr/>
        </p:nvGrpSpPr>
        <p:grpSpPr>
          <a:xfrm>
            <a:off x="266700" y="857205"/>
            <a:ext cx="2702245" cy="5122215"/>
            <a:chOff x="330200" y="819105"/>
            <a:chExt cx="2702245" cy="5122215"/>
          </a:xfrm>
        </p:grpSpPr>
        <p:sp>
          <p:nvSpPr>
            <p:cNvPr id="8272" name="Rechteck 8271">
              <a:extLst>
                <a:ext uri="{FF2B5EF4-FFF2-40B4-BE49-F238E27FC236}">
                  <a16:creationId xmlns:a16="http://schemas.microsoft.com/office/drawing/2014/main" id="{FBF54874-B72B-216D-5825-B406A3684619}"/>
                </a:ext>
              </a:extLst>
            </p:cNvPr>
            <p:cNvSpPr/>
            <p:nvPr/>
          </p:nvSpPr>
          <p:spPr bwMode="auto">
            <a:xfrm>
              <a:off x="330200" y="819105"/>
              <a:ext cx="2702245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7" name="Textfeld 8246">
              <a:extLst>
                <a:ext uri="{FF2B5EF4-FFF2-40B4-BE49-F238E27FC236}">
                  <a16:creationId xmlns:a16="http://schemas.microsoft.com/office/drawing/2014/main" id="{2CA34DFD-C800-1056-9989-BA70707B0318}"/>
                </a:ext>
              </a:extLst>
            </p:cNvPr>
            <p:cNvSpPr txBox="1"/>
            <p:nvPr/>
          </p:nvSpPr>
          <p:spPr>
            <a:xfrm>
              <a:off x="344414" y="845305"/>
              <a:ext cx="2099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Warmwasserbereitung</a:t>
              </a:r>
            </a:p>
          </p:txBody>
        </p:sp>
      </p:grpSp>
      <p:sp>
        <p:nvSpPr>
          <p:cNvPr id="8266" name="Rechteck: abgerundete Ecken 8265">
            <a:extLst>
              <a:ext uri="{FF2B5EF4-FFF2-40B4-BE49-F238E27FC236}">
                <a16:creationId xmlns:a16="http://schemas.microsoft.com/office/drawing/2014/main" id="{A2B0C8EA-DF94-65A6-B7B9-6557886280CB}"/>
              </a:ext>
            </a:extLst>
          </p:cNvPr>
          <p:cNvSpPr/>
          <p:nvPr/>
        </p:nvSpPr>
        <p:spPr bwMode="auto">
          <a:xfrm>
            <a:off x="1111250" y="4521200"/>
            <a:ext cx="639129" cy="13110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78" name="Gruppieren 8277">
            <a:extLst>
              <a:ext uri="{FF2B5EF4-FFF2-40B4-BE49-F238E27FC236}">
                <a16:creationId xmlns:a16="http://schemas.microsoft.com/office/drawing/2014/main" id="{0AE88770-BF6A-4D8E-9C23-56972D01374F}"/>
              </a:ext>
            </a:extLst>
          </p:cNvPr>
          <p:cNvGrpSpPr/>
          <p:nvPr/>
        </p:nvGrpSpPr>
        <p:grpSpPr>
          <a:xfrm>
            <a:off x="5955827" y="3653378"/>
            <a:ext cx="3736808" cy="2326042"/>
            <a:chOff x="5955827" y="3615278"/>
            <a:chExt cx="3736808" cy="2326042"/>
          </a:xfrm>
        </p:grpSpPr>
        <p:sp>
          <p:nvSpPr>
            <p:cNvPr id="8232" name="Rechteck 8231">
              <a:extLst>
                <a:ext uri="{FF2B5EF4-FFF2-40B4-BE49-F238E27FC236}">
                  <a16:creationId xmlns:a16="http://schemas.microsoft.com/office/drawing/2014/main" id="{1533AC3F-0FFD-0B1B-D5B7-6E379C427BEC}"/>
                </a:ext>
              </a:extLst>
            </p:cNvPr>
            <p:cNvSpPr/>
            <p:nvPr/>
          </p:nvSpPr>
          <p:spPr bwMode="auto">
            <a:xfrm>
              <a:off x="5977836" y="3615278"/>
              <a:ext cx="3714799" cy="23260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9" name="Textfeld 8248">
              <a:extLst>
                <a:ext uri="{FF2B5EF4-FFF2-40B4-BE49-F238E27FC236}">
                  <a16:creationId xmlns:a16="http://schemas.microsoft.com/office/drawing/2014/main" id="{D4676DB3-719F-4F7B-3922-9E2EAF074428}"/>
                </a:ext>
              </a:extLst>
            </p:cNvPr>
            <p:cNvSpPr txBox="1"/>
            <p:nvPr/>
          </p:nvSpPr>
          <p:spPr>
            <a:xfrm>
              <a:off x="5955827" y="5628727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</a:t>
              </a:r>
            </a:p>
          </p:txBody>
        </p:sp>
      </p:grpSp>
      <p:grpSp>
        <p:nvGrpSpPr>
          <p:cNvPr id="8277" name="Gruppieren 8276">
            <a:extLst>
              <a:ext uri="{FF2B5EF4-FFF2-40B4-BE49-F238E27FC236}">
                <a16:creationId xmlns:a16="http://schemas.microsoft.com/office/drawing/2014/main" id="{98698E6B-E0C4-54F3-4CD7-D306512BF1B9}"/>
              </a:ext>
            </a:extLst>
          </p:cNvPr>
          <p:cNvGrpSpPr/>
          <p:nvPr/>
        </p:nvGrpSpPr>
        <p:grpSpPr>
          <a:xfrm>
            <a:off x="5977836" y="857205"/>
            <a:ext cx="3714799" cy="2665202"/>
            <a:chOff x="5977836" y="819105"/>
            <a:chExt cx="3714799" cy="2665202"/>
          </a:xfrm>
        </p:grpSpPr>
        <p:sp>
          <p:nvSpPr>
            <p:cNvPr id="8231" name="Rechteck 8230">
              <a:extLst>
                <a:ext uri="{FF2B5EF4-FFF2-40B4-BE49-F238E27FC236}">
                  <a16:creationId xmlns:a16="http://schemas.microsoft.com/office/drawing/2014/main" id="{DCE279AC-BE27-8202-306F-66C4085EB6CC}"/>
                </a:ext>
              </a:extLst>
            </p:cNvPr>
            <p:cNvSpPr/>
            <p:nvPr/>
          </p:nvSpPr>
          <p:spPr bwMode="auto">
            <a:xfrm>
              <a:off x="5977836" y="819105"/>
              <a:ext cx="3714799" cy="26652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8" name="Textfeld 8247">
              <a:extLst>
                <a:ext uri="{FF2B5EF4-FFF2-40B4-BE49-F238E27FC236}">
                  <a16:creationId xmlns:a16="http://schemas.microsoft.com/office/drawing/2014/main" id="{A56D9B2B-2996-612D-94C0-8DD48A1BF45A}"/>
                </a:ext>
              </a:extLst>
            </p:cNvPr>
            <p:cNvSpPr txBox="1"/>
            <p:nvPr/>
          </p:nvSpPr>
          <p:spPr>
            <a:xfrm>
              <a:off x="5981227" y="848189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Wärmeabgabe</a:t>
              </a:r>
            </a:p>
          </p:txBody>
        </p:sp>
      </p:grpSp>
      <p:grpSp>
        <p:nvGrpSpPr>
          <p:cNvPr id="8276" name="Gruppieren 8275">
            <a:extLst>
              <a:ext uri="{FF2B5EF4-FFF2-40B4-BE49-F238E27FC236}">
                <a16:creationId xmlns:a16="http://schemas.microsoft.com/office/drawing/2014/main" id="{1CE6965A-7A6B-4E26-D46C-B05F6C41B8FF}"/>
              </a:ext>
            </a:extLst>
          </p:cNvPr>
          <p:cNvGrpSpPr/>
          <p:nvPr/>
        </p:nvGrpSpPr>
        <p:grpSpPr>
          <a:xfrm>
            <a:off x="3214770" y="857205"/>
            <a:ext cx="2570027" cy="5122215"/>
            <a:chOff x="3214770" y="819105"/>
            <a:chExt cx="2570027" cy="5122215"/>
          </a:xfrm>
        </p:grpSpPr>
        <p:sp>
          <p:nvSpPr>
            <p:cNvPr id="8233" name="Rechteck 8232">
              <a:extLst>
                <a:ext uri="{FF2B5EF4-FFF2-40B4-BE49-F238E27FC236}">
                  <a16:creationId xmlns:a16="http://schemas.microsoft.com/office/drawing/2014/main" id="{4E20FD7D-53A7-5B7E-2600-8EA7D089E80C}"/>
                </a:ext>
              </a:extLst>
            </p:cNvPr>
            <p:cNvSpPr/>
            <p:nvPr/>
          </p:nvSpPr>
          <p:spPr bwMode="auto">
            <a:xfrm>
              <a:off x="3214770" y="819105"/>
              <a:ext cx="2570027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6" name="Textfeld 8245">
              <a:extLst>
                <a:ext uri="{FF2B5EF4-FFF2-40B4-BE49-F238E27FC236}">
                  <a16:creationId xmlns:a16="http://schemas.microsoft.com/office/drawing/2014/main" id="{A893EF3B-1564-5897-DDEB-2337EB7DC9BE}"/>
                </a:ext>
              </a:extLst>
            </p:cNvPr>
            <p:cNvSpPr txBox="1"/>
            <p:nvPr/>
          </p:nvSpPr>
          <p:spPr>
            <a:xfrm>
              <a:off x="3296266" y="851052"/>
              <a:ext cx="1688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Wärmeerzeugung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82009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(2) Heizungssystem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Wassergeführt: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6" name="Grafik 5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07393650-3E9B-F9D6-4ED9-D3EF9571B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6926580" y="1504904"/>
            <a:ext cx="525780" cy="41207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F2647FE-0BAE-8C9D-FAB5-0A26227DE128}"/>
              </a:ext>
            </a:extLst>
          </p:cNvPr>
          <p:cNvGrpSpPr/>
          <p:nvPr/>
        </p:nvGrpSpPr>
        <p:grpSpPr>
          <a:xfrm>
            <a:off x="8524240" y="1377142"/>
            <a:ext cx="667602" cy="667602"/>
            <a:chOff x="8206740" y="1478300"/>
            <a:chExt cx="880110" cy="88011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3A9D8A5-E5C4-D158-A15C-5D8C53652840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Grafik 8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EC125CA6-0C2A-4534-F0B0-32FD7ABD8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AC067B58-588B-7E86-C432-996F76A58C52}"/>
              </a:ext>
            </a:extLst>
          </p:cNvPr>
          <p:cNvSpPr/>
          <p:nvPr/>
        </p:nvSpPr>
        <p:spPr bwMode="auto">
          <a:xfrm>
            <a:off x="3870960" y="4673791"/>
            <a:ext cx="990600" cy="11584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Grafik 14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0E28143A-4338-887A-1D25-20C671EFF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6926580" y="2765531"/>
            <a:ext cx="525780" cy="41207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DA96315-A8F6-81C7-2EE1-3DDC21C9B292}"/>
              </a:ext>
            </a:extLst>
          </p:cNvPr>
          <p:cNvGrpSpPr/>
          <p:nvPr/>
        </p:nvGrpSpPr>
        <p:grpSpPr>
          <a:xfrm>
            <a:off x="8524240" y="2637769"/>
            <a:ext cx="667602" cy="667602"/>
            <a:chOff x="8206740" y="1478300"/>
            <a:chExt cx="880110" cy="88011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C6631F8-8F12-0DDB-D2C1-FD398AC12043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8" name="Grafik 17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9F96E7A6-DF04-1BD2-5241-D7C28A7A9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DAB44F1-BF23-3296-8D61-7C1FCDB89C02}"/>
              </a:ext>
            </a:extLst>
          </p:cNvPr>
          <p:cNvGrpSpPr/>
          <p:nvPr/>
        </p:nvGrpSpPr>
        <p:grpSpPr>
          <a:xfrm>
            <a:off x="7153751" y="2139994"/>
            <a:ext cx="71438" cy="353767"/>
            <a:chOff x="7153751" y="1926610"/>
            <a:chExt cx="71438" cy="35376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344D2C4-729A-F2E4-299D-B57CE806F0CE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5DBA65E-16DE-6954-4F43-94EEC4A25542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6F814DF-B56D-8949-9F07-269BE3472C98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A1D266B-06F9-C9F6-CF73-D456E3A3167E}"/>
              </a:ext>
            </a:extLst>
          </p:cNvPr>
          <p:cNvGrpSpPr/>
          <p:nvPr/>
        </p:nvGrpSpPr>
        <p:grpSpPr>
          <a:xfrm>
            <a:off x="8858041" y="2139994"/>
            <a:ext cx="71438" cy="353767"/>
            <a:chOff x="7153751" y="1926610"/>
            <a:chExt cx="71438" cy="353767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A7EE46C-0AD3-13BE-9ACE-DA12ED0C14C3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34F48A0-13EF-A893-A1B9-76AB269B377C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8A7094D-1568-B71D-D0FD-27D20D5A9E56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06D65DA-7C3B-00B4-3808-A1C315D09FB0}"/>
              </a:ext>
            </a:extLst>
          </p:cNvPr>
          <p:cNvCxnSpPr/>
          <p:nvPr/>
        </p:nvCxnSpPr>
        <p:spPr bwMode="auto">
          <a:xfrm>
            <a:off x="6705600" y="1559584"/>
            <a:ext cx="0" cy="3358299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2" name="Gerader Verbinder 8191">
            <a:extLst>
              <a:ext uri="{FF2B5EF4-FFF2-40B4-BE49-F238E27FC236}">
                <a16:creationId xmlns:a16="http://schemas.microsoft.com/office/drawing/2014/main" id="{F23A41DE-3F23-EA1C-F346-091003056B93}"/>
              </a:ext>
            </a:extLst>
          </p:cNvPr>
          <p:cNvCxnSpPr/>
          <p:nvPr/>
        </p:nvCxnSpPr>
        <p:spPr bwMode="auto">
          <a:xfrm>
            <a:off x="8331200" y="1504904"/>
            <a:ext cx="0" cy="257880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193" name="Grafik 819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9720AF9B-DBC3-4233-B410-E008F9914D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8198565" y="3710905"/>
            <a:ext cx="267876" cy="273722"/>
          </a:xfrm>
          <a:prstGeom prst="rect">
            <a:avLst/>
          </a:prstGeom>
        </p:spPr>
      </p:pic>
      <p:grpSp>
        <p:nvGrpSpPr>
          <p:cNvPr id="8235" name="Gruppieren 8234">
            <a:extLst>
              <a:ext uri="{FF2B5EF4-FFF2-40B4-BE49-F238E27FC236}">
                <a16:creationId xmlns:a16="http://schemas.microsoft.com/office/drawing/2014/main" id="{391961A2-F04E-D8B5-0BB4-D9D4EBDBFBDB}"/>
              </a:ext>
            </a:extLst>
          </p:cNvPr>
          <p:cNvGrpSpPr/>
          <p:nvPr/>
        </p:nvGrpSpPr>
        <p:grpSpPr>
          <a:xfrm>
            <a:off x="8054990" y="4087978"/>
            <a:ext cx="424276" cy="303957"/>
            <a:chOff x="8054990" y="3874594"/>
            <a:chExt cx="424276" cy="303957"/>
          </a:xfrm>
        </p:grpSpPr>
        <p:pic>
          <p:nvPicPr>
            <p:cNvPr id="13" name="Grafik 12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B827DFBC-67F3-EA5D-FE2E-B5FF5799F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8197" name="Ellipse 8196">
              <a:extLst>
                <a:ext uri="{FF2B5EF4-FFF2-40B4-BE49-F238E27FC236}">
                  <a16:creationId xmlns:a16="http://schemas.microsoft.com/office/drawing/2014/main" id="{A1DD84E8-ED06-9317-BC89-716DDA9B7068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8" name="Textfeld 8197">
              <a:extLst>
                <a:ext uri="{FF2B5EF4-FFF2-40B4-BE49-F238E27FC236}">
                  <a16:creationId xmlns:a16="http://schemas.microsoft.com/office/drawing/2014/main" id="{E34147DA-CBF0-7079-55AD-9E6A7A96BA8D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pic>
        <p:nvPicPr>
          <p:cNvPr id="8199" name="Grafik 819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A53BAD54-D0A8-4986-0305-476E5A0C0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6571662" y="3710905"/>
            <a:ext cx="267876" cy="273722"/>
          </a:xfrm>
          <a:prstGeom prst="rect">
            <a:avLst/>
          </a:prstGeom>
        </p:spPr>
      </p:pic>
      <p:cxnSp>
        <p:nvCxnSpPr>
          <p:cNvPr id="8201" name="Gerader Verbinder 8200">
            <a:extLst>
              <a:ext uri="{FF2B5EF4-FFF2-40B4-BE49-F238E27FC236}">
                <a16:creationId xmlns:a16="http://schemas.microsoft.com/office/drawing/2014/main" id="{719F77F0-1A41-BE40-C82A-68223CF0BA43}"/>
              </a:ext>
            </a:extLst>
          </p:cNvPr>
          <p:cNvCxnSpPr/>
          <p:nvPr/>
        </p:nvCxnSpPr>
        <p:spPr bwMode="auto">
          <a:xfrm>
            <a:off x="4874260" y="4917883"/>
            <a:ext cx="345694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3" name="Gerader Verbinder 8202">
            <a:extLst>
              <a:ext uri="{FF2B5EF4-FFF2-40B4-BE49-F238E27FC236}">
                <a16:creationId xmlns:a16="http://schemas.microsoft.com/office/drawing/2014/main" id="{530D0DF4-F15E-3A71-8E4C-AB3FFEDAC2E7}"/>
              </a:ext>
            </a:extLst>
          </p:cNvPr>
          <p:cNvCxnSpPr/>
          <p:nvPr/>
        </p:nvCxnSpPr>
        <p:spPr bwMode="auto">
          <a:xfrm>
            <a:off x="8331200" y="4391936"/>
            <a:ext cx="0" cy="52594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Gerader Verbinder 8210">
            <a:extLst>
              <a:ext uri="{FF2B5EF4-FFF2-40B4-BE49-F238E27FC236}">
                <a16:creationId xmlns:a16="http://schemas.microsoft.com/office/drawing/2014/main" id="{0294259E-2E10-051D-977A-FC6C7AF25401}"/>
              </a:ext>
            </a:extLst>
          </p:cNvPr>
          <p:cNvCxnSpPr/>
          <p:nvPr/>
        </p:nvCxnSpPr>
        <p:spPr bwMode="auto">
          <a:xfrm flipH="1">
            <a:off x="8324616" y="1504904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Gerader Verbinder 8209">
            <a:extLst>
              <a:ext uri="{FF2B5EF4-FFF2-40B4-BE49-F238E27FC236}">
                <a16:creationId xmlns:a16="http://schemas.microsoft.com/office/drawing/2014/main" id="{89331D74-48C2-9A7C-BBC7-722A4DBF9CD2}"/>
              </a:ext>
            </a:extLst>
          </p:cNvPr>
          <p:cNvCxnSpPr/>
          <p:nvPr/>
        </p:nvCxnSpPr>
        <p:spPr bwMode="auto">
          <a:xfrm flipH="1">
            <a:off x="6705600" y="1559584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8" name="Gerader Verbinder 8217">
            <a:extLst>
              <a:ext uri="{FF2B5EF4-FFF2-40B4-BE49-F238E27FC236}">
                <a16:creationId xmlns:a16="http://schemas.microsoft.com/office/drawing/2014/main" id="{A2894840-5FA3-5E3B-739E-6B06041C03D2}"/>
              </a:ext>
            </a:extLst>
          </p:cNvPr>
          <p:cNvCxnSpPr/>
          <p:nvPr/>
        </p:nvCxnSpPr>
        <p:spPr bwMode="auto">
          <a:xfrm flipH="1">
            <a:off x="6705600" y="2824028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9" name="Gerader Verbinder 8218">
            <a:extLst>
              <a:ext uri="{FF2B5EF4-FFF2-40B4-BE49-F238E27FC236}">
                <a16:creationId xmlns:a16="http://schemas.microsoft.com/office/drawing/2014/main" id="{4479B1B4-3C70-5A21-BB16-9722EF658946}"/>
              </a:ext>
            </a:extLst>
          </p:cNvPr>
          <p:cNvCxnSpPr/>
          <p:nvPr/>
        </p:nvCxnSpPr>
        <p:spPr bwMode="auto">
          <a:xfrm flipH="1">
            <a:off x="7439024" y="186676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0" name="Gerader Verbinder 8219">
            <a:extLst>
              <a:ext uri="{FF2B5EF4-FFF2-40B4-BE49-F238E27FC236}">
                <a16:creationId xmlns:a16="http://schemas.microsoft.com/office/drawing/2014/main" id="{242FB9AA-3412-8520-283C-E06F4F5BF781}"/>
              </a:ext>
            </a:extLst>
          </p:cNvPr>
          <p:cNvCxnSpPr/>
          <p:nvPr/>
        </p:nvCxnSpPr>
        <p:spPr bwMode="auto">
          <a:xfrm>
            <a:off x="7672386" y="1862005"/>
            <a:ext cx="0" cy="3703578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1" name="Gerader Verbinder 8220">
            <a:extLst>
              <a:ext uri="{FF2B5EF4-FFF2-40B4-BE49-F238E27FC236}">
                <a16:creationId xmlns:a16="http://schemas.microsoft.com/office/drawing/2014/main" id="{2E11CC6E-FD1D-42F8-E9A0-8FC63324E749}"/>
              </a:ext>
            </a:extLst>
          </p:cNvPr>
          <p:cNvCxnSpPr/>
          <p:nvPr/>
        </p:nvCxnSpPr>
        <p:spPr bwMode="auto">
          <a:xfrm flipH="1">
            <a:off x="7439024" y="312169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2" name="Gerader Verbinder 8221">
            <a:extLst>
              <a:ext uri="{FF2B5EF4-FFF2-40B4-BE49-F238E27FC236}">
                <a16:creationId xmlns:a16="http://schemas.microsoft.com/office/drawing/2014/main" id="{9272A254-0354-9279-0A62-011445F88313}"/>
              </a:ext>
            </a:extLst>
          </p:cNvPr>
          <p:cNvCxnSpPr/>
          <p:nvPr/>
        </p:nvCxnSpPr>
        <p:spPr bwMode="auto">
          <a:xfrm>
            <a:off x="4874260" y="5565583"/>
            <a:ext cx="450945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3" name="Gerader Verbinder 8222">
            <a:extLst>
              <a:ext uri="{FF2B5EF4-FFF2-40B4-BE49-F238E27FC236}">
                <a16:creationId xmlns:a16="http://schemas.microsoft.com/office/drawing/2014/main" id="{09A908D1-C966-0E2A-275B-47F1776DCA00}"/>
              </a:ext>
            </a:extLst>
          </p:cNvPr>
          <p:cNvCxnSpPr/>
          <p:nvPr/>
        </p:nvCxnSpPr>
        <p:spPr bwMode="auto">
          <a:xfrm>
            <a:off x="9383711" y="1890580"/>
            <a:ext cx="0" cy="3675003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5" name="Gerader Verbinder 8224">
            <a:extLst>
              <a:ext uri="{FF2B5EF4-FFF2-40B4-BE49-F238E27FC236}">
                <a16:creationId xmlns:a16="http://schemas.microsoft.com/office/drawing/2014/main" id="{C64C7E85-5B5F-2E58-3354-6EF085F4A09F}"/>
              </a:ext>
            </a:extLst>
          </p:cNvPr>
          <p:cNvCxnSpPr/>
          <p:nvPr/>
        </p:nvCxnSpPr>
        <p:spPr bwMode="auto">
          <a:xfrm flipH="1">
            <a:off x="9076217" y="1894758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6" name="Gerader Verbinder 8225">
            <a:extLst>
              <a:ext uri="{FF2B5EF4-FFF2-40B4-BE49-F238E27FC236}">
                <a16:creationId xmlns:a16="http://schemas.microsoft.com/office/drawing/2014/main" id="{D695C3F4-DE69-5473-F044-BE1D4537CF2D}"/>
              </a:ext>
            </a:extLst>
          </p:cNvPr>
          <p:cNvCxnSpPr/>
          <p:nvPr/>
        </p:nvCxnSpPr>
        <p:spPr bwMode="auto">
          <a:xfrm flipH="1">
            <a:off x="9076217" y="3160359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7" name="Gerader Verbinder 8226">
            <a:extLst>
              <a:ext uri="{FF2B5EF4-FFF2-40B4-BE49-F238E27FC236}">
                <a16:creationId xmlns:a16="http://schemas.microsoft.com/office/drawing/2014/main" id="{CA51D444-7456-B266-4883-A2B5E56235D0}"/>
              </a:ext>
            </a:extLst>
          </p:cNvPr>
          <p:cNvCxnSpPr/>
          <p:nvPr/>
        </p:nvCxnSpPr>
        <p:spPr bwMode="auto">
          <a:xfrm flipH="1">
            <a:off x="8324616" y="2768706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34" name="Textfeld 8233">
            <a:extLst>
              <a:ext uri="{FF2B5EF4-FFF2-40B4-BE49-F238E27FC236}">
                <a16:creationId xmlns:a16="http://schemas.microsoft.com/office/drawing/2014/main" id="{0E0F8DA8-C4A9-03C2-40B8-7688D376D54E}"/>
              </a:ext>
            </a:extLst>
          </p:cNvPr>
          <p:cNvSpPr txBox="1"/>
          <p:nvPr/>
        </p:nvSpPr>
        <p:spPr>
          <a:xfrm>
            <a:off x="3939787" y="4779453"/>
            <a:ext cx="910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/>
              <a:t>Erzeuger</a:t>
            </a:r>
            <a:br>
              <a:rPr lang="de-DE" sz="1400" dirty="0"/>
            </a:br>
            <a:r>
              <a:rPr lang="de-DE" sz="1400" dirty="0"/>
              <a:t>inkl.</a:t>
            </a:r>
            <a:br>
              <a:rPr lang="de-DE" sz="1400" dirty="0"/>
            </a:br>
            <a:r>
              <a:rPr lang="de-DE" sz="1400" dirty="0"/>
              <a:t>Speicher</a:t>
            </a:r>
          </a:p>
        </p:txBody>
      </p:sp>
      <p:grpSp>
        <p:nvGrpSpPr>
          <p:cNvPr id="8236" name="Gruppieren 8235">
            <a:extLst>
              <a:ext uri="{FF2B5EF4-FFF2-40B4-BE49-F238E27FC236}">
                <a16:creationId xmlns:a16="http://schemas.microsoft.com/office/drawing/2014/main" id="{D57DA93B-F2CC-1311-D24F-5FB84A590149}"/>
              </a:ext>
            </a:extLst>
          </p:cNvPr>
          <p:cNvGrpSpPr/>
          <p:nvPr/>
        </p:nvGrpSpPr>
        <p:grpSpPr>
          <a:xfrm>
            <a:off x="6418185" y="4087978"/>
            <a:ext cx="424276" cy="303957"/>
            <a:chOff x="8054990" y="3874594"/>
            <a:chExt cx="424276" cy="303957"/>
          </a:xfrm>
        </p:grpSpPr>
        <p:pic>
          <p:nvPicPr>
            <p:cNvPr id="8237" name="Grafik 8236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76CF06CD-401B-1310-EA64-C8A5F22A3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8238" name="Ellipse 8237">
              <a:extLst>
                <a:ext uri="{FF2B5EF4-FFF2-40B4-BE49-F238E27FC236}">
                  <a16:creationId xmlns:a16="http://schemas.microsoft.com/office/drawing/2014/main" id="{1D13EFF8-8D35-69CC-08F4-4A7D4CA2A204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39" name="Textfeld 8238">
              <a:extLst>
                <a:ext uri="{FF2B5EF4-FFF2-40B4-BE49-F238E27FC236}">
                  <a16:creationId xmlns:a16="http://schemas.microsoft.com/office/drawing/2014/main" id="{BA3A99A6-AD4D-B692-91ED-17A124E0E0E6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cxnSp>
        <p:nvCxnSpPr>
          <p:cNvPr id="8240" name="Gerader Verbinder 8239">
            <a:extLst>
              <a:ext uri="{FF2B5EF4-FFF2-40B4-BE49-F238E27FC236}">
                <a16:creationId xmlns:a16="http://schemas.microsoft.com/office/drawing/2014/main" id="{CEC0B254-9813-B616-7471-281176043C78}"/>
              </a:ext>
            </a:extLst>
          </p:cNvPr>
          <p:cNvCxnSpPr/>
          <p:nvPr/>
        </p:nvCxnSpPr>
        <p:spPr bwMode="auto">
          <a:xfrm flipH="1">
            <a:off x="6842461" y="4238855"/>
            <a:ext cx="83468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42" name="Gerader Verbinder 8241">
            <a:extLst>
              <a:ext uri="{FF2B5EF4-FFF2-40B4-BE49-F238E27FC236}">
                <a16:creationId xmlns:a16="http://schemas.microsoft.com/office/drawing/2014/main" id="{C1562408-8D9C-24A5-3799-97A9322B5DA6}"/>
              </a:ext>
            </a:extLst>
          </p:cNvPr>
          <p:cNvCxnSpPr/>
          <p:nvPr/>
        </p:nvCxnSpPr>
        <p:spPr bwMode="auto">
          <a:xfrm flipH="1">
            <a:off x="8479266" y="4238855"/>
            <a:ext cx="9044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44" name="Textfeld 8243">
            <a:extLst>
              <a:ext uri="{FF2B5EF4-FFF2-40B4-BE49-F238E27FC236}">
                <a16:creationId xmlns:a16="http://schemas.microsoft.com/office/drawing/2014/main" id="{5B594BA6-A69F-DEAE-4275-2BC33652E61F}"/>
              </a:ext>
            </a:extLst>
          </p:cNvPr>
          <p:cNvSpPr txBox="1"/>
          <p:nvPr/>
        </p:nvSpPr>
        <p:spPr>
          <a:xfrm>
            <a:off x="7736548" y="830025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Flächenheizung</a:t>
            </a:r>
            <a:br>
              <a:rPr lang="de-DE" sz="1400" dirty="0"/>
            </a:br>
            <a:r>
              <a:rPr lang="de-DE" sz="1400" dirty="0"/>
              <a:t>(Boden, Decke, Wand)</a:t>
            </a:r>
          </a:p>
        </p:txBody>
      </p:sp>
      <p:sp>
        <p:nvSpPr>
          <p:cNvPr id="8245" name="Textfeld 8244">
            <a:extLst>
              <a:ext uri="{FF2B5EF4-FFF2-40B4-BE49-F238E27FC236}">
                <a16:creationId xmlns:a16="http://schemas.microsoft.com/office/drawing/2014/main" id="{9C47561A-CB34-76C2-5750-909A14E230E8}"/>
              </a:ext>
            </a:extLst>
          </p:cNvPr>
          <p:cNvSpPr txBox="1"/>
          <p:nvPr/>
        </p:nvSpPr>
        <p:spPr>
          <a:xfrm>
            <a:off x="6622098" y="119996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Heizkörper</a:t>
            </a:r>
          </a:p>
        </p:txBody>
      </p:sp>
      <p:grpSp>
        <p:nvGrpSpPr>
          <p:cNvPr id="8253" name="Gruppieren 8252">
            <a:extLst>
              <a:ext uri="{FF2B5EF4-FFF2-40B4-BE49-F238E27FC236}">
                <a16:creationId xmlns:a16="http://schemas.microsoft.com/office/drawing/2014/main" id="{2BE6539F-5B69-2CB3-D3AA-789807F50914}"/>
              </a:ext>
            </a:extLst>
          </p:cNvPr>
          <p:cNvGrpSpPr/>
          <p:nvPr/>
        </p:nvGrpSpPr>
        <p:grpSpPr>
          <a:xfrm>
            <a:off x="1231900" y="4963603"/>
            <a:ext cx="279400" cy="162332"/>
            <a:chOff x="1231900" y="4925503"/>
            <a:chExt cx="279400" cy="162332"/>
          </a:xfrm>
        </p:grpSpPr>
        <p:cxnSp>
          <p:nvCxnSpPr>
            <p:cNvPr id="8251" name="Gerader Verbinder 8250">
              <a:extLst>
                <a:ext uri="{FF2B5EF4-FFF2-40B4-BE49-F238E27FC236}">
                  <a16:creationId xmlns:a16="http://schemas.microsoft.com/office/drawing/2014/main" id="{8D3E0C63-E2A3-301B-D25B-A298844060D2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52" name="Gerader Verbinder 8251">
              <a:extLst>
                <a:ext uri="{FF2B5EF4-FFF2-40B4-BE49-F238E27FC236}">
                  <a16:creationId xmlns:a16="http://schemas.microsoft.com/office/drawing/2014/main" id="{428AEF4C-BF57-77BD-F792-F0254395B749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54" name="Gruppieren 8253">
            <a:extLst>
              <a:ext uri="{FF2B5EF4-FFF2-40B4-BE49-F238E27FC236}">
                <a16:creationId xmlns:a16="http://schemas.microsoft.com/office/drawing/2014/main" id="{1FDB7745-70EF-6B82-F391-E8FB660171A2}"/>
              </a:ext>
            </a:extLst>
          </p:cNvPr>
          <p:cNvGrpSpPr/>
          <p:nvPr/>
        </p:nvGrpSpPr>
        <p:grpSpPr>
          <a:xfrm>
            <a:off x="1231900" y="5122505"/>
            <a:ext cx="279400" cy="162332"/>
            <a:chOff x="1231900" y="4925503"/>
            <a:chExt cx="279400" cy="162332"/>
          </a:xfrm>
        </p:grpSpPr>
        <p:cxnSp>
          <p:nvCxnSpPr>
            <p:cNvPr id="8255" name="Gerader Verbinder 8254">
              <a:extLst>
                <a:ext uri="{FF2B5EF4-FFF2-40B4-BE49-F238E27FC236}">
                  <a16:creationId xmlns:a16="http://schemas.microsoft.com/office/drawing/2014/main" id="{5ADF2D06-9C4B-7EDA-F1E5-BF5519AC7130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56" name="Gerader Verbinder 8255">
              <a:extLst>
                <a:ext uri="{FF2B5EF4-FFF2-40B4-BE49-F238E27FC236}">
                  <a16:creationId xmlns:a16="http://schemas.microsoft.com/office/drawing/2014/main" id="{D7E17C75-3D5D-4E76-8974-4E2FAE16274C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57" name="Gruppieren 8256">
            <a:extLst>
              <a:ext uri="{FF2B5EF4-FFF2-40B4-BE49-F238E27FC236}">
                <a16:creationId xmlns:a16="http://schemas.microsoft.com/office/drawing/2014/main" id="{CF20AE7F-5EE5-20E7-2FD2-4B4564B8A136}"/>
              </a:ext>
            </a:extLst>
          </p:cNvPr>
          <p:cNvGrpSpPr/>
          <p:nvPr/>
        </p:nvGrpSpPr>
        <p:grpSpPr>
          <a:xfrm>
            <a:off x="1231900" y="5285108"/>
            <a:ext cx="279400" cy="162332"/>
            <a:chOff x="1231900" y="4925503"/>
            <a:chExt cx="279400" cy="162332"/>
          </a:xfrm>
        </p:grpSpPr>
        <p:cxnSp>
          <p:nvCxnSpPr>
            <p:cNvPr id="8258" name="Gerader Verbinder 8257">
              <a:extLst>
                <a:ext uri="{FF2B5EF4-FFF2-40B4-BE49-F238E27FC236}">
                  <a16:creationId xmlns:a16="http://schemas.microsoft.com/office/drawing/2014/main" id="{DA968EB1-CB4D-3C55-E7EE-91343CC59417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59" name="Gerader Verbinder 8258">
              <a:extLst>
                <a:ext uri="{FF2B5EF4-FFF2-40B4-BE49-F238E27FC236}">
                  <a16:creationId xmlns:a16="http://schemas.microsoft.com/office/drawing/2014/main" id="{D275ED97-ABC0-38C6-D43B-960596CB9E72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8264" name="Gerader Verbinder 8263">
            <a:extLst>
              <a:ext uri="{FF2B5EF4-FFF2-40B4-BE49-F238E27FC236}">
                <a16:creationId xmlns:a16="http://schemas.microsoft.com/office/drawing/2014/main" id="{E615C73A-E283-38EA-40FD-0A08A3A53056}"/>
              </a:ext>
            </a:extLst>
          </p:cNvPr>
          <p:cNvCxnSpPr/>
          <p:nvPr/>
        </p:nvCxnSpPr>
        <p:spPr bwMode="auto">
          <a:xfrm>
            <a:off x="1508919" y="4963603"/>
            <a:ext cx="24146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65" name="Gerader Verbinder 8264">
            <a:extLst>
              <a:ext uri="{FF2B5EF4-FFF2-40B4-BE49-F238E27FC236}">
                <a16:creationId xmlns:a16="http://schemas.microsoft.com/office/drawing/2014/main" id="{4B6BE319-3CD2-AC8A-D8B3-81A2CDD7FD02}"/>
              </a:ext>
            </a:extLst>
          </p:cNvPr>
          <p:cNvCxnSpPr>
            <a:cxnSpLocks/>
          </p:cNvCxnSpPr>
          <p:nvPr/>
        </p:nvCxnSpPr>
        <p:spPr bwMode="auto">
          <a:xfrm>
            <a:off x="1508919" y="5447440"/>
            <a:ext cx="2414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69" name="Gerader Verbinder 8268">
            <a:extLst>
              <a:ext uri="{FF2B5EF4-FFF2-40B4-BE49-F238E27FC236}">
                <a16:creationId xmlns:a16="http://schemas.microsoft.com/office/drawing/2014/main" id="{4EFDDA4A-BA6E-DE48-D130-F2E8752D5EEC}"/>
              </a:ext>
            </a:extLst>
          </p:cNvPr>
          <p:cNvCxnSpPr/>
          <p:nvPr/>
        </p:nvCxnSpPr>
        <p:spPr bwMode="auto">
          <a:xfrm>
            <a:off x="1750379" y="4966586"/>
            <a:ext cx="212058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71" name="Grafik 8270" descr="Ein Bild, das Kreis enthält.&#10;&#10;Automatisch generierte Beschreibung">
            <a:extLst>
              <a:ext uri="{FF2B5EF4-FFF2-40B4-BE49-F238E27FC236}">
                <a16:creationId xmlns:a16="http://schemas.microsoft.com/office/drawing/2014/main" id="{4A9B7497-7E25-3396-B8BD-9D574987B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0800000">
            <a:off x="2628287" y="4826742"/>
            <a:ext cx="267876" cy="273722"/>
          </a:xfrm>
          <a:prstGeom prst="rect">
            <a:avLst/>
          </a:prstGeom>
        </p:spPr>
      </p:pic>
      <p:cxnSp>
        <p:nvCxnSpPr>
          <p:cNvPr id="8273" name="Gerader Verbinder 8272">
            <a:extLst>
              <a:ext uri="{FF2B5EF4-FFF2-40B4-BE49-F238E27FC236}">
                <a16:creationId xmlns:a16="http://schemas.microsoft.com/office/drawing/2014/main" id="{08B0FAA6-D7DF-7977-BAAF-1DDE9AE0800F}"/>
              </a:ext>
            </a:extLst>
          </p:cNvPr>
          <p:cNvCxnSpPr/>
          <p:nvPr/>
        </p:nvCxnSpPr>
        <p:spPr bwMode="auto">
          <a:xfrm>
            <a:off x="1750379" y="5450423"/>
            <a:ext cx="212058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83" name="Textfeld 8282">
            <a:extLst>
              <a:ext uri="{FF2B5EF4-FFF2-40B4-BE49-F238E27FC236}">
                <a16:creationId xmlns:a16="http://schemas.microsoft.com/office/drawing/2014/main" id="{871B32EF-7192-C4DB-E7F5-928808C0BCD2}"/>
              </a:ext>
            </a:extLst>
          </p:cNvPr>
          <p:cNvSpPr txBox="1"/>
          <p:nvPr/>
        </p:nvSpPr>
        <p:spPr>
          <a:xfrm>
            <a:off x="470597" y="4110448"/>
            <a:ext cx="189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Warmwasserspeicher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fossilen Wärmeerzeuger werden durch Erneuerbare (Wärmepumpe) ersetzt! </a:t>
            </a:r>
          </a:p>
        </p:txBody>
      </p:sp>
      <p:cxnSp>
        <p:nvCxnSpPr>
          <p:cNvPr id="8284" name="Gerader Verbinder 8283">
            <a:extLst>
              <a:ext uri="{FF2B5EF4-FFF2-40B4-BE49-F238E27FC236}">
                <a16:creationId xmlns:a16="http://schemas.microsoft.com/office/drawing/2014/main" id="{B54E1120-43E0-07C8-1767-7CE66DB7033B}"/>
              </a:ext>
            </a:extLst>
          </p:cNvPr>
          <p:cNvCxnSpPr/>
          <p:nvPr/>
        </p:nvCxnSpPr>
        <p:spPr bwMode="auto">
          <a:xfrm flipH="1">
            <a:off x="647700" y="4745779"/>
            <a:ext cx="536167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87" name="Gerader Verbinder 8286">
            <a:extLst>
              <a:ext uri="{FF2B5EF4-FFF2-40B4-BE49-F238E27FC236}">
                <a16:creationId xmlns:a16="http://schemas.microsoft.com/office/drawing/2014/main" id="{3E55D507-13B7-10AA-8843-CD01C907FD50}"/>
              </a:ext>
            </a:extLst>
          </p:cNvPr>
          <p:cNvCxnSpPr/>
          <p:nvPr/>
        </p:nvCxnSpPr>
        <p:spPr bwMode="auto">
          <a:xfrm flipH="1">
            <a:off x="647700" y="5626842"/>
            <a:ext cx="60483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88" name="Textfeld 8287">
            <a:extLst>
              <a:ext uri="{FF2B5EF4-FFF2-40B4-BE49-F238E27FC236}">
                <a16:creationId xmlns:a16="http://schemas.microsoft.com/office/drawing/2014/main" id="{47FC3E6F-92F4-A4EF-2372-4E6DFAF202DF}"/>
              </a:ext>
            </a:extLst>
          </p:cNvPr>
          <p:cNvSpPr txBox="1"/>
          <p:nvPr/>
        </p:nvSpPr>
        <p:spPr>
          <a:xfrm>
            <a:off x="642938" y="4440625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wW</a:t>
            </a:r>
            <a:endParaRPr lang="de-DE" sz="1400" dirty="0"/>
          </a:p>
        </p:txBody>
      </p:sp>
      <p:sp>
        <p:nvSpPr>
          <p:cNvPr id="8289" name="Textfeld 8288">
            <a:extLst>
              <a:ext uri="{FF2B5EF4-FFF2-40B4-BE49-F238E27FC236}">
                <a16:creationId xmlns:a16="http://schemas.microsoft.com/office/drawing/2014/main" id="{2A7982DA-EB09-A4A5-9D9C-44122A8AF775}"/>
              </a:ext>
            </a:extLst>
          </p:cNvPr>
          <p:cNvSpPr txBox="1"/>
          <p:nvPr/>
        </p:nvSpPr>
        <p:spPr>
          <a:xfrm>
            <a:off x="642938" y="533490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0477EA-8BF5-E9A7-326F-EE9963ED4862}"/>
              </a:ext>
            </a:extLst>
          </p:cNvPr>
          <p:cNvSpPr txBox="1"/>
          <p:nvPr/>
        </p:nvSpPr>
        <p:spPr>
          <a:xfrm>
            <a:off x="8304557" y="3262946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40°C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00C20A0-EF9F-6485-0255-9507F9E3E58B}"/>
              </a:ext>
            </a:extLst>
          </p:cNvPr>
          <p:cNvSpPr txBox="1"/>
          <p:nvPr/>
        </p:nvSpPr>
        <p:spPr>
          <a:xfrm>
            <a:off x="574918" y="4745192"/>
            <a:ext cx="59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8292" name="Gruppieren 8291">
            <a:extLst>
              <a:ext uri="{FF2B5EF4-FFF2-40B4-BE49-F238E27FC236}">
                <a16:creationId xmlns:a16="http://schemas.microsoft.com/office/drawing/2014/main" id="{720F7B26-61E3-5292-3963-FA17A5B31B1C}"/>
              </a:ext>
            </a:extLst>
          </p:cNvPr>
          <p:cNvGrpSpPr/>
          <p:nvPr/>
        </p:nvGrpSpPr>
        <p:grpSpPr>
          <a:xfrm>
            <a:off x="3296266" y="1546888"/>
            <a:ext cx="3549236" cy="830997"/>
            <a:chOff x="3296266" y="1546888"/>
            <a:chExt cx="3549236" cy="83099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DBE67C0-AE24-AD73-501C-AD2578DD0D30}"/>
                </a:ext>
              </a:extLst>
            </p:cNvPr>
            <p:cNvGrpSpPr/>
            <p:nvPr/>
          </p:nvGrpSpPr>
          <p:grpSpPr>
            <a:xfrm>
              <a:off x="3296266" y="1546888"/>
              <a:ext cx="3549236" cy="830997"/>
              <a:chOff x="3296266" y="1546888"/>
              <a:chExt cx="3549236" cy="830997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768D116-8230-4AB6-995B-11138F51FD72}"/>
                  </a:ext>
                </a:extLst>
              </p:cNvPr>
              <p:cNvSpPr txBox="1"/>
              <p:nvPr/>
            </p:nvSpPr>
            <p:spPr>
              <a:xfrm>
                <a:off x="3296266" y="1546888"/>
                <a:ext cx="17690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b="1" dirty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de-DE" sz="1600" b="1" i="0" u="none" strike="noStrike" baseline="0" dirty="0">
                    <a:solidFill>
                      <a:srgbClr val="FF0000"/>
                    </a:solidFill>
                    <a:latin typeface="+mn-lt"/>
                  </a:rPr>
                  <a:t>isher: Fossile</a:t>
                </a:r>
              </a:p>
              <a:p>
                <a:pPr algn="l"/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Gasheizung</a:t>
                </a:r>
                <a:b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</a:br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Ölheizung</a:t>
                </a:r>
                <a:endParaRPr lang="de-DE" sz="16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B2F6CA6-2D67-F21B-BB58-F437199F6305}"/>
                  </a:ext>
                </a:extLst>
              </p:cNvPr>
              <p:cNvSpPr txBox="1"/>
              <p:nvPr/>
            </p:nvSpPr>
            <p:spPr>
              <a:xfrm>
                <a:off x="6004823" y="1546888"/>
                <a:ext cx="84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i="0" u="none" strike="noStrike" baseline="0" dirty="0">
                    <a:solidFill>
                      <a:srgbClr val="FF0000"/>
                    </a:solidFill>
                    <a:latin typeface="+mn-lt"/>
                  </a:rPr>
                  <a:t>&lt; 75°C</a:t>
                </a:r>
                <a:endParaRPr lang="de-DE" sz="14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1F4A8A8-2187-F947-A6B9-0162A7D1EAA1}"/>
                </a:ext>
              </a:extLst>
            </p:cNvPr>
            <p:cNvCxnSpPr/>
            <p:nvPr/>
          </p:nvCxnSpPr>
          <p:spPr bwMode="auto">
            <a:xfrm flipV="1">
              <a:off x="4988169" y="1729474"/>
              <a:ext cx="1051823" cy="1726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93" name="Gruppieren 8292">
            <a:extLst>
              <a:ext uri="{FF2B5EF4-FFF2-40B4-BE49-F238E27FC236}">
                <a16:creationId xmlns:a16="http://schemas.microsoft.com/office/drawing/2014/main" id="{F5AA6DD7-280A-824F-2078-F803FAEC3233}"/>
              </a:ext>
            </a:extLst>
          </p:cNvPr>
          <p:cNvGrpSpPr/>
          <p:nvPr/>
        </p:nvGrpSpPr>
        <p:grpSpPr>
          <a:xfrm>
            <a:off x="3296266" y="2827553"/>
            <a:ext cx="3549236" cy="584775"/>
            <a:chOff x="3296266" y="2827553"/>
            <a:chExt cx="3549236" cy="58477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A6D3168-96FD-55B2-4E4B-4FBB69106F24}"/>
                </a:ext>
              </a:extLst>
            </p:cNvPr>
            <p:cNvGrpSpPr/>
            <p:nvPr/>
          </p:nvGrpSpPr>
          <p:grpSpPr>
            <a:xfrm>
              <a:off x="3296266" y="2827553"/>
              <a:ext cx="3549236" cy="584775"/>
              <a:chOff x="3296266" y="2827553"/>
              <a:chExt cx="3549236" cy="584775"/>
            </a:xfrm>
          </p:grpSpPr>
          <p:sp>
            <p:nvSpPr>
              <p:cNvPr id="8282" name="Textfeld 8281">
                <a:extLst>
                  <a:ext uri="{FF2B5EF4-FFF2-40B4-BE49-F238E27FC236}">
                    <a16:creationId xmlns:a16="http://schemas.microsoft.com/office/drawing/2014/main" id="{BDC4DE99-C548-8E30-37D4-A7A7E3A74C31}"/>
                  </a:ext>
                </a:extLst>
              </p:cNvPr>
              <p:cNvSpPr txBox="1"/>
              <p:nvPr/>
            </p:nvSpPr>
            <p:spPr>
              <a:xfrm>
                <a:off x="3296266" y="2827553"/>
                <a:ext cx="26595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b="1" i="0" u="none" strike="noStrike" baseline="0" dirty="0">
                    <a:solidFill>
                      <a:srgbClr val="FF0000"/>
                    </a:solidFill>
                    <a:latin typeface="+mn-lt"/>
                  </a:rPr>
                  <a:t>zukünftig: Erneuerbare</a:t>
                </a:r>
              </a:p>
              <a:p>
                <a:pPr algn="l"/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</a:t>
                </a:r>
                <a:r>
                  <a:rPr lang="de-DE" sz="1600" dirty="0">
                    <a:solidFill>
                      <a:srgbClr val="FF0000"/>
                    </a:solidFill>
                    <a:latin typeface="+mn-lt"/>
                  </a:rPr>
                  <a:t>v</a:t>
                </a:r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orrangig Wärmepumpe</a:t>
                </a:r>
                <a:endParaRPr lang="de-DE" sz="16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78458413-887E-074E-F0DB-244AF9716C6C}"/>
                  </a:ext>
                </a:extLst>
              </p:cNvPr>
              <p:cNvSpPr txBox="1"/>
              <p:nvPr/>
            </p:nvSpPr>
            <p:spPr>
              <a:xfrm>
                <a:off x="6004823" y="2829982"/>
                <a:ext cx="84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i="0" u="none" strike="noStrike" baseline="0" dirty="0">
                    <a:solidFill>
                      <a:srgbClr val="FF0000"/>
                    </a:solidFill>
                    <a:latin typeface="+mn-lt"/>
                  </a:rPr>
                  <a:t>&lt; 55°C</a:t>
                </a:r>
                <a:endParaRPr lang="de-DE" sz="14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8290" name="Gerader Verbinder 8289">
              <a:extLst>
                <a:ext uri="{FF2B5EF4-FFF2-40B4-BE49-F238E27FC236}">
                  <a16:creationId xmlns:a16="http://schemas.microsoft.com/office/drawing/2014/main" id="{B4798F04-6A48-61E3-0B00-9906DE963C07}"/>
                </a:ext>
              </a:extLst>
            </p:cNvPr>
            <p:cNvCxnSpPr/>
            <p:nvPr/>
          </p:nvCxnSpPr>
          <p:spPr bwMode="auto">
            <a:xfrm flipV="1">
              <a:off x="5705382" y="2972749"/>
              <a:ext cx="334610" cy="549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" name="Grafik 1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C626D7DC-72B7-14B3-2A73-9B5F76029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6141062" y="4779453"/>
            <a:ext cx="267876" cy="2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534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82009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(2) Heizungssystem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Luftgeführt: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156" y="5436812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Daikin</a:t>
            </a:r>
          </a:p>
        </p:txBody>
      </p:sp>
      <p:pic>
        <p:nvPicPr>
          <p:cNvPr id="8294" name="Grafik 8293">
            <a:extLst>
              <a:ext uri="{FF2B5EF4-FFF2-40B4-BE49-F238E27FC236}">
                <a16:creationId xmlns:a16="http://schemas.microsoft.com/office/drawing/2014/main" id="{3A39D73E-31FA-7234-8588-A531B3023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53351"/>
          <a:stretch/>
        </p:blipFill>
        <p:spPr>
          <a:xfrm>
            <a:off x="377448" y="1475048"/>
            <a:ext cx="9374857" cy="3907904"/>
          </a:xfrm>
          <a:prstGeom prst="rect">
            <a:avLst/>
          </a:prstGeom>
        </p:spPr>
      </p:pic>
      <p:sp>
        <p:nvSpPr>
          <p:cNvPr id="8296" name="Textfeld 8295">
            <a:extLst>
              <a:ext uri="{FF2B5EF4-FFF2-40B4-BE49-F238E27FC236}">
                <a16:creationId xmlns:a16="http://schemas.microsoft.com/office/drawing/2014/main" id="{64C00439-EA85-B070-B875-8794513C00B1}"/>
              </a:ext>
            </a:extLst>
          </p:cNvPr>
          <p:cNvSpPr txBox="1"/>
          <p:nvPr/>
        </p:nvSpPr>
        <p:spPr>
          <a:xfrm>
            <a:off x="2459519" y="4905898"/>
            <a:ext cx="16786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 Verdampfer</a:t>
            </a:r>
          </a:p>
          <a:p>
            <a:r>
              <a:rPr lang="de-DE" sz="1400" dirty="0"/>
              <a:t>2 Verdichter</a:t>
            </a:r>
          </a:p>
          <a:p>
            <a:r>
              <a:rPr lang="de-DE" sz="1400" dirty="0"/>
              <a:t>3 Verflüssiger</a:t>
            </a:r>
          </a:p>
          <a:p>
            <a:r>
              <a:rPr lang="de-DE" sz="1400" dirty="0"/>
              <a:t>4 Expansionsventil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Winter: Heizung; im Sommer Kühlung!</a:t>
            </a:r>
          </a:p>
        </p:txBody>
      </p:sp>
    </p:spTree>
    <p:extLst>
      <p:ext uri="{BB962C8B-B14F-4D97-AF65-F5344CB8AC3E}">
        <p14:creationId xmlns:p14="http://schemas.microsoft.com/office/powerpoint/2010/main" val="26028115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14466"/>
            <a:ext cx="88646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Sanierungsfahrplan beim Ein- und Mehrfamilienhaus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68D116-8230-4AB6-995B-11138F51FD72}"/>
              </a:ext>
            </a:extLst>
          </p:cNvPr>
          <p:cNvSpPr txBox="1"/>
          <p:nvPr/>
        </p:nvSpPr>
        <p:spPr>
          <a:xfrm>
            <a:off x="171450" y="1285875"/>
            <a:ext cx="4781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In fünf Schritten mit Plan zur Klimaneutralität:</a:t>
            </a:r>
          </a:p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Ein Sanierungsfahrplan hilft bei der Entwicklung einer Sanierungsstrategie, die Kosten spart und Klima schont.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0530DE-038B-8121-CE08-E026A7BD0225}"/>
              </a:ext>
            </a:extLst>
          </p:cNvPr>
          <p:cNvGrpSpPr/>
          <p:nvPr/>
        </p:nvGrpSpPr>
        <p:grpSpPr>
          <a:xfrm>
            <a:off x="2200175" y="847726"/>
            <a:ext cx="7399254" cy="5152672"/>
            <a:chOff x="2200175" y="847726"/>
            <a:chExt cx="7399254" cy="515267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56803C5-49A8-4242-80C7-E348EF6A2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16316"/>
            <a:stretch/>
          </p:blipFill>
          <p:spPr>
            <a:xfrm>
              <a:off x="4817879" y="847726"/>
              <a:ext cx="4781550" cy="5152672"/>
            </a:xfrm>
            <a:prstGeom prst="rect">
              <a:avLst/>
            </a:prstGeom>
          </p:spPr>
        </p:pic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F21BF7C9-25CD-41FB-B9D6-7B403767C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175" y="5768977"/>
              <a:ext cx="261770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: 7) Heinrich-Böll-Stiftung 2021  </a:t>
              </a: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66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„Wir bauen heute an der Klimabilanz der Enkel“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11530894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Wärmedämmung im Ein- und Mehrfamilienhaus (1): Allgemeines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Verordnungen zur Wärmedämmung gibt es genug! 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6B3D10A9-F73E-451C-8E78-59A0B37D836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22423" y="2063566"/>
            <a:ext cx="18482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8)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0538" y="5457583"/>
            <a:ext cx="15869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x) Quellenliste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9A3F19-7882-4D8C-BC0A-6D44238BFEED}"/>
              </a:ext>
            </a:extLst>
          </p:cNvPr>
          <p:cNvSpPr txBox="1"/>
          <p:nvPr/>
        </p:nvSpPr>
        <p:spPr>
          <a:xfrm>
            <a:off x="2807249" y="1477805"/>
            <a:ext cx="6443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Wärmedämmung ist ein wichtiger Beitrag für die Wärmewende, um die notwendigen Einsparungen zu realisieren (EU-Richtlinie 2012 und 2018). 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4" name="Grafik 3" descr="Ein Bild, das Pfeil enthält.&#10;&#10;Automatisch generierte Beschreibung">
            <a:extLst>
              <a:ext uri="{FF2B5EF4-FFF2-40B4-BE49-F238E27FC236}">
                <a16:creationId xmlns:a16="http://schemas.microsoft.com/office/drawing/2014/main" id="{673E850B-7CEB-44F6-9D4C-346EC0EF0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r="15574"/>
          <a:stretch/>
        </p:blipFill>
        <p:spPr>
          <a:xfrm>
            <a:off x="501631" y="1047927"/>
            <a:ext cx="1983704" cy="149413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0FAE94A-7DE1-4CCA-816C-D8141D02B849}"/>
              </a:ext>
            </a:extLst>
          </p:cNvPr>
          <p:cNvSpPr txBox="1"/>
          <p:nvPr/>
        </p:nvSpPr>
        <p:spPr>
          <a:xfrm>
            <a:off x="501631" y="3436686"/>
            <a:ext cx="9021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Bestand: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Hier ist das größte Potenzial für die Umsetzung der Wärmewende zu finden. Deshalb müssen Anreize geschaffen werden, um die Sanierungsquote deutlich von 0,5%/a auf mindestens 3%/a bis zum Jahr 2030 zu erhöhen.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C05DF5-7805-40D1-AB9D-6BFFC7468B01}"/>
              </a:ext>
            </a:extLst>
          </p:cNvPr>
          <p:cNvSpPr txBox="1"/>
          <p:nvPr/>
        </p:nvSpPr>
        <p:spPr>
          <a:xfrm>
            <a:off x="501631" y="4477453"/>
            <a:ext cx="9021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 Die aktuellen Förderungen können bei der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Verbraucherzentrale RLP unter „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Energie&amp;Bauen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angefragt werden.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8A3A60A-D09F-10A8-1D40-32EC294BDD22}"/>
              </a:ext>
            </a:extLst>
          </p:cNvPr>
          <p:cNvGrpSpPr/>
          <p:nvPr/>
        </p:nvGrpSpPr>
        <p:grpSpPr>
          <a:xfrm>
            <a:off x="315607" y="2700809"/>
            <a:ext cx="9207772" cy="584775"/>
            <a:chOff x="315607" y="2700809"/>
            <a:chExt cx="9207772" cy="584775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108A71C-7532-4385-A6AB-6A249AC24E37}"/>
                </a:ext>
              </a:extLst>
            </p:cNvPr>
            <p:cNvSpPr txBox="1"/>
            <p:nvPr/>
          </p:nvSpPr>
          <p:spPr>
            <a:xfrm>
              <a:off x="501631" y="2700809"/>
              <a:ext cx="902174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u="sng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Neubau: </a:t>
              </a:r>
              <a:r>
                <a:rPr lang="de-DE" sz="16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Durch das Gebäude-Energie-Gesetz (GEG) sind die gesetzlichen Vorgaben für die Wärmewende im Neubau geschaffen worden. 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39806178-C61E-4E9F-BE5A-6FFA30B56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5607" y="2787571"/>
              <a:ext cx="134028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0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8657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Wärmedämmung im Ein- und Mehrfamilienhaus (2): Verluste</a:t>
            </a:r>
            <a:endParaRPr lang="de-DE" altLang="de-DE" sz="1200" baseline="30000" dirty="0">
              <a:solidFill>
                <a:schemeClr val="bg1"/>
              </a:solidFill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970" y="5180577"/>
            <a:ext cx="145071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b="1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energie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held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7758A9-51DD-F7F5-F0C6-589AE715D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36" t="23783" r="39708" b="14627"/>
          <a:stretch/>
        </p:blipFill>
        <p:spPr>
          <a:xfrm>
            <a:off x="332764" y="862822"/>
            <a:ext cx="9227179" cy="426961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597203F-8BA2-A6AF-B7DE-98D5673AF266}"/>
              </a:ext>
            </a:extLst>
          </p:cNvPr>
          <p:cNvSpPr txBox="1"/>
          <p:nvPr/>
        </p:nvSpPr>
        <p:spPr>
          <a:xfrm>
            <a:off x="668594" y="5132440"/>
            <a:ext cx="2513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 Anteile an den Gesamtverlusten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66DD3A6-D74B-F191-4E4B-550446AD186D}"/>
              </a:ext>
            </a:extLst>
          </p:cNvPr>
          <p:cNvSpPr txBox="1"/>
          <p:nvPr/>
        </p:nvSpPr>
        <p:spPr>
          <a:xfrm>
            <a:off x="9233028" y="1071198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Gute Wärmedämmung verhindert unnötige Wärmeerzeugung! </a:t>
            </a:r>
          </a:p>
        </p:txBody>
      </p:sp>
    </p:spTree>
    <p:extLst>
      <p:ext uri="{BB962C8B-B14F-4D97-AF65-F5344CB8AC3E}">
        <p14:creationId xmlns:p14="http://schemas.microsoft.com/office/powerpoint/2010/main" val="343601898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1449225-D7B5-4791-8269-3255675D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81215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Einführung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5B473F7-E257-47AE-BBC2-018B9D308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613997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Quellen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901D271-4819-4CF1-8543-82E075AEF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18846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Wärme-/Kälteanteile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5A58D24-B4E4-431D-A64C-FF2ECDD6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941076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Wärmewende im Bestand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AC2AC71-25C2-418D-92DF-0EBEFE6D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56476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Wärmeerzeugung im Neubau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B59868F-4E83-4949-8C8F-60D131B54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317384"/>
            <a:ext cx="86979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Wärmeversorgung mit eigenem Wärmeerzeuger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Vorbemerkungen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Heizungssysteme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Maßnahmen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Wärmepumpen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7FF3CED-110D-4208-807B-53D818250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80272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 err="1">
                <a:solidFill>
                  <a:srgbClr val="3333FF"/>
                </a:solidFill>
              </a:rPr>
              <a:t>Sektorkopplung</a:t>
            </a:r>
            <a:r>
              <a:rPr lang="de-DE" altLang="de-DE" sz="1800" dirty="0">
                <a:solidFill>
                  <a:srgbClr val="3333FF"/>
                </a:solidFill>
              </a:rPr>
              <a:t> im Ein-/ Mehrfamilienhaus und </a:t>
            </a:r>
            <a:r>
              <a:rPr lang="de-DE" altLang="de-DE" sz="1800" dirty="0" err="1">
                <a:solidFill>
                  <a:srgbClr val="3333FF"/>
                </a:solidFill>
              </a:rPr>
              <a:t>öffentl</a:t>
            </a:r>
            <a:r>
              <a:rPr lang="de-DE" altLang="de-DE" sz="1800" dirty="0">
                <a:solidFill>
                  <a:srgbClr val="3333FF"/>
                </a:solidFill>
              </a:rPr>
              <a:t>. Gebäude: „</a:t>
            </a:r>
            <a:r>
              <a:rPr lang="de-DE" altLang="de-DE" sz="1800" dirty="0" err="1">
                <a:solidFill>
                  <a:srgbClr val="3333FF"/>
                </a:solidFill>
              </a:rPr>
              <a:t>ProSumer</a:t>
            </a:r>
            <a:r>
              <a:rPr lang="de-DE" altLang="de-DE" sz="1800" dirty="0">
                <a:solidFill>
                  <a:srgbClr val="3333FF"/>
                </a:solidFill>
              </a:rPr>
              <a:t>“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D4F3472-7170-B819-14A6-2CD566036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763673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DEE08E0-9EDB-BF5D-1A76-52498E5A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179028"/>
            <a:ext cx="86979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Wärmeversorgung mit kommunalen Wärmenetzen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Vorbemerkungen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Wärmenetzsysteme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Maßnahmen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CF1D438-9335-EFAB-D781-41760D93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387365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„</a:t>
            </a:r>
            <a:r>
              <a:rPr lang="de-DE" altLang="de-DE" sz="1800" dirty="0" err="1">
                <a:solidFill>
                  <a:srgbClr val="3333FF"/>
                </a:solidFill>
              </a:rPr>
              <a:t>ProSumer</a:t>
            </a:r>
            <a:r>
              <a:rPr lang="de-DE" altLang="de-DE" sz="1800" dirty="0">
                <a:solidFill>
                  <a:srgbClr val="3333FF"/>
                </a:solidFill>
              </a:rPr>
              <a:t>“ in der Gebietskörperschaft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  <p:bldP spid="14" grpId="0"/>
      <p:bldP spid="3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(3)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Wärmeerzeugung im Ein- und Mehrfamilienhaus (1)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9A3F19-7882-4D8C-BC0A-6D44238BFEED}"/>
              </a:ext>
            </a:extLst>
          </p:cNvPr>
          <p:cNvSpPr txBox="1"/>
          <p:nvPr/>
        </p:nvSpPr>
        <p:spPr>
          <a:xfrm>
            <a:off x="2042909" y="888990"/>
            <a:ext cx="7734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u="sng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Wärmeerzeugung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muss fossilfrei sein. Die Wärmeerzeugung mit einer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Wärmepumpe 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hat in der gesamten Energiekette von der EE-Erzeugung bis hin zur Anwendung im Haus die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höchste Effizienz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FA68A7-F138-41C7-8F00-91EDC702D19A}"/>
              </a:ext>
            </a:extLst>
          </p:cNvPr>
          <p:cNvSpPr txBox="1"/>
          <p:nvPr/>
        </p:nvSpPr>
        <p:spPr>
          <a:xfrm>
            <a:off x="501631" y="3450241"/>
            <a:ext cx="8652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Neubau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Hier sollte die Wärmepumpe die Regel sein. Wärmeerzeuger mit Öl oder Gas sollen auf keinen Fall mehr zum Einsatz kommen!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95BBA98-EE8E-B159-B3AF-BF733824C1AD}"/>
              </a:ext>
            </a:extLst>
          </p:cNvPr>
          <p:cNvGrpSpPr/>
          <p:nvPr/>
        </p:nvGrpSpPr>
        <p:grpSpPr>
          <a:xfrm>
            <a:off x="565069" y="2524800"/>
            <a:ext cx="1961556" cy="911040"/>
            <a:chOff x="565069" y="1853550"/>
            <a:chExt cx="1961556" cy="91104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BAC5B14-F41C-4C89-A702-DE464F74C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73"/>
            <a:stretch/>
          </p:blipFill>
          <p:spPr>
            <a:xfrm>
              <a:off x="565069" y="1853550"/>
              <a:ext cx="694534" cy="91104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A38CCA2-F152-4ABF-9ED6-4F20DCA16F0B}"/>
                </a:ext>
              </a:extLst>
            </p:cNvPr>
            <p:cNvSpPr txBox="1"/>
            <p:nvPr/>
          </p:nvSpPr>
          <p:spPr>
            <a:xfrm>
              <a:off x="1252302" y="2098539"/>
              <a:ext cx="12743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Luft-Wasser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DD5EFEF-6BBA-3016-8A23-5D72BD2C2080}"/>
              </a:ext>
            </a:extLst>
          </p:cNvPr>
          <p:cNvGrpSpPr/>
          <p:nvPr/>
        </p:nvGrpSpPr>
        <p:grpSpPr>
          <a:xfrm>
            <a:off x="2597812" y="2520489"/>
            <a:ext cx="2346011" cy="905662"/>
            <a:chOff x="2597812" y="1849239"/>
            <a:chExt cx="2346011" cy="90566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A1DDA70-CEC5-4090-AB31-AD315F80E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9" r="34234"/>
            <a:stretch/>
          </p:blipFill>
          <p:spPr>
            <a:xfrm>
              <a:off x="2597812" y="1849239"/>
              <a:ext cx="690434" cy="905662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C5D2807-3B1B-44C8-80E9-D46BC5F0B0D4}"/>
                </a:ext>
              </a:extLst>
            </p:cNvPr>
            <p:cNvSpPr txBox="1"/>
            <p:nvPr/>
          </p:nvSpPr>
          <p:spPr>
            <a:xfrm>
              <a:off x="3231756" y="2111104"/>
              <a:ext cx="17120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Wasser-Wasser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08A1F2F-52FC-25B8-87D4-50EA18DEA9D6}"/>
              </a:ext>
            </a:extLst>
          </p:cNvPr>
          <p:cNvGrpSpPr/>
          <p:nvPr/>
        </p:nvGrpSpPr>
        <p:grpSpPr>
          <a:xfrm>
            <a:off x="4915255" y="2502096"/>
            <a:ext cx="2446398" cy="905664"/>
            <a:chOff x="4915255" y="1830846"/>
            <a:chExt cx="2446398" cy="905664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60653-9E6A-4335-ACFB-9B5AE30B74FB}"/>
                </a:ext>
              </a:extLst>
            </p:cNvPr>
            <p:cNvSpPr txBox="1"/>
            <p:nvPr/>
          </p:nvSpPr>
          <p:spPr>
            <a:xfrm>
              <a:off x="5521277" y="2123744"/>
              <a:ext cx="18403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Erdsonde-Wasser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B43496-BD5B-4C13-AEF9-AB526F33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73"/>
            <a:stretch/>
          </p:blipFill>
          <p:spPr>
            <a:xfrm>
              <a:off x="4915255" y="1830846"/>
              <a:ext cx="690435" cy="905664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502EB6A-AB96-5F79-F534-E363B876F91F}"/>
              </a:ext>
            </a:extLst>
          </p:cNvPr>
          <p:cNvGrpSpPr/>
          <p:nvPr/>
        </p:nvGrpSpPr>
        <p:grpSpPr>
          <a:xfrm>
            <a:off x="7403312" y="2619374"/>
            <a:ext cx="2480492" cy="665458"/>
            <a:chOff x="7403312" y="1948124"/>
            <a:chExt cx="2480492" cy="66545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8763D82-6071-459E-81DA-31AF6F92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312" y="1948124"/>
              <a:ext cx="668015" cy="665458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45B97509-E3A6-4EBD-9984-993C11D34221}"/>
                </a:ext>
              </a:extLst>
            </p:cNvPr>
            <p:cNvSpPr txBox="1"/>
            <p:nvPr/>
          </p:nvSpPr>
          <p:spPr>
            <a:xfrm>
              <a:off x="8043428" y="2123744"/>
              <a:ext cx="18403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PVT-Wasser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3D58AFB3-D780-4B49-A9C7-C962D5ECC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540129" y="823732"/>
            <a:ext cx="1438948" cy="114850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19327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das Mittel der Wahl bei der Wärmewende im Ein-/Mehrfamilienhaus!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4EE5657-6B63-47AE-82D6-D60149410FEA}"/>
              </a:ext>
            </a:extLst>
          </p:cNvPr>
          <p:cNvSpPr txBox="1"/>
          <p:nvPr/>
        </p:nvSpPr>
        <p:spPr>
          <a:xfrm>
            <a:off x="498994" y="4049417"/>
            <a:ext cx="92784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Bestand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Langzeitstudien von Fraunhofer ISE zeigen, dass die Wärmepumpe auch im Bestand in der Regel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 die richtige Lösung ist.</a:t>
            </a:r>
            <a:endParaRPr lang="de-DE" sz="12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6064BC-FEA1-9504-0CC7-FFBB4E9EF81F}"/>
              </a:ext>
            </a:extLst>
          </p:cNvPr>
          <p:cNvSpPr txBox="1"/>
          <p:nvPr/>
        </p:nvSpPr>
        <p:spPr>
          <a:xfrm>
            <a:off x="540129" y="2181945"/>
            <a:ext cx="4422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Vier Varianten stehen zur Verfügung: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4F5208C-CD57-A023-63FF-602E96402540}"/>
              </a:ext>
            </a:extLst>
          </p:cNvPr>
          <p:cNvSpPr txBox="1"/>
          <p:nvPr/>
        </p:nvSpPr>
        <p:spPr>
          <a:xfrm>
            <a:off x="498994" y="4778330"/>
            <a:ext cx="92784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Vor der Investition sollte bei der bestehenden Heizung (Öl/Gas) geprüft werden, ob an sehr kalten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 Tagen (-10°C Außentemperatur) bei abgesenkter Vorlauftemperatur (55°C) alle Räume mit den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  vorhandenen Heizkörpern warm werden (Raumtemperatur 21°C):</a:t>
            </a:r>
            <a:endParaRPr lang="de-DE" sz="12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51AD02-1039-6E6D-8F30-8272F94BE188}"/>
              </a:ext>
            </a:extLst>
          </p:cNvPr>
          <p:cNvSpPr txBox="1"/>
          <p:nvPr/>
        </p:nvSpPr>
        <p:spPr>
          <a:xfrm>
            <a:off x="498994" y="5780288"/>
            <a:ext cx="9278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Falls nein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Die betroffenen Heizkörper sollten gegen Größere ausgetauscht werden.</a:t>
            </a:r>
            <a:endParaRPr lang="de-DE" sz="12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EA013C-33BA-FFF2-3045-112950F001E1}"/>
              </a:ext>
            </a:extLst>
          </p:cNvPr>
          <p:cNvSpPr txBox="1"/>
          <p:nvPr/>
        </p:nvSpPr>
        <p:spPr>
          <a:xfrm>
            <a:off x="498994" y="5525531"/>
            <a:ext cx="9278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Falls ja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Die Heizungsanlage ist gut für eine Wärmepumpe geeignet</a:t>
            </a:r>
            <a:endParaRPr lang="de-DE" sz="12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198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24" grpId="0"/>
      <p:bldP spid="8" grpId="0"/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(3)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Wärmeerzeugung im Ein- und Mehrfamilienhaus (2)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BCBACB1-299F-4B09-A4BF-803B3E111BF3}"/>
              </a:ext>
            </a:extLst>
          </p:cNvPr>
          <p:cNvSpPr txBox="1"/>
          <p:nvPr/>
        </p:nvSpPr>
        <p:spPr>
          <a:xfrm>
            <a:off x="273031" y="2708744"/>
            <a:ext cx="86523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j-lt"/>
                <a:cs typeface="Times New Roman" panose="02020603050405020304" pitchFamily="18" charset="0"/>
              </a:rPr>
              <a:t>Ausblick</a:t>
            </a:r>
            <a:r>
              <a:rPr lang="de-DE" sz="1600" dirty="0">
                <a:solidFill>
                  <a:srgbClr val="3333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Bei der Wärmepumpe muss eine Kostendegression durch Massenproduktion angestoßen werden, wie dies in der PV-Technik erfolgreich geschehen ist. Wobei die Fertigung, anders als bei PV (China), in D und der EU hochgezogen werden muss!</a:t>
            </a:r>
            <a:endParaRPr lang="de-DE" sz="1600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A2A373-33DA-41E4-A168-DB1ED818E80E}"/>
              </a:ext>
            </a:extLst>
          </p:cNvPr>
          <p:cNvSpPr txBox="1"/>
          <p:nvPr/>
        </p:nvSpPr>
        <p:spPr>
          <a:xfrm>
            <a:off x="273030" y="1234714"/>
            <a:ext cx="94975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Einsparpotenziale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Die Stromkosten für die Wärmepumpe können gesenkt werden, wenn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die Wärmepumpe möglichst von der hauseigenen PV-Anlage versorgt wird (Power 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to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Heat)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zukünftig ein stundenvariabler Stromtarif zum Einsatz kommt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zukünftig die Wärmepumpe an der Versorgungssicherheit beteiligt wird (Ein-/Ausschalten durch EVU)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21150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sollte vom Europäischen Markt kommen! </a:t>
            </a:r>
          </a:p>
        </p:txBody>
      </p:sp>
    </p:spTree>
    <p:extLst>
      <p:ext uri="{BB962C8B-B14F-4D97-AF65-F5344CB8AC3E}">
        <p14:creationId xmlns:p14="http://schemas.microsoft.com/office/powerpoint/2010/main" val="34704103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ACBD9A5E-7C6F-4E55-B77B-85460346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56" y="0"/>
            <a:ext cx="912535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(4)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Weiterbildung/Rekrutierung von Energieberatern/Handwerkern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49EB262-92C8-40DC-B53C-F0B905F76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47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Ohne ausreichendes, ausgebildetes Fachpersonal ist die Energiewende nicht zu schaffen!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DA50E5-42BE-4FD9-806C-D29A9815BA04}"/>
              </a:ext>
            </a:extLst>
          </p:cNvPr>
          <p:cNvSpPr txBox="1"/>
          <p:nvPr/>
        </p:nvSpPr>
        <p:spPr>
          <a:xfrm>
            <a:off x="437379" y="1672605"/>
            <a:ext cx="932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Alle Energieberater und Handwerker im EE-Bereich müssen ständig auf den neuesten Stand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der EE-Technik ausgebildet werden. Dabei ist darauf zu achten, dass bei Neuanlagen und grundlegenden Sanierungen keine fossilen Energieträger mehr empfohlen werden!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0E2E59-0338-40E9-9A9D-319EF865419A}"/>
              </a:ext>
            </a:extLst>
          </p:cNvPr>
          <p:cNvSpPr txBox="1"/>
          <p:nvPr/>
        </p:nvSpPr>
        <p:spPr>
          <a:xfrm>
            <a:off x="437379" y="2650345"/>
            <a:ext cx="922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Personalbestand der Energieberater und Handwerker für EE-Komponenten muss kräftig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aufgestockt werden. Hierzu muss ein gemeinsames Weiterbildungs- und Rekrutierungsprogramm der Bundesagentur für Arbeit mit den Energieagenturen, den Verbraucherzentralen und den Handwerkskammern entwickelt werden!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BCAC6C-2A65-4BD6-AFF1-4491BF8D8469}"/>
              </a:ext>
            </a:extLst>
          </p:cNvPr>
          <p:cNvSpPr txBox="1"/>
          <p:nvPr/>
        </p:nvSpPr>
        <p:spPr>
          <a:xfrm>
            <a:off x="437379" y="913247"/>
            <a:ext cx="91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Um die Mammut-Aufgabe bei der Umsetzung der Wärmewende zu meistern, sind sehr große Anstrengungen beim Fachpersonal erforderlich:</a:t>
            </a:r>
          </a:p>
        </p:txBody>
      </p:sp>
    </p:spTree>
    <p:extLst>
      <p:ext uri="{BB962C8B-B14F-4D97-AF65-F5344CB8AC3E}">
        <p14:creationId xmlns:p14="http://schemas.microsoft.com/office/powerpoint/2010/main" val="28951328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FDE563C-74A5-5F98-8B40-767C3E84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5" r="66218" b="11758"/>
          <a:stretch/>
        </p:blipFill>
        <p:spPr>
          <a:xfrm>
            <a:off x="608150" y="2619887"/>
            <a:ext cx="2897255" cy="31006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3851B16-E69C-3007-AC78-73C3CD3C6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4" t="35655" b="11758"/>
          <a:stretch/>
        </p:blipFill>
        <p:spPr>
          <a:xfrm>
            <a:off x="6312115" y="2619887"/>
            <a:ext cx="2824796" cy="31006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46CFA72-E083-D1A1-1CF0-46D7A35C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64345"/>
          <a:stretch/>
        </p:blipFill>
        <p:spPr>
          <a:xfrm>
            <a:off x="664755" y="861708"/>
            <a:ext cx="8576490" cy="1808979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1CD64A77-E918-1022-A30F-CCB8A27F0BD7}"/>
              </a:ext>
            </a:extLst>
          </p:cNvPr>
          <p:cNvSpPr txBox="1"/>
          <p:nvPr/>
        </p:nvSpPr>
        <p:spPr>
          <a:xfrm>
            <a:off x="5604570" y="1016714"/>
            <a:ext cx="242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(Jahres-)Arbeitszahl (JAZ) =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58EF83F-E7E3-3164-77FA-49FE5901F04A}"/>
              </a:ext>
            </a:extLst>
          </p:cNvPr>
          <p:cNvGrpSpPr/>
          <p:nvPr/>
        </p:nvGrpSpPr>
        <p:grpSpPr>
          <a:xfrm>
            <a:off x="7873394" y="1742810"/>
            <a:ext cx="934871" cy="393166"/>
            <a:chOff x="7926734" y="1658140"/>
            <a:chExt cx="934871" cy="393166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F22DB92-D428-8495-7C95-00C17DFD7860}"/>
                </a:ext>
              </a:extLst>
            </p:cNvPr>
            <p:cNvSpPr txBox="1"/>
            <p:nvPr/>
          </p:nvSpPr>
          <p:spPr>
            <a:xfrm>
              <a:off x="7926734" y="1774307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JAZ:  &gt; 3,5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44F45DF-D60E-7C4C-64CB-B3761E85A1CF}"/>
                </a:ext>
              </a:extLst>
            </p:cNvPr>
            <p:cNvSpPr txBox="1"/>
            <p:nvPr/>
          </p:nvSpPr>
          <p:spPr>
            <a:xfrm>
              <a:off x="8354425" y="1658140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572D24F-627B-0A16-89CE-C513D46D8B5A}"/>
              </a:ext>
            </a:extLst>
          </p:cNvPr>
          <p:cNvGrpSpPr/>
          <p:nvPr/>
        </p:nvGrpSpPr>
        <p:grpSpPr>
          <a:xfrm>
            <a:off x="7665867" y="3171062"/>
            <a:ext cx="2314801" cy="418834"/>
            <a:chOff x="7665867" y="3171062"/>
            <a:chExt cx="2314801" cy="41883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A133BD3-61F2-C97E-5C9C-02E74EED60D9}"/>
                </a:ext>
              </a:extLst>
            </p:cNvPr>
            <p:cNvSpPr txBox="1"/>
            <p:nvPr/>
          </p:nvSpPr>
          <p:spPr>
            <a:xfrm>
              <a:off x="7665867" y="3282119"/>
              <a:ext cx="2314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Vorlauftemperatur &lt;=55°C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4212C9F-DAF5-6DD5-1A4C-B203E3DA2AE5}"/>
                </a:ext>
              </a:extLst>
            </p:cNvPr>
            <p:cNvSpPr txBox="1"/>
            <p:nvPr/>
          </p:nvSpPr>
          <p:spPr>
            <a:xfrm>
              <a:off x="9203493" y="3171062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22" name="Textfeld 21">
            <a:hlinkClick r:id="rId4"/>
            <a:extLst>
              <a:ext uri="{FF2B5EF4-FFF2-40B4-BE49-F238E27FC236}">
                <a16:creationId xmlns:a16="http://schemas.microsoft.com/office/drawing/2014/main" id="{44FB81C1-8300-4855-01F4-96A3E5BD8057}"/>
              </a:ext>
            </a:extLst>
          </p:cNvPr>
          <p:cNvSpPr txBox="1"/>
          <p:nvPr/>
        </p:nvSpPr>
        <p:spPr>
          <a:xfrm>
            <a:off x="3505405" y="5650516"/>
            <a:ext cx="2781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Funktionsprinzip Wärmepumpe</a:t>
            </a:r>
            <a:endParaRPr lang="de-DE" sz="1200" u="sng" dirty="0">
              <a:solidFill>
                <a:srgbClr val="92D050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E29CDC-D01B-499D-F15A-2FE6F9B731BF}"/>
              </a:ext>
            </a:extLst>
          </p:cNvPr>
          <p:cNvGrpSpPr/>
          <p:nvPr/>
        </p:nvGrpSpPr>
        <p:grpSpPr>
          <a:xfrm>
            <a:off x="3505405" y="2448358"/>
            <a:ext cx="2838585" cy="3272211"/>
            <a:chOff x="3505405" y="2448358"/>
            <a:chExt cx="2838585" cy="327221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C0E5436-FF2E-E1A8-0523-1795D3D7D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9" t="35655" r="32294" b="11758"/>
            <a:stretch/>
          </p:blipFill>
          <p:spPr>
            <a:xfrm>
              <a:off x="3505405" y="2619887"/>
              <a:ext cx="2838585" cy="3100682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FE01CAA-C7A2-1167-F970-744070C6166D}"/>
                </a:ext>
              </a:extLst>
            </p:cNvPr>
            <p:cNvSpPr txBox="1"/>
            <p:nvPr/>
          </p:nvSpPr>
          <p:spPr>
            <a:xfrm>
              <a:off x="3852683" y="5161536"/>
              <a:ext cx="2302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Kältemittel: z.B. R290 (Propan)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03788B6-8731-C7BB-220A-EDB58C06CF7A}"/>
                </a:ext>
              </a:extLst>
            </p:cNvPr>
            <p:cNvSpPr txBox="1"/>
            <p:nvPr/>
          </p:nvSpPr>
          <p:spPr>
            <a:xfrm>
              <a:off x="3917604" y="2448358"/>
              <a:ext cx="2172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Monoblock- oder Split-WPPE</a:t>
              </a: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369" y="5863751"/>
            <a:ext cx="993552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ein Segen der Physik,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im Bestand!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Sie nutzt den physikalischen Effekt des Aggregatzustandswechsels aus.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AF23B152-A0D9-8128-25E6-C122A5E83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344" y="5720569"/>
            <a:ext cx="8095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bwp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2BB9820-A93D-0EDD-CC32-A82BA1EF6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14165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ECE55DA-F41B-BF19-496E-CB402B4A13E3}"/>
              </a:ext>
            </a:extLst>
          </p:cNvPr>
          <p:cNvGrpSpPr/>
          <p:nvPr/>
        </p:nvGrpSpPr>
        <p:grpSpPr>
          <a:xfrm>
            <a:off x="7952902" y="922239"/>
            <a:ext cx="1710725" cy="502503"/>
            <a:chOff x="8410344" y="922239"/>
            <a:chExt cx="1710725" cy="502503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97F3695-3D62-93AD-671D-B88070A5EF0C}"/>
                </a:ext>
              </a:extLst>
            </p:cNvPr>
            <p:cNvSpPr txBox="1"/>
            <p:nvPr/>
          </p:nvSpPr>
          <p:spPr>
            <a:xfrm>
              <a:off x="8431966" y="922239"/>
              <a:ext cx="1643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Wärmeenergie (kWh)</a:t>
              </a:r>
              <a:endParaRPr lang="de-DE" sz="1200" dirty="0">
                <a:solidFill>
                  <a:srgbClr val="FFC000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A0619E6-36FD-8688-3559-37B7723DD63F}"/>
                </a:ext>
              </a:extLst>
            </p:cNvPr>
            <p:cNvSpPr txBox="1"/>
            <p:nvPr/>
          </p:nvSpPr>
          <p:spPr>
            <a:xfrm>
              <a:off x="8410344" y="1147743"/>
              <a:ext cx="1710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C000"/>
                  </a:solidFill>
                </a:rPr>
                <a:t>Antriebsenergie (kWh)</a:t>
              </a: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FAAF88B0-0311-AA5D-940B-1A00539E5D5D}"/>
                </a:ext>
              </a:extLst>
            </p:cNvPr>
            <p:cNvCxnSpPr/>
            <p:nvPr/>
          </p:nvCxnSpPr>
          <p:spPr bwMode="auto">
            <a:xfrm>
              <a:off x="8431966" y="1170603"/>
              <a:ext cx="1643399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6686503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5A4CD31-9802-AC47-2BB0-A379CF4339B0}"/>
              </a:ext>
            </a:extLst>
          </p:cNvPr>
          <p:cNvGrpSpPr/>
          <p:nvPr/>
        </p:nvGrpSpPr>
        <p:grpSpPr>
          <a:xfrm>
            <a:off x="1875453" y="3754281"/>
            <a:ext cx="3862408" cy="1962127"/>
            <a:chOff x="4320073" y="4058816"/>
            <a:chExt cx="3862408" cy="1962127"/>
          </a:xfrm>
        </p:grpSpPr>
        <p:pic>
          <p:nvPicPr>
            <p:cNvPr id="5" name="Grafik 4" descr="Ein Bild, das Text, Diagramm, Screenshot, Schrift enthält.&#10;&#10;Automatisch generierte Beschreibung">
              <a:extLst>
                <a:ext uri="{FF2B5EF4-FFF2-40B4-BE49-F238E27FC236}">
                  <a16:creationId xmlns:a16="http://schemas.microsoft.com/office/drawing/2014/main" id="{EC9D8ECB-57CE-883F-DE24-CFEEDF982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5" t="52577" r="41368" b="11619"/>
            <a:stretch/>
          </p:blipFill>
          <p:spPr>
            <a:xfrm>
              <a:off x="4413380" y="4152122"/>
              <a:ext cx="3769101" cy="1868821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66417A3-59C9-D946-1517-5CAA1A78683A}"/>
                </a:ext>
              </a:extLst>
            </p:cNvPr>
            <p:cNvSpPr/>
            <p:nvPr/>
          </p:nvSpPr>
          <p:spPr bwMode="auto">
            <a:xfrm>
              <a:off x="4320073" y="4058816"/>
              <a:ext cx="709127" cy="80232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Grafik 2" descr="Ein Bild, das Text, Diagramm, Screenshot, Schrift enthält.&#10;&#10;Automatisch generierte Beschreibung">
            <a:extLst>
              <a:ext uri="{FF2B5EF4-FFF2-40B4-BE49-F238E27FC236}">
                <a16:creationId xmlns:a16="http://schemas.microsoft.com/office/drawing/2014/main" id="{963DD17C-B665-FAF3-3D16-5FE302C51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7" b="77275"/>
          <a:stretch/>
        </p:blipFill>
        <p:spPr>
          <a:xfrm>
            <a:off x="8397551" y="1117110"/>
            <a:ext cx="1293364" cy="1186184"/>
          </a:xfrm>
          <a:prstGeom prst="rect">
            <a:avLst/>
          </a:prstGeom>
        </p:spPr>
      </p:pic>
      <p:sp>
        <p:nvSpPr>
          <p:cNvPr id="8207" name="Textfeld 8206">
            <a:extLst>
              <a:ext uri="{FF2B5EF4-FFF2-40B4-BE49-F238E27FC236}">
                <a16:creationId xmlns:a16="http://schemas.microsoft.com/office/drawing/2014/main" id="{35B7C35A-FC94-483C-7F04-2F861215333C}"/>
              </a:ext>
            </a:extLst>
          </p:cNvPr>
          <p:cNvSpPr txBox="1"/>
          <p:nvPr/>
        </p:nvSpPr>
        <p:spPr>
          <a:xfrm>
            <a:off x="8316273" y="2284435"/>
            <a:ext cx="1551121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</a:t>
            </a:r>
            <a:r>
              <a:rPr lang="de-DE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bwp</a:t>
            </a:r>
            <a:r>
              <a:rPr lang="de-DE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ISE e.V.</a:t>
            </a:r>
          </a:p>
        </p:txBody>
      </p:sp>
      <p:grpSp>
        <p:nvGrpSpPr>
          <p:cNvPr id="8222" name="Gruppieren 8221">
            <a:extLst>
              <a:ext uri="{FF2B5EF4-FFF2-40B4-BE49-F238E27FC236}">
                <a16:creationId xmlns:a16="http://schemas.microsoft.com/office/drawing/2014/main" id="{4FD9281C-A80D-0317-22D3-AFFC2470CEAF}"/>
              </a:ext>
            </a:extLst>
          </p:cNvPr>
          <p:cNvGrpSpPr/>
          <p:nvPr/>
        </p:nvGrpSpPr>
        <p:grpSpPr>
          <a:xfrm>
            <a:off x="3829522" y="2079924"/>
            <a:ext cx="1765610" cy="1186184"/>
            <a:chOff x="3829522" y="2079924"/>
            <a:chExt cx="1765610" cy="1186184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6E0451D4-A835-0369-7E20-79A545F3B28E}"/>
                </a:ext>
              </a:extLst>
            </p:cNvPr>
            <p:cNvSpPr/>
            <p:nvPr/>
          </p:nvSpPr>
          <p:spPr bwMode="auto">
            <a:xfrm>
              <a:off x="3829522" y="2079924"/>
              <a:ext cx="1765610" cy="1186184"/>
            </a:xfrm>
            <a:prstGeom prst="roundRect">
              <a:avLst>
                <a:gd name="adj" fmla="val 8156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2FA336E-4DF6-9281-EEA7-CA7444CD2849}"/>
                </a:ext>
              </a:extLst>
            </p:cNvPr>
            <p:cNvSpPr txBox="1"/>
            <p:nvPr/>
          </p:nvSpPr>
          <p:spPr>
            <a:xfrm>
              <a:off x="3830172" y="2114973"/>
              <a:ext cx="12153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008000"/>
                  </a:solidFill>
                  <a:latin typeface="Arial Rounded MT Bold" panose="020F0704030504030204" pitchFamily="34" charset="0"/>
                </a:rPr>
                <a:t>POWER-TO-GAS</a:t>
              </a:r>
            </a:p>
          </p:txBody>
        </p:sp>
      </p:grpSp>
      <p:grpSp>
        <p:nvGrpSpPr>
          <p:cNvPr id="8196" name="Gruppieren 8195">
            <a:extLst>
              <a:ext uri="{FF2B5EF4-FFF2-40B4-BE49-F238E27FC236}">
                <a16:creationId xmlns:a16="http://schemas.microsoft.com/office/drawing/2014/main" id="{199D4C28-B3C4-FB8D-4A06-CAB150E3832D}"/>
              </a:ext>
            </a:extLst>
          </p:cNvPr>
          <p:cNvGrpSpPr/>
          <p:nvPr/>
        </p:nvGrpSpPr>
        <p:grpSpPr>
          <a:xfrm>
            <a:off x="4496327" y="1750953"/>
            <a:ext cx="1153786" cy="1362236"/>
            <a:chOff x="4496327" y="1646393"/>
            <a:chExt cx="1153786" cy="1362236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CAC28B2B-FB20-9BC3-A1DF-E77C38431390}"/>
                </a:ext>
              </a:extLst>
            </p:cNvPr>
            <p:cNvGrpSpPr/>
            <p:nvPr/>
          </p:nvGrpSpPr>
          <p:grpSpPr>
            <a:xfrm>
              <a:off x="4760126" y="1646393"/>
              <a:ext cx="889987" cy="1362236"/>
              <a:chOff x="4760126" y="1646393"/>
              <a:chExt cx="889987" cy="1362236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2521DDB2-8BE7-4563-469A-6E6A537B8B0E}"/>
                  </a:ext>
                </a:extLst>
              </p:cNvPr>
              <p:cNvGrpSpPr/>
              <p:nvPr/>
            </p:nvGrpSpPr>
            <p:grpSpPr>
              <a:xfrm>
                <a:off x="4888837" y="1646393"/>
                <a:ext cx="609600" cy="1239682"/>
                <a:chOff x="4888837" y="1646393"/>
                <a:chExt cx="609600" cy="1239682"/>
              </a:xfrm>
            </p:grpSpPr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CB6E96D8-D3F2-CF3A-BA62-375F3AC3D017}"/>
                    </a:ext>
                  </a:extLst>
                </p:cNvPr>
                <p:cNvSpPr txBox="1"/>
                <p:nvPr/>
              </p:nvSpPr>
              <p:spPr>
                <a:xfrm>
                  <a:off x="4957034" y="1646393"/>
                  <a:ext cx="4732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/>
                    <a:t>CO</a:t>
                  </a:r>
                  <a:r>
                    <a:rPr lang="de-DE" sz="1200" baseline="-25000" dirty="0"/>
                    <a:t>2</a:t>
                  </a:r>
                </a:p>
              </p:txBody>
            </p:sp>
            <p:pic>
              <p:nvPicPr>
                <p:cNvPr id="23" name="Grafik 22" descr="Ein Bild, das Text, Diagramm, Screenshot, Schrift enthält.&#10;&#10;Automatisch generierte Beschreibung">
                  <a:extLst>
                    <a:ext uri="{FF2B5EF4-FFF2-40B4-BE49-F238E27FC236}">
                      <a16:creationId xmlns:a16="http://schemas.microsoft.com/office/drawing/2014/main" id="{07AEB24A-03B7-DF9C-5491-2F2AE4209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303" t="27855" r="43541" b="59180"/>
                <a:stretch/>
              </p:blipFill>
              <p:spPr>
                <a:xfrm>
                  <a:off x="4888837" y="2209319"/>
                  <a:ext cx="609600" cy="676756"/>
                </a:xfrm>
                <a:prstGeom prst="rect">
                  <a:avLst/>
                </a:prstGeom>
              </p:spPr>
            </p:pic>
            <p:sp>
              <p:nvSpPr>
                <p:cNvPr id="20" name="Pfeil: nach unten 19">
                  <a:extLst>
                    <a:ext uri="{FF2B5EF4-FFF2-40B4-BE49-F238E27FC236}">
                      <a16:creationId xmlns:a16="http://schemas.microsoft.com/office/drawing/2014/main" id="{724E85B4-6503-C3CB-A273-C4B0FDC0DEDC}"/>
                    </a:ext>
                  </a:extLst>
                </p:cNvPr>
                <p:cNvSpPr/>
                <p:nvPr/>
              </p:nvSpPr>
              <p:spPr bwMode="auto">
                <a:xfrm>
                  <a:off x="5097460" y="1882641"/>
                  <a:ext cx="163777" cy="409709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376B968A-A7B9-2789-B8A4-036C8D8BDC6F}"/>
                  </a:ext>
                </a:extLst>
              </p:cNvPr>
              <p:cNvSpPr txBox="1"/>
              <p:nvPr/>
            </p:nvSpPr>
            <p:spPr>
              <a:xfrm>
                <a:off x="4760126" y="2793185"/>
                <a:ext cx="88998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aseline="-25000" dirty="0"/>
                  <a:t>Methanisierung</a:t>
                </a:r>
              </a:p>
            </p:txBody>
          </p:sp>
        </p:grpSp>
        <p:sp>
          <p:nvSpPr>
            <p:cNvPr id="29" name="Pfeil: Fünfeck 28">
              <a:extLst>
                <a:ext uri="{FF2B5EF4-FFF2-40B4-BE49-F238E27FC236}">
                  <a16:creationId xmlns:a16="http://schemas.microsoft.com/office/drawing/2014/main" id="{D8173E87-E5FA-A809-4826-982C9F78D86F}"/>
                </a:ext>
              </a:extLst>
            </p:cNvPr>
            <p:cNvSpPr/>
            <p:nvPr/>
          </p:nvSpPr>
          <p:spPr bwMode="auto">
            <a:xfrm>
              <a:off x="4496327" y="2477145"/>
              <a:ext cx="358330" cy="172413"/>
            </a:xfrm>
            <a:prstGeom prst="homePlate">
              <a:avLst>
                <a:gd name="adj" fmla="val 41713"/>
              </a:avLst>
            </a:prstGeom>
            <a:solidFill>
              <a:srgbClr val="7030A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199" name="Gruppieren 8198">
            <a:extLst>
              <a:ext uri="{FF2B5EF4-FFF2-40B4-BE49-F238E27FC236}">
                <a16:creationId xmlns:a16="http://schemas.microsoft.com/office/drawing/2014/main" id="{4E567461-A19B-8344-5CEF-A0E9BB69DBEA}"/>
              </a:ext>
            </a:extLst>
          </p:cNvPr>
          <p:cNvGrpSpPr/>
          <p:nvPr/>
        </p:nvGrpSpPr>
        <p:grpSpPr>
          <a:xfrm>
            <a:off x="5751742" y="2079924"/>
            <a:ext cx="1239608" cy="1205540"/>
            <a:chOff x="5751742" y="1975364"/>
            <a:chExt cx="1239608" cy="1205540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CEAE65AE-FDCB-EA91-45A3-5FE8168CA9AA}"/>
                </a:ext>
              </a:extLst>
            </p:cNvPr>
            <p:cNvSpPr/>
            <p:nvPr/>
          </p:nvSpPr>
          <p:spPr bwMode="auto">
            <a:xfrm>
              <a:off x="5751742" y="1975364"/>
              <a:ext cx="1239608" cy="1186184"/>
            </a:xfrm>
            <a:prstGeom prst="roundRect">
              <a:avLst>
                <a:gd name="adj" fmla="val 8156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Grafik 21" descr="Ein Bild, das Text, Diagramm, Screenshot, Schrift enthält.&#10;&#10;Automatisch generierte Beschreibung">
              <a:extLst>
                <a:ext uri="{FF2B5EF4-FFF2-40B4-BE49-F238E27FC236}">
                  <a16:creationId xmlns:a16="http://schemas.microsoft.com/office/drawing/2014/main" id="{88C17A36-D5E9-86F5-4D6E-714E59EBE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29" t="26610" r="28932" b="57538"/>
            <a:stretch/>
          </p:blipFill>
          <p:spPr>
            <a:xfrm>
              <a:off x="5952959" y="2144351"/>
              <a:ext cx="838200" cy="827449"/>
            </a:xfrm>
            <a:prstGeom prst="rect">
              <a:avLst/>
            </a:prstGeom>
          </p:spPr>
        </p:pic>
        <p:sp>
          <p:nvSpPr>
            <p:cNvPr id="8198" name="Textfeld 8197">
              <a:extLst>
                <a:ext uri="{FF2B5EF4-FFF2-40B4-BE49-F238E27FC236}">
                  <a16:creationId xmlns:a16="http://schemas.microsoft.com/office/drawing/2014/main" id="{42FC3B41-08CB-AD5C-D57C-9CF64ACFD3C9}"/>
                </a:ext>
              </a:extLst>
            </p:cNvPr>
            <p:cNvSpPr txBox="1"/>
            <p:nvPr/>
          </p:nvSpPr>
          <p:spPr>
            <a:xfrm>
              <a:off x="6027541" y="2934683"/>
              <a:ext cx="6880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latin typeface="Arial Rounded MT Bold" panose="020F0704030504030204" pitchFamily="34" charset="0"/>
                </a:rPr>
                <a:t>Gas-BW</a:t>
              </a:r>
            </a:p>
          </p:txBody>
        </p:sp>
      </p:grpSp>
      <p:grpSp>
        <p:nvGrpSpPr>
          <p:cNvPr id="8204" name="Gruppieren 8203">
            <a:extLst>
              <a:ext uri="{FF2B5EF4-FFF2-40B4-BE49-F238E27FC236}">
                <a16:creationId xmlns:a16="http://schemas.microsoft.com/office/drawing/2014/main" id="{C10A99DB-73AF-94AF-B361-007BD5177A1D}"/>
              </a:ext>
            </a:extLst>
          </p:cNvPr>
          <p:cNvGrpSpPr/>
          <p:nvPr/>
        </p:nvGrpSpPr>
        <p:grpSpPr>
          <a:xfrm>
            <a:off x="5196279" y="1414958"/>
            <a:ext cx="1255472" cy="2118602"/>
            <a:chOff x="5196279" y="1310398"/>
            <a:chExt cx="1255472" cy="2118602"/>
          </a:xfrm>
        </p:grpSpPr>
        <p:sp>
          <p:nvSpPr>
            <p:cNvPr id="8195" name="Pfeil: Fünfeck 8194">
              <a:extLst>
                <a:ext uri="{FF2B5EF4-FFF2-40B4-BE49-F238E27FC236}">
                  <a16:creationId xmlns:a16="http://schemas.microsoft.com/office/drawing/2014/main" id="{AC58F19D-D01B-6B40-042F-24F0E9D90346}"/>
                </a:ext>
              </a:extLst>
            </p:cNvPr>
            <p:cNvSpPr/>
            <p:nvPr/>
          </p:nvSpPr>
          <p:spPr bwMode="auto">
            <a:xfrm>
              <a:off x="5527572" y="2477145"/>
              <a:ext cx="358330" cy="172413"/>
            </a:xfrm>
            <a:prstGeom prst="homePlate">
              <a:avLst>
                <a:gd name="adj" fmla="val 41713"/>
              </a:avLst>
            </a:prstGeom>
            <a:solidFill>
              <a:srgbClr val="7030A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201" name="Gruppieren 8200">
              <a:extLst>
                <a:ext uri="{FF2B5EF4-FFF2-40B4-BE49-F238E27FC236}">
                  <a16:creationId xmlns:a16="http://schemas.microsoft.com/office/drawing/2014/main" id="{120BD672-4697-D142-8E73-B7B780664B31}"/>
                </a:ext>
              </a:extLst>
            </p:cNvPr>
            <p:cNvGrpSpPr/>
            <p:nvPr/>
          </p:nvGrpSpPr>
          <p:grpSpPr>
            <a:xfrm>
              <a:off x="5196279" y="1310398"/>
              <a:ext cx="1255472" cy="2118602"/>
              <a:chOff x="5214567" y="1310398"/>
              <a:chExt cx="1255472" cy="2118602"/>
            </a:xfrm>
          </p:grpSpPr>
          <p:cxnSp>
            <p:nvCxnSpPr>
              <p:cNvPr id="8202" name="Gerader Verbinder 8201">
                <a:extLst>
                  <a:ext uri="{FF2B5EF4-FFF2-40B4-BE49-F238E27FC236}">
                    <a16:creationId xmlns:a16="http://schemas.microsoft.com/office/drawing/2014/main" id="{B4D6AED2-C75A-4514-9AA8-E6FC869472A8}"/>
                  </a:ext>
                </a:extLst>
              </p:cNvPr>
              <p:cNvCxnSpPr/>
              <p:nvPr/>
            </p:nvCxnSpPr>
            <p:spPr bwMode="auto">
              <a:xfrm flipH="1">
                <a:off x="5682309" y="1804300"/>
                <a:ext cx="29043" cy="1624700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203" name="Textfeld 8202">
                <a:extLst>
                  <a:ext uri="{FF2B5EF4-FFF2-40B4-BE49-F238E27FC236}">
                    <a16:creationId xmlns:a16="http://schemas.microsoft.com/office/drawing/2014/main" id="{82E47E57-FA98-A4B3-4413-E1B65B35A047}"/>
                  </a:ext>
                </a:extLst>
              </p:cNvPr>
              <p:cNvSpPr txBox="1"/>
              <p:nvPr/>
            </p:nvSpPr>
            <p:spPr>
              <a:xfrm>
                <a:off x="5214567" y="1310398"/>
                <a:ext cx="1255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(Erd-)Gasnetz</a:t>
                </a:r>
                <a:br>
                  <a:rPr lang="de-DE" sz="1200" dirty="0"/>
                </a:br>
                <a:r>
                  <a:rPr lang="de-DE" sz="1200" dirty="0"/>
                  <a:t>+ Gas-Speicher</a:t>
                </a:r>
              </a:p>
            </p:txBody>
          </p:sp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1E7B0DA-B3A4-2237-352E-B5C8CBA62796}"/>
              </a:ext>
            </a:extLst>
          </p:cNvPr>
          <p:cNvSpPr txBox="1"/>
          <p:nvPr/>
        </p:nvSpPr>
        <p:spPr>
          <a:xfrm>
            <a:off x="3648604" y="4627253"/>
            <a:ext cx="1863011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aseline="-25000" dirty="0">
                <a:solidFill>
                  <a:srgbClr val="FF0000"/>
                </a:solidFill>
              </a:rPr>
              <a:t>2,5-3,5  kWh Umweltwärme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D6C3FC8-DA63-BD69-EBFB-DABE8FF65E3A}"/>
              </a:ext>
            </a:extLst>
          </p:cNvPr>
          <p:cNvSpPr txBox="1"/>
          <p:nvPr/>
        </p:nvSpPr>
        <p:spPr>
          <a:xfrm>
            <a:off x="3477573" y="4291953"/>
            <a:ext cx="2055371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aseline="-25000" dirty="0">
                <a:solidFill>
                  <a:srgbClr val="FF0000"/>
                </a:solidFill>
              </a:rPr>
              <a:t>1 kWh Strom (Antriebsenergie)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D68C11-6DCE-8073-C0C5-737D5EE42E6D}"/>
              </a:ext>
            </a:extLst>
          </p:cNvPr>
          <p:cNvSpPr txBox="1"/>
          <p:nvPr/>
        </p:nvSpPr>
        <p:spPr>
          <a:xfrm>
            <a:off x="7090981" y="5399596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aseline="-25000" dirty="0">
                <a:solidFill>
                  <a:srgbClr val="FF0000"/>
                </a:solidFill>
              </a:rPr>
              <a:t>3,5 - 4,5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baseline="-25000" dirty="0">
                <a:solidFill>
                  <a:srgbClr val="FF0000"/>
                </a:solidFill>
              </a:rPr>
              <a:t>kWh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baseline="-25000" dirty="0">
                <a:solidFill>
                  <a:srgbClr val="FF0000"/>
                </a:solidFill>
              </a:rPr>
              <a:t>Wärmeenergie</a:t>
            </a:r>
          </a:p>
        </p:txBody>
      </p:sp>
      <p:grpSp>
        <p:nvGrpSpPr>
          <p:cNvPr id="8200" name="Gruppieren 8199">
            <a:extLst>
              <a:ext uri="{FF2B5EF4-FFF2-40B4-BE49-F238E27FC236}">
                <a16:creationId xmlns:a16="http://schemas.microsoft.com/office/drawing/2014/main" id="{DAA867A3-C853-D70B-9FFA-8F8BA67151A2}"/>
              </a:ext>
            </a:extLst>
          </p:cNvPr>
          <p:cNvGrpSpPr/>
          <p:nvPr/>
        </p:nvGrpSpPr>
        <p:grpSpPr>
          <a:xfrm>
            <a:off x="5772973" y="4096610"/>
            <a:ext cx="1239608" cy="1243633"/>
            <a:chOff x="5772973" y="3992050"/>
            <a:chExt cx="1239608" cy="1243633"/>
          </a:xfrm>
        </p:grpSpPr>
        <p:sp>
          <p:nvSpPr>
            <p:cNvPr id="8192" name="Rechteck: abgerundete Ecken 8191">
              <a:extLst>
                <a:ext uri="{FF2B5EF4-FFF2-40B4-BE49-F238E27FC236}">
                  <a16:creationId xmlns:a16="http://schemas.microsoft.com/office/drawing/2014/main" id="{0100D233-B4C2-DDC1-EB6A-353582981A12}"/>
                </a:ext>
              </a:extLst>
            </p:cNvPr>
            <p:cNvSpPr/>
            <p:nvPr/>
          </p:nvSpPr>
          <p:spPr bwMode="auto">
            <a:xfrm>
              <a:off x="5772973" y="4011406"/>
              <a:ext cx="1239608" cy="1186184"/>
            </a:xfrm>
            <a:prstGeom prst="roundRect">
              <a:avLst>
                <a:gd name="adj" fmla="val 8156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Grafik 12" descr="Ein Bild, das Text, Diagramm, Screenshot, Schrift enthält.&#10;&#10;Automatisch generierte Beschreibung">
              <a:extLst>
                <a:ext uri="{FF2B5EF4-FFF2-40B4-BE49-F238E27FC236}">
                  <a16:creationId xmlns:a16="http://schemas.microsoft.com/office/drawing/2014/main" id="{2EF4F5E6-032C-2A37-877F-CDF65470A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26" t="61090" r="28612" b="22160"/>
            <a:stretch/>
          </p:blipFill>
          <p:spPr>
            <a:xfrm>
              <a:off x="5976077" y="4187394"/>
              <a:ext cx="865633" cy="874284"/>
            </a:xfrm>
            <a:prstGeom prst="rect">
              <a:avLst/>
            </a:prstGeom>
          </p:spPr>
        </p:pic>
        <p:sp>
          <p:nvSpPr>
            <p:cNvPr id="8193" name="Textfeld 8192">
              <a:extLst>
                <a:ext uri="{FF2B5EF4-FFF2-40B4-BE49-F238E27FC236}">
                  <a16:creationId xmlns:a16="http://schemas.microsoft.com/office/drawing/2014/main" id="{6A408348-89A8-19CB-9850-11C39317EEBB}"/>
                </a:ext>
              </a:extLst>
            </p:cNvPr>
            <p:cNvSpPr txBox="1"/>
            <p:nvPr/>
          </p:nvSpPr>
          <p:spPr>
            <a:xfrm>
              <a:off x="6118537" y="3992050"/>
              <a:ext cx="5597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>
                  <a:solidFill>
                    <a:srgbClr val="008000"/>
                  </a:solidFill>
                  <a:latin typeface="Arial Rounded MT Bold" panose="020F0704030504030204" pitchFamily="34" charset="0"/>
                </a:rPr>
                <a:t>WPPE</a:t>
              </a:r>
            </a:p>
          </p:txBody>
        </p:sp>
        <p:sp>
          <p:nvSpPr>
            <p:cNvPr id="8197" name="Textfeld 8196">
              <a:extLst>
                <a:ext uri="{FF2B5EF4-FFF2-40B4-BE49-F238E27FC236}">
                  <a16:creationId xmlns:a16="http://schemas.microsoft.com/office/drawing/2014/main" id="{C6AA3E0B-6FE8-A866-C304-BCB292192EA7}"/>
                </a:ext>
              </a:extLst>
            </p:cNvPr>
            <p:cNvSpPr txBox="1"/>
            <p:nvPr/>
          </p:nvSpPr>
          <p:spPr>
            <a:xfrm>
              <a:off x="5883587" y="4989462"/>
              <a:ext cx="10021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latin typeface="Arial Rounded MT Bold" panose="020F0704030504030204" pitchFamily="34" charset="0"/>
                </a:rPr>
                <a:t>JAZ: 3,5 - 4,5</a:t>
              </a:r>
            </a:p>
          </p:txBody>
        </p:sp>
      </p:grpSp>
      <p:grpSp>
        <p:nvGrpSpPr>
          <p:cNvPr id="8208" name="Gruppieren 8207">
            <a:extLst>
              <a:ext uri="{FF2B5EF4-FFF2-40B4-BE49-F238E27FC236}">
                <a16:creationId xmlns:a16="http://schemas.microsoft.com/office/drawing/2014/main" id="{65B3E027-5A99-7F42-549A-AF2D5B0034C9}"/>
              </a:ext>
            </a:extLst>
          </p:cNvPr>
          <p:cNvGrpSpPr/>
          <p:nvPr/>
        </p:nvGrpSpPr>
        <p:grpSpPr>
          <a:xfrm>
            <a:off x="7232752" y="3918922"/>
            <a:ext cx="1629055" cy="1629055"/>
            <a:chOff x="7232752" y="3814362"/>
            <a:chExt cx="1629055" cy="1629055"/>
          </a:xfrm>
        </p:grpSpPr>
        <p:sp>
          <p:nvSpPr>
            <p:cNvPr id="8205" name="Ellipse 8204">
              <a:extLst>
                <a:ext uri="{FF2B5EF4-FFF2-40B4-BE49-F238E27FC236}">
                  <a16:creationId xmlns:a16="http://schemas.microsoft.com/office/drawing/2014/main" id="{0DDE14A8-BAAE-CE23-E069-D8FE1FBAEB35}"/>
                </a:ext>
              </a:extLst>
            </p:cNvPr>
            <p:cNvSpPr/>
            <p:nvPr/>
          </p:nvSpPr>
          <p:spPr bwMode="auto">
            <a:xfrm>
              <a:off x="7232752" y="3814362"/>
              <a:ext cx="1629055" cy="162905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6" name="Textfeld 8205">
              <a:extLst>
                <a:ext uri="{FF2B5EF4-FFF2-40B4-BE49-F238E27FC236}">
                  <a16:creationId xmlns:a16="http://schemas.microsoft.com/office/drawing/2014/main" id="{AA6B51A0-BFFD-26C6-5560-D9F67433CE49}"/>
                </a:ext>
              </a:extLst>
            </p:cNvPr>
            <p:cNvSpPr txBox="1"/>
            <p:nvPr/>
          </p:nvSpPr>
          <p:spPr>
            <a:xfrm>
              <a:off x="7508072" y="4497044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350 – 450 %</a:t>
              </a:r>
            </a:p>
          </p:txBody>
        </p:sp>
      </p:grp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F8464B5D-8512-1C56-0B2D-1333C09443E9}"/>
              </a:ext>
            </a:extLst>
          </p:cNvPr>
          <p:cNvGrpSpPr/>
          <p:nvPr/>
        </p:nvGrpSpPr>
        <p:grpSpPr>
          <a:xfrm>
            <a:off x="7294216" y="1680345"/>
            <a:ext cx="646332" cy="1275999"/>
            <a:chOff x="7294216" y="1575785"/>
            <a:chExt cx="646332" cy="1275999"/>
          </a:xfrm>
        </p:grpSpPr>
        <p:grpSp>
          <p:nvGrpSpPr>
            <p:cNvPr id="8211" name="Gruppieren 8210">
              <a:extLst>
                <a:ext uri="{FF2B5EF4-FFF2-40B4-BE49-F238E27FC236}">
                  <a16:creationId xmlns:a16="http://schemas.microsoft.com/office/drawing/2014/main" id="{FAA320DF-5B28-4400-D084-1A4BDE4919A5}"/>
                </a:ext>
              </a:extLst>
            </p:cNvPr>
            <p:cNvGrpSpPr/>
            <p:nvPr/>
          </p:nvGrpSpPr>
          <p:grpSpPr>
            <a:xfrm>
              <a:off x="7344161" y="2275838"/>
              <a:ext cx="575946" cy="575946"/>
              <a:chOff x="7344161" y="2275838"/>
              <a:chExt cx="575946" cy="575946"/>
            </a:xfrm>
          </p:grpSpPr>
          <p:sp>
            <p:nvSpPr>
              <p:cNvPr id="8209" name="Ellipse 8208">
                <a:extLst>
                  <a:ext uri="{FF2B5EF4-FFF2-40B4-BE49-F238E27FC236}">
                    <a16:creationId xmlns:a16="http://schemas.microsoft.com/office/drawing/2014/main" id="{E7AAA78C-A4C5-E5D0-F237-6AA05BE97048}"/>
                  </a:ext>
                </a:extLst>
              </p:cNvPr>
              <p:cNvSpPr/>
              <p:nvPr/>
            </p:nvSpPr>
            <p:spPr bwMode="auto">
              <a:xfrm>
                <a:off x="7344161" y="2275838"/>
                <a:ext cx="575946" cy="575946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10" name="Textfeld 8209">
                <a:extLst>
                  <a:ext uri="{FF2B5EF4-FFF2-40B4-BE49-F238E27FC236}">
                    <a16:creationId xmlns:a16="http://schemas.microsoft.com/office/drawing/2014/main" id="{5544BF0C-A740-9A3B-0637-92B410F36DC0}"/>
                  </a:ext>
                </a:extLst>
              </p:cNvPr>
              <p:cNvSpPr txBox="1"/>
              <p:nvPr/>
            </p:nvSpPr>
            <p:spPr>
              <a:xfrm>
                <a:off x="7383643" y="2418351"/>
                <a:ext cx="5341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</a:rPr>
                  <a:t>50 %</a:t>
                </a:r>
              </a:p>
            </p:txBody>
          </p:sp>
        </p:grpSp>
        <p:sp>
          <p:nvSpPr>
            <p:cNvPr id="8212" name="Textfeld 8211">
              <a:extLst>
                <a:ext uri="{FF2B5EF4-FFF2-40B4-BE49-F238E27FC236}">
                  <a16:creationId xmlns:a16="http://schemas.microsoft.com/office/drawing/2014/main" id="{80E09BE2-4D95-151D-16D5-666CD7B9B6CD}"/>
                </a:ext>
              </a:extLst>
            </p:cNvPr>
            <p:cNvSpPr txBox="1"/>
            <p:nvPr/>
          </p:nvSpPr>
          <p:spPr>
            <a:xfrm>
              <a:off x="7294216" y="1575785"/>
              <a:ext cx="646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aseline="-25000" dirty="0"/>
                <a:t>Output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56AC3994-86A6-7263-C8D3-451B78189E41}"/>
              </a:ext>
            </a:extLst>
          </p:cNvPr>
          <p:cNvSpPr txBox="1"/>
          <p:nvPr/>
        </p:nvSpPr>
        <p:spPr>
          <a:xfrm>
            <a:off x="7065932" y="2861350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aseline="-25000" dirty="0">
                <a:solidFill>
                  <a:srgbClr val="FF0000"/>
                </a:solidFill>
              </a:rPr>
              <a:t>0,5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baseline="-25000" dirty="0">
                <a:solidFill>
                  <a:srgbClr val="FF0000"/>
                </a:solidFill>
              </a:rPr>
              <a:t>kWh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baseline="-25000" dirty="0">
                <a:solidFill>
                  <a:srgbClr val="FF0000"/>
                </a:solidFill>
              </a:rPr>
              <a:t>Wärmeenergie</a:t>
            </a:r>
          </a:p>
        </p:txBody>
      </p:sp>
      <p:grpSp>
        <p:nvGrpSpPr>
          <p:cNvPr id="8232" name="Gruppieren 8231">
            <a:extLst>
              <a:ext uri="{FF2B5EF4-FFF2-40B4-BE49-F238E27FC236}">
                <a16:creationId xmlns:a16="http://schemas.microsoft.com/office/drawing/2014/main" id="{0FBAAF2B-BBB4-9838-46B5-B9E9737966BB}"/>
              </a:ext>
            </a:extLst>
          </p:cNvPr>
          <p:cNvGrpSpPr/>
          <p:nvPr/>
        </p:nvGrpSpPr>
        <p:grpSpPr>
          <a:xfrm>
            <a:off x="3928846" y="1659259"/>
            <a:ext cx="473206" cy="487766"/>
            <a:chOff x="3928846" y="1659259"/>
            <a:chExt cx="473206" cy="487766"/>
          </a:xfrm>
        </p:grpSpPr>
        <p:sp>
          <p:nvSpPr>
            <p:cNvPr id="8214" name="Textfeld 8213">
              <a:extLst>
                <a:ext uri="{FF2B5EF4-FFF2-40B4-BE49-F238E27FC236}">
                  <a16:creationId xmlns:a16="http://schemas.microsoft.com/office/drawing/2014/main" id="{F72B0E19-8347-6481-6D7E-CABC87DF863B}"/>
                </a:ext>
              </a:extLst>
            </p:cNvPr>
            <p:cNvSpPr txBox="1"/>
            <p:nvPr/>
          </p:nvSpPr>
          <p:spPr>
            <a:xfrm>
              <a:off x="3928846" y="1659259"/>
              <a:ext cx="4732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H</a:t>
              </a:r>
              <a:r>
                <a:rPr lang="de-DE" sz="1200" baseline="-25000" dirty="0"/>
                <a:t>2</a:t>
              </a:r>
              <a:r>
                <a:rPr lang="de-DE" sz="1200" dirty="0"/>
                <a:t>O</a:t>
              </a:r>
            </a:p>
          </p:txBody>
        </p:sp>
        <p:sp>
          <p:nvSpPr>
            <p:cNvPr id="8215" name="Pfeil: nach unten 8214">
              <a:extLst>
                <a:ext uri="{FF2B5EF4-FFF2-40B4-BE49-F238E27FC236}">
                  <a16:creationId xmlns:a16="http://schemas.microsoft.com/office/drawing/2014/main" id="{A4467CDC-CB8C-B7EF-A6C3-4AB7C02AC193}"/>
                </a:ext>
              </a:extLst>
            </p:cNvPr>
            <p:cNvSpPr/>
            <p:nvPr/>
          </p:nvSpPr>
          <p:spPr bwMode="auto">
            <a:xfrm>
              <a:off x="4078797" y="1908860"/>
              <a:ext cx="163777" cy="238165"/>
            </a:xfrm>
            <a:prstGeom prst="down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33" name="Gruppieren 8232">
            <a:extLst>
              <a:ext uri="{FF2B5EF4-FFF2-40B4-BE49-F238E27FC236}">
                <a16:creationId xmlns:a16="http://schemas.microsoft.com/office/drawing/2014/main" id="{A8E0B320-7924-F28A-7CE4-365C97D7CD0C}"/>
              </a:ext>
            </a:extLst>
          </p:cNvPr>
          <p:cNvGrpSpPr/>
          <p:nvPr/>
        </p:nvGrpSpPr>
        <p:grpSpPr>
          <a:xfrm>
            <a:off x="3829522" y="2476285"/>
            <a:ext cx="688009" cy="1201888"/>
            <a:chOff x="3829522" y="2476285"/>
            <a:chExt cx="688009" cy="1201888"/>
          </a:xfrm>
        </p:grpSpPr>
        <p:grpSp>
          <p:nvGrpSpPr>
            <p:cNvPr id="8230" name="Gruppieren 8229">
              <a:extLst>
                <a:ext uri="{FF2B5EF4-FFF2-40B4-BE49-F238E27FC236}">
                  <a16:creationId xmlns:a16="http://schemas.microsoft.com/office/drawing/2014/main" id="{86D68F69-0680-E640-6B58-E2D7E1738198}"/>
                </a:ext>
              </a:extLst>
            </p:cNvPr>
            <p:cNvGrpSpPr/>
            <p:nvPr/>
          </p:nvGrpSpPr>
          <p:grpSpPr>
            <a:xfrm>
              <a:off x="3829522" y="2476285"/>
              <a:ext cx="688009" cy="493277"/>
              <a:chOff x="3829522" y="2476285"/>
              <a:chExt cx="688009" cy="493277"/>
            </a:xfrm>
          </p:grpSpPr>
          <p:pic>
            <p:nvPicPr>
              <p:cNvPr id="21" name="Grafik 20" descr="Ein Bild, das Text, Diagramm, Screenshot, Schrift enthält.&#10;&#10;Automatisch generierte Beschreibung">
                <a:extLst>
                  <a:ext uri="{FF2B5EF4-FFF2-40B4-BE49-F238E27FC236}">
                    <a16:creationId xmlns:a16="http://schemas.microsoft.com/office/drawing/2014/main" id="{A9FEB943-276C-45E4-030B-35A3395518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25" t="30966" r="55298" b="62191"/>
              <a:stretch/>
            </p:blipFill>
            <p:spPr>
              <a:xfrm>
                <a:off x="3853890" y="2476285"/>
                <a:ext cx="585789" cy="357188"/>
              </a:xfrm>
              <a:prstGeom prst="rect">
                <a:avLst/>
              </a:prstGeom>
            </p:spPr>
          </p:pic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93B1DD59-FA69-3402-54B2-E7A6143F81C2}"/>
                  </a:ext>
                </a:extLst>
              </p:cNvPr>
              <p:cNvSpPr txBox="1"/>
              <p:nvPr/>
            </p:nvSpPr>
            <p:spPr>
              <a:xfrm>
                <a:off x="3829522" y="2754118"/>
                <a:ext cx="6880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aseline="-25000" dirty="0"/>
                  <a:t>Elektrolyse</a:t>
                </a:r>
              </a:p>
            </p:txBody>
          </p:sp>
        </p:grpSp>
        <p:grpSp>
          <p:nvGrpSpPr>
            <p:cNvPr id="8231" name="Gruppieren 8230">
              <a:extLst>
                <a:ext uri="{FF2B5EF4-FFF2-40B4-BE49-F238E27FC236}">
                  <a16:creationId xmlns:a16="http://schemas.microsoft.com/office/drawing/2014/main" id="{AE13761F-3766-93F5-E01E-5F8F24040390}"/>
                </a:ext>
              </a:extLst>
            </p:cNvPr>
            <p:cNvGrpSpPr/>
            <p:nvPr/>
          </p:nvGrpSpPr>
          <p:grpSpPr>
            <a:xfrm>
              <a:off x="4004077" y="3164766"/>
              <a:ext cx="362600" cy="513407"/>
              <a:chOff x="4004077" y="3164766"/>
              <a:chExt cx="362600" cy="513407"/>
            </a:xfrm>
          </p:grpSpPr>
          <p:sp>
            <p:nvSpPr>
              <p:cNvPr id="2" name="Pfeil: nach unten 1">
                <a:extLst>
                  <a:ext uri="{FF2B5EF4-FFF2-40B4-BE49-F238E27FC236}">
                    <a16:creationId xmlns:a16="http://schemas.microsoft.com/office/drawing/2014/main" id="{BB63ED0D-7B06-CDC6-F1D1-DCDA03E1F653}"/>
                  </a:ext>
                </a:extLst>
              </p:cNvPr>
              <p:cNvSpPr/>
              <p:nvPr/>
            </p:nvSpPr>
            <p:spPr bwMode="auto">
              <a:xfrm>
                <a:off x="4078797" y="3164766"/>
                <a:ext cx="163777" cy="238165"/>
              </a:xfrm>
              <a:prstGeom prst="downArrow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16" name="Textfeld 8215">
                <a:extLst>
                  <a:ext uri="{FF2B5EF4-FFF2-40B4-BE49-F238E27FC236}">
                    <a16:creationId xmlns:a16="http://schemas.microsoft.com/office/drawing/2014/main" id="{8ACCB6CD-BEB9-3070-345B-B88E3E861E98}"/>
                  </a:ext>
                </a:extLst>
              </p:cNvPr>
              <p:cNvSpPr txBox="1"/>
              <p:nvPr/>
            </p:nvSpPr>
            <p:spPr>
              <a:xfrm>
                <a:off x="4004077" y="3401174"/>
                <a:ext cx="3626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O</a:t>
                </a:r>
                <a:r>
                  <a:rPr lang="de-DE" sz="1200" baseline="-25000" dirty="0"/>
                  <a:t>2</a:t>
                </a:r>
              </a:p>
            </p:txBody>
          </p:sp>
        </p:grpSp>
      </p:grpSp>
      <p:grpSp>
        <p:nvGrpSpPr>
          <p:cNvPr id="8228" name="Gruppieren 8227">
            <a:extLst>
              <a:ext uri="{FF2B5EF4-FFF2-40B4-BE49-F238E27FC236}">
                <a16:creationId xmlns:a16="http://schemas.microsoft.com/office/drawing/2014/main" id="{ADC84367-5BBB-548B-65B5-D0F79212268F}"/>
              </a:ext>
            </a:extLst>
          </p:cNvPr>
          <p:cNvGrpSpPr/>
          <p:nvPr/>
        </p:nvGrpSpPr>
        <p:grpSpPr>
          <a:xfrm>
            <a:off x="466604" y="2313879"/>
            <a:ext cx="3309816" cy="2100751"/>
            <a:chOff x="265644" y="2191202"/>
            <a:chExt cx="3309816" cy="2100751"/>
          </a:xfrm>
        </p:grpSpPr>
        <p:grpSp>
          <p:nvGrpSpPr>
            <p:cNvPr id="8226" name="Gruppieren 8225">
              <a:extLst>
                <a:ext uri="{FF2B5EF4-FFF2-40B4-BE49-F238E27FC236}">
                  <a16:creationId xmlns:a16="http://schemas.microsoft.com/office/drawing/2014/main" id="{DD22156C-AEAD-3F0E-96DE-1CB392F213F9}"/>
                </a:ext>
              </a:extLst>
            </p:cNvPr>
            <p:cNvGrpSpPr/>
            <p:nvPr/>
          </p:nvGrpSpPr>
          <p:grpSpPr>
            <a:xfrm>
              <a:off x="265644" y="2191202"/>
              <a:ext cx="1975684" cy="2100751"/>
              <a:chOff x="569853" y="2195394"/>
              <a:chExt cx="1975684" cy="2100751"/>
            </a:xfrm>
          </p:grpSpPr>
          <p:pic>
            <p:nvPicPr>
              <p:cNvPr id="7" name="Grafik 6" descr="Ein Bild, das Text, Diagramm, Screenshot, Schrift enthält.&#10;&#10;Automatisch generierte Beschreibung">
                <a:extLst>
                  <a:ext uri="{FF2B5EF4-FFF2-40B4-BE49-F238E27FC236}">
                    <a16:creationId xmlns:a16="http://schemas.microsoft.com/office/drawing/2014/main" id="{0FF88D82-E7AE-DD40-A6BE-D84459584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25585" r="77344" b="34195"/>
              <a:stretch/>
            </p:blipFill>
            <p:spPr>
              <a:xfrm>
                <a:off x="569853" y="2195394"/>
                <a:ext cx="1929964" cy="2099387"/>
              </a:xfrm>
              <a:prstGeom prst="rect">
                <a:avLst/>
              </a:prstGeom>
            </p:spPr>
          </p:pic>
          <p:sp>
            <p:nvSpPr>
              <p:cNvPr id="8224" name="Rechteck 8223">
                <a:extLst>
                  <a:ext uri="{FF2B5EF4-FFF2-40B4-BE49-F238E27FC236}">
                    <a16:creationId xmlns:a16="http://schemas.microsoft.com/office/drawing/2014/main" id="{B1C2F100-2CC4-7D54-0F00-D348526A0C7C}"/>
                  </a:ext>
                </a:extLst>
              </p:cNvPr>
              <p:cNvSpPr/>
              <p:nvPr/>
            </p:nvSpPr>
            <p:spPr bwMode="auto">
              <a:xfrm>
                <a:off x="2374900" y="2476285"/>
                <a:ext cx="170637" cy="450494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25" name="Rechteck 8224">
                <a:extLst>
                  <a:ext uri="{FF2B5EF4-FFF2-40B4-BE49-F238E27FC236}">
                    <a16:creationId xmlns:a16="http://schemas.microsoft.com/office/drawing/2014/main" id="{CE54EB88-11A9-A399-16AF-E8B0EFF58E1D}"/>
                  </a:ext>
                </a:extLst>
              </p:cNvPr>
              <p:cNvSpPr/>
              <p:nvPr/>
            </p:nvSpPr>
            <p:spPr bwMode="auto">
              <a:xfrm>
                <a:off x="2374900" y="3845651"/>
                <a:ext cx="170637" cy="450494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220" name="Textfeld 8219">
              <a:extLst>
                <a:ext uri="{FF2B5EF4-FFF2-40B4-BE49-F238E27FC236}">
                  <a16:creationId xmlns:a16="http://schemas.microsoft.com/office/drawing/2014/main" id="{23E28103-CE30-D94E-F34A-328E2B429F74}"/>
                </a:ext>
              </a:extLst>
            </p:cNvPr>
            <p:cNvSpPr txBox="1"/>
            <p:nvPr/>
          </p:nvSpPr>
          <p:spPr>
            <a:xfrm>
              <a:off x="2036854" y="3274688"/>
              <a:ext cx="1538606" cy="4788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200" kern="100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Ausgangsbasis:</a:t>
              </a:r>
              <a:br>
                <a:rPr lang="de-DE" sz="1200" kern="100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200" kern="100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erneuerbarer Strom</a:t>
              </a:r>
              <a:endParaRPr lang="de-DE" sz="1200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34" name="Gruppieren 8233">
            <a:extLst>
              <a:ext uri="{FF2B5EF4-FFF2-40B4-BE49-F238E27FC236}">
                <a16:creationId xmlns:a16="http://schemas.microsoft.com/office/drawing/2014/main" id="{6A50BF09-2304-F16D-BBAB-3E3BEAE9703A}"/>
              </a:ext>
            </a:extLst>
          </p:cNvPr>
          <p:cNvGrpSpPr/>
          <p:nvPr/>
        </p:nvGrpSpPr>
        <p:grpSpPr>
          <a:xfrm>
            <a:off x="2458585" y="1674532"/>
            <a:ext cx="1340770" cy="1584437"/>
            <a:chOff x="2458585" y="1674532"/>
            <a:chExt cx="1340770" cy="1584437"/>
          </a:xfrm>
        </p:grpSpPr>
        <p:sp>
          <p:nvSpPr>
            <p:cNvPr id="8221" name="Textfeld 8220">
              <a:extLst>
                <a:ext uri="{FF2B5EF4-FFF2-40B4-BE49-F238E27FC236}">
                  <a16:creationId xmlns:a16="http://schemas.microsoft.com/office/drawing/2014/main" id="{6576C110-1155-A96D-829A-549851D2B7D0}"/>
                </a:ext>
              </a:extLst>
            </p:cNvPr>
            <p:cNvSpPr txBox="1"/>
            <p:nvPr/>
          </p:nvSpPr>
          <p:spPr>
            <a:xfrm>
              <a:off x="2737236" y="1674532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aseline="-25000" dirty="0"/>
                <a:t>Input</a:t>
              </a:r>
            </a:p>
          </p:txBody>
        </p:sp>
        <p:grpSp>
          <p:nvGrpSpPr>
            <p:cNvPr id="8229" name="Gruppieren 8228">
              <a:extLst>
                <a:ext uri="{FF2B5EF4-FFF2-40B4-BE49-F238E27FC236}">
                  <a16:creationId xmlns:a16="http://schemas.microsoft.com/office/drawing/2014/main" id="{32327FF7-674E-7A4B-EE9A-93985B737037}"/>
                </a:ext>
              </a:extLst>
            </p:cNvPr>
            <p:cNvGrpSpPr/>
            <p:nvPr/>
          </p:nvGrpSpPr>
          <p:grpSpPr>
            <a:xfrm>
              <a:off x="2458585" y="2208612"/>
              <a:ext cx="1340770" cy="1050357"/>
              <a:chOff x="2458585" y="2208612"/>
              <a:chExt cx="1340770" cy="1050357"/>
            </a:xfrm>
          </p:grpSpPr>
          <p:pic>
            <p:nvPicPr>
              <p:cNvPr id="4" name="Grafik 3" descr="Ein Bild, das Text, Diagramm, Screenshot, Schrift enthält.&#10;&#10;Automatisch generierte Beschreibung">
                <a:extLst>
                  <a:ext uri="{FF2B5EF4-FFF2-40B4-BE49-F238E27FC236}">
                    <a16:creationId xmlns:a16="http://schemas.microsoft.com/office/drawing/2014/main" id="{E4162C69-A80A-BE41-1E58-5A6F819824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96" t="25763" r="63357" b="55919"/>
              <a:stretch/>
            </p:blipFill>
            <p:spPr>
              <a:xfrm>
                <a:off x="2568694" y="2208612"/>
                <a:ext cx="1230661" cy="956154"/>
              </a:xfrm>
              <a:prstGeom prst="rect">
                <a:avLst/>
              </a:prstGeom>
            </p:spPr>
          </p:pic>
          <p:sp>
            <p:nvSpPr>
              <p:cNvPr id="8227" name="Rechteck 8226">
                <a:extLst>
                  <a:ext uri="{FF2B5EF4-FFF2-40B4-BE49-F238E27FC236}">
                    <a16:creationId xmlns:a16="http://schemas.microsoft.com/office/drawing/2014/main" id="{1E4BB1E1-6EDE-7851-E0B5-5EC2D7543C12}"/>
                  </a:ext>
                </a:extLst>
              </p:cNvPr>
              <p:cNvSpPr/>
              <p:nvPr/>
            </p:nvSpPr>
            <p:spPr bwMode="auto">
              <a:xfrm>
                <a:off x="2458585" y="3020192"/>
                <a:ext cx="183015" cy="23877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506DE04-CE02-4AA8-DC36-5EB3CA4204FD}"/>
              </a:ext>
            </a:extLst>
          </p:cNvPr>
          <p:cNvSpPr txBox="1"/>
          <p:nvPr/>
        </p:nvSpPr>
        <p:spPr>
          <a:xfrm>
            <a:off x="3275496" y="2231262"/>
            <a:ext cx="936475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aseline="-25000" dirty="0">
                <a:solidFill>
                  <a:srgbClr val="FF0000"/>
                </a:solidFill>
              </a:rPr>
              <a:t>1kWh Strom</a:t>
            </a:r>
          </a:p>
        </p:txBody>
      </p:sp>
      <p:sp>
        <p:nvSpPr>
          <p:cNvPr id="8217" name="Textfeld 8216">
            <a:extLst>
              <a:ext uri="{FF2B5EF4-FFF2-40B4-BE49-F238E27FC236}">
                <a16:creationId xmlns:a16="http://schemas.microsoft.com/office/drawing/2014/main" id="{DFE5FD50-3305-D039-838E-345FBE040111}"/>
              </a:ext>
            </a:extLst>
          </p:cNvPr>
          <p:cNvSpPr txBox="1"/>
          <p:nvPr/>
        </p:nvSpPr>
        <p:spPr>
          <a:xfrm>
            <a:off x="0" y="5998696"/>
            <a:ext cx="9867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 P2G muss das ca. 7 bis 9-fache an EE-Strom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der WPPE aufgewendet werden!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FECA074-0933-5520-E449-B75F54865953}"/>
              </a:ext>
            </a:extLst>
          </p:cNvPr>
          <p:cNvSpPr txBox="1"/>
          <p:nvPr/>
        </p:nvSpPr>
        <p:spPr>
          <a:xfrm>
            <a:off x="283922" y="4484522"/>
            <a:ext cx="1848513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de-DE" sz="1200" b="1" kern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Terra X | Harald Lesch</a:t>
            </a:r>
            <a:br>
              <a:rPr lang="de-DE" sz="1200" b="1" kern="180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12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Heizungsverbot, und jetzt? Wärmepumpen und Wasserstoff im Check!</a:t>
            </a:r>
            <a:endParaRPr lang="de-DE" sz="1200" kern="10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82BFF61-90CD-4ADA-7A8B-BB8564BA7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789" y="43605"/>
            <a:ext cx="814165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Effizienzvergleich Power </a:t>
            </a:r>
            <a:r>
              <a:rPr lang="de-DE" altLang="de-DE" sz="2000" dirty="0" err="1">
                <a:solidFill>
                  <a:schemeClr val="bg1"/>
                </a:solidFill>
              </a:rPr>
              <a:t>to</a:t>
            </a:r>
            <a:r>
              <a:rPr lang="de-DE" altLang="de-DE" sz="2000" dirty="0">
                <a:solidFill>
                  <a:schemeClr val="bg1"/>
                </a:solidFill>
              </a:rPr>
              <a:t> Gas (P2G) vs. Wärmepumpe (WPPE)</a:t>
            </a:r>
          </a:p>
        </p:txBody>
      </p:sp>
    </p:spTree>
    <p:extLst>
      <p:ext uri="{BB962C8B-B14F-4D97-AF65-F5344CB8AC3E}">
        <p14:creationId xmlns:p14="http://schemas.microsoft.com/office/powerpoint/2010/main" val="16192092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31" grpId="0"/>
      <p:bldP spid="9" grpId="0"/>
      <p:bldP spid="14" grpId="0"/>
      <p:bldP spid="8217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(1): Leistungszahl (COP)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559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Leistungszahl </a:t>
            </a:r>
            <a:r>
              <a:rPr lang="de-DE" sz="1800" dirty="0">
                <a:solidFill>
                  <a:srgbClr val="00B05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 </a:t>
            </a:r>
            <a:r>
              <a:rPr lang="de-DE" sz="1800" dirty="0">
                <a:solidFill>
                  <a:srgbClr val="00B050"/>
                </a:solidFill>
                <a:latin typeface="+mn-lt"/>
                <a:sym typeface="Symbol" panose="05050102010706020507" pitchFamily="18" charset="2"/>
              </a:rPr>
              <a:t>bzw. der COP dient der Vergleichbarkeit von Wärmepumpen.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3553" name="Textfeld 23552">
            <a:extLst>
              <a:ext uri="{FF2B5EF4-FFF2-40B4-BE49-F238E27FC236}">
                <a16:creationId xmlns:a16="http://schemas.microsoft.com/office/drawing/2014/main" id="{B7D3B6C6-8F11-C27E-BB06-A465149E767D}"/>
              </a:ext>
            </a:extLst>
          </p:cNvPr>
          <p:cNvSpPr txBox="1"/>
          <p:nvPr/>
        </p:nvSpPr>
        <p:spPr>
          <a:xfrm>
            <a:off x="194109" y="870453"/>
            <a:ext cx="2180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Leistungszahl </a:t>
            </a:r>
            <a:r>
              <a:rPr lang="de-DE" sz="2000" dirty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</a:t>
            </a:r>
            <a:endParaRPr lang="de-DE" sz="2000" dirty="0">
              <a:solidFill>
                <a:srgbClr val="0000FF"/>
              </a:solidFill>
            </a:endParaRPr>
          </a:p>
          <a:p>
            <a:r>
              <a:rPr lang="de-DE" sz="1600" dirty="0">
                <a:solidFill>
                  <a:srgbClr val="0000FF"/>
                </a:solidFill>
              </a:rPr>
              <a:t>(DIN EN 14511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früher DIN EN 255)</a:t>
            </a:r>
            <a:br>
              <a:rPr lang="de-DE" sz="1600" b="1" dirty="0"/>
            </a:br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COP</a:t>
            </a:r>
            <a:b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</a:br>
            <a:r>
              <a:rPr lang="de-DE" sz="1200" dirty="0"/>
              <a:t>(</a:t>
            </a:r>
            <a:r>
              <a:rPr lang="de-DE" sz="1200" dirty="0" err="1">
                <a:hlinkClick r:id="rId3" tooltip="Coefficient Of Performance"/>
              </a:rPr>
              <a:t>Coefficient</a:t>
            </a:r>
            <a:r>
              <a:rPr lang="de-DE" sz="1200" dirty="0">
                <a:hlinkClick r:id="rId3" tooltip="Coefficient Of Performance"/>
              </a:rPr>
              <a:t> </a:t>
            </a:r>
            <a:r>
              <a:rPr lang="de-DE" sz="1200" dirty="0" err="1">
                <a:hlinkClick r:id="rId3" tooltip="Coefficient Of Performance"/>
              </a:rPr>
              <a:t>Of</a:t>
            </a:r>
            <a:r>
              <a:rPr lang="de-DE" sz="1200" dirty="0">
                <a:hlinkClick r:id="rId3" tooltip="Coefficient Of Performance"/>
              </a:rPr>
              <a:t> Performance</a:t>
            </a:r>
            <a:r>
              <a:rPr lang="de-DE" sz="1200" dirty="0"/>
              <a:t>)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32B3986-0CDA-A8BD-AF17-F7A5B91CCB89}"/>
              </a:ext>
            </a:extLst>
          </p:cNvPr>
          <p:cNvSpPr txBox="1"/>
          <p:nvPr/>
        </p:nvSpPr>
        <p:spPr>
          <a:xfrm>
            <a:off x="2363531" y="870453"/>
            <a:ext cx="754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Mit dem COP-Wert wird die momentane Leistungsfähigkeit einer Wärmepumpe beschrieben, die im Labor mit festgelegten Parametern gemessen wird.</a:t>
            </a:r>
            <a:b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</a:b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Hiermit können Wärmepumpen leistungsmäßig 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mit</a:t>
            </a: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einander verglichen werden.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60143BC-10DB-C2A1-10BE-962AE3BC9604}"/>
              </a:ext>
            </a:extLst>
          </p:cNvPr>
          <p:cNvGrpSpPr/>
          <p:nvPr/>
        </p:nvGrpSpPr>
        <p:grpSpPr>
          <a:xfrm>
            <a:off x="3451120" y="1680262"/>
            <a:ext cx="5964846" cy="626019"/>
            <a:chOff x="2674089" y="1981097"/>
            <a:chExt cx="5964846" cy="626019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966AD75-C351-7BCB-4F81-0B6FDDC34390}"/>
                </a:ext>
              </a:extLst>
            </p:cNvPr>
            <p:cNvSpPr/>
            <p:nvPr/>
          </p:nvSpPr>
          <p:spPr bwMode="auto">
            <a:xfrm>
              <a:off x="2674089" y="1981097"/>
              <a:ext cx="5608674" cy="626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4544ED1-4DAF-7224-5720-0E70A982D515}"/>
                </a:ext>
              </a:extLst>
            </p:cNvPr>
            <p:cNvSpPr txBox="1"/>
            <p:nvPr/>
          </p:nvSpPr>
          <p:spPr>
            <a:xfrm>
              <a:off x="3024947" y="1981097"/>
              <a:ext cx="56086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abgegebene Wärmeleistung (kW)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86FFD2B7-45B9-D2FE-744B-AAB5EF25BE35}"/>
                </a:ext>
              </a:extLst>
            </p:cNvPr>
            <p:cNvGrpSpPr/>
            <p:nvPr/>
          </p:nvGrpSpPr>
          <p:grpSpPr>
            <a:xfrm>
              <a:off x="2806995" y="2146521"/>
              <a:ext cx="5831940" cy="460595"/>
              <a:chOff x="2806995" y="2146521"/>
              <a:chExt cx="5831940" cy="460595"/>
            </a:xfrm>
          </p:grpSpPr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6658BA0-A911-C33D-47FD-5A88AFECEE52}"/>
                  </a:ext>
                </a:extLst>
              </p:cNvPr>
              <p:cNvSpPr txBox="1"/>
              <p:nvPr/>
            </p:nvSpPr>
            <p:spPr>
              <a:xfrm>
                <a:off x="2806995" y="2146521"/>
                <a:ext cx="893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i="0" u="none" strike="noStrike" baseline="0" dirty="0">
                    <a:solidFill>
                      <a:srgbClr val="3333FF"/>
                    </a:solidFill>
                    <a:latin typeface="+mj-lt"/>
                  </a:rPr>
                  <a:t>COP = </a:t>
                </a:r>
                <a:endParaRPr lang="de-DE" sz="1600" dirty="0">
                  <a:solidFill>
                    <a:srgbClr val="3333FF"/>
                  </a:solidFill>
                  <a:latin typeface="+mj-lt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D00A8E1-9DAE-DFC5-C94C-1047B43C7FF2}"/>
                  </a:ext>
                </a:extLst>
              </p:cNvPr>
              <p:cNvSpPr txBox="1"/>
              <p:nvPr/>
            </p:nvSpPr>
            <p:spPr>
              <a:xfrm>
                <a:off x="3030261" y="2268562"/>
                <a:ext cx="56086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</a:rPr>
                  <a:t>zugeführte elektrische Leistung (kW)</a:t>
                </a:r>
              </a:p>
            </p:txBody>
          </p: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6412C70D-FCB7-8675-E733-AEE648A63D80}"/>
                  </a:ext>
                </a:extLst>
              </p:cNvPr>
              <p:cNvCxnSpPr/>
              <p:nvPr/>
            </p:nvCxnSpPr>
            <p:spPr bwMode="auto">
              <a:xfrm>
                <a:off x="3638992" y="2305165"/>
                <a:ext cx="450554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36EA8B49-B7DA-28AF-19D4-57F81F35F735}"/>
              </a:ext>
            </a:extLst>
          </p:cNvPr>
          <p:cNvSpPr txBox="1"/>
          <p:nvPr/>
        </p:nvSpPr>
        <p:spPr>
          <a:xfrm>
            <a:off x="2653808" y="4283091"/>
            <a:ext cx="7252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3333FF"/>
                </a:solidFill>
                <a:latin typeface="+mj-lt"/>
              </a:rPr>
              <a:t>Beispiel: COP (A2/W35) = 4,4 bedeutet: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mit 1 kW Strom erzeugt die WPPE 4,4 kW Wärme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bei 2 °C Außentemperatur und 35 °C Vorlauftemperatur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9DD837-F338-2CFA-DB9D-7A80F344FA5A}"/>
              </a:ext>
            </a:extLst>
          </p:cNvPr>
          <p:cNvSpPr txBox="1"/>
          <p:nvPr/>
        </p:nvSpPr>
        <p:spPr>
          <a:xfrm>
            <a:off x="2653808" y="2408453"/>
            <a:ext cx="6390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j-lt"/>
              </a:rPr>
              <a:t>COP-Testparameter:  </a:t>
            </a: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Q x / H y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727F420-7FD1-04DF-8C72-001A9ADD073E}"/>
              </a:ext>
            </a:extLst>
          </p:cNvPr>
          <p:cNvGrpSpPr/>
          <p:nvPr/>
        </p:nvGrpSpPr>
        <p:grpSpPr>
          <a:xfrm>
            <a:off x="5333926" y="2747007"/>
            <a:ext cx="1643470" cy="536339"/>
            <a:chOff x="5333926" y="2987325"/>
            <a:chExt cx="1643470" cy="536339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9F933EC-1809-CAD5-2F2E-95A6A150BCCA}"/>
                </a:ext>
              </a:extLst>
            </p:cNvPr>
            <p:cNvSpPr txBox="1"/>
            <p:nvPr/>
          </p:nvSpPr>
          <p:spPr>
            <a:xfrm>
              <a:off x="5333926" y="3185110"/>
              <a:ext cx="1643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Temperatur (°C)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7299D3EE-B628-DD0A-E9D4-99E76CF765DE}"/>
                </a:ext>
              </a:extLst>
            </p:cNvPr>
            <p:cNvCxnSpPr/>
            <p:nvPr/>
          </p:nvCxnSpPr>
          <p:spPr bwMode="auto">
            <a:xfrm>
              <a:off x="5470579" y="2987325"/>
              <a:ext cx="0" cy="240631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6A0FCF9-67E2-69F3-07A3-DA6FF4C9E30E}"/>
              </a:ext>
            </a:extLst>
          </p:cNvPr>
          <p:cNvGrpSpPr/>
          <p:nvPr/>
        </p:nvGrpSpPr>
        <p:grpSpPr>
          <a:xfrm>
            <a:off x="5108219" y="2747007"/>
            <a:ext cx="4748046" cy="792348"/>
            <a:chOff x="5108219" y="2987325"/>
            <a:chExt cx="4748046" cy="79234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8E5493-E569-EC65-8212-090E7CC35D5C}"/>
                </a:ext>
              </a:extLst>
            </p:cNvPr>
            <p:cNvSpPr txBox="1"/>
            <p:nvPr/>
          </p:nvSpPr>
          <p:spPr>
            <a:xfrm>
              <a:off x="5108219" y="3441119"/>
              <a:ext cx="4748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Wärmeabgabe: A = Air (Luft), W= 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Water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(Wasser)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D5B182D1-3845-3B73-DDA6-1E90FE676BBC}"/>
                </a:ext>
              </a:extLst>
            </p:cNvPr>
            <p:cNvCxnSpPr/>
            <p:nvPr/>
          </p:nvCxnSpPr>
          <p:spPr bwMode="auto">
            <a:xfrm>
              <a:off x="5285801" y="2987325"/>
              <a:ext cx="0" cy="45379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99EB870-2FE3-52F4-9282-C5394324FAE6}"/>
              </a:ext>
            </a:extLst>
          </p:cNvPr>
          <p:cNvGrpSpPr/>
          <p:nvPr/>
        </p:nvGrpSpPr>
        <p:grpSpPr>
          <a:xfrm>
            <a:off x="4837826" y="2747007"/>
            <a:ext cx="1643470" cy="1048359"/>
            <a:chOff x="4837826" y="2987325"/>
            <a:chExt cx="1643470" cy="1048359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57E7616-7525-AC2A-94D9-C7F31850FE22}"/>
                </a:ext>
              </a:extLst>
            </p:cNvPr>
            <p:cNvSpPr txBox="1"/>
            <p:nvPr/>
          </p:nvSpPr>
          <p:spPr>
            <a:xfrm>
              <a:off x="4837826" y="3697130"/>
              <a:ext cx="1643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Temperatur (°C)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5FDBA6C9-EF7B-FEAF-0508-1D0F0C793B9A}"/>
                </a:ext>
              </a:extLst>
            </p:cNvPr>
            <p:cNvCxnSpPr/>
            <p:nvPr/>
          </p:nvCxnSpPr>
          <p:spPr bwMode="auto">
            <a:xfrm>
              <a:off x="5006668" y="2987325"/>
              <a:ext cx="0" cy="70980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ADFAFA1-8F12-5636-2F59-5E9EF4B34A01}"/>
              </a:ext>
            </a:extLst>
          </p:cNvPr>
          <p:cNvGrpSpPr/>
          <p:nvPr/>
        </p:nvGrpSpPr>
        <p:grpSpPr>
          <a:xfrm>
            <a:off x="4632267" y="2747007"/>
            <a:ext cx="4579827" cy="1550590"/>
            <a:chOff x="4632267" y="2987325"/>
            <a:chExt cx="4579827" cy="1550590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5CF5B13-EE11-3D9D-A419-5A8E1C788077}"/>
                </a:ext>
              </a:extLst>
            </p:cNvPr>
            <p:cNvSpPr txBox="1"/>
            <p:nvPr/>
          </p:nvSpPr>
          <p:spPr>
            <a:xfrm>
              <a:off x="4632267" y="3953140"/>
              <a:ext cx="4579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Wärmequelle: A=Air (Luft), B=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Brine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(Sole), </a:t>
              </a:r>
              <a:b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</a:b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W= 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Water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(Wasser)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3556" name="Gerader Verbinder 23555">
              <a:extLst>
                <a:ext uri="{FF2B5EF4-FFF2-40B4-BE49-F238E27FC236}">
                  <a16:creationId xmlns:a16="http://schemas.microsoft.com/office/drawing/2014/main" id="{3481117A-F844-69DE-B706-11EC8CD57586}"/>
                </a:ext>
              </a:extLst>
            </p:cNvPr>
            <p:cNvCxnSpPr/>
            <p:nvPr/>
          </p:nvCxnSpPr>
          <p:spPr bwMode="auto">
            <a:xfrm>
              <a:off x="4799326" y="2987325"/>
              <a:ext cx="0" cy="96581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574" name="Textfeld 23573">
            <a:extLst>
              <a:ext uri="{FF2B5EF4-FFF2-40B4-BE49-F238E27FC236}">
                <a16:creationId xmlns:a16="http://schemas.microsoft.com/office/drawing/2014/main" id="{9DD524FC-DD79-CA3C-CF24-6D2BBE8B848E}"/>
              </a:ext>
            </a:extLst>
          </p:cNvPr>
          <p:cNvSpPr txBox="1"/>
          <p:nvPr/>
        </p:nvSpPr>
        <p:spPr>
          <a:xfrm>
            <a:off x="4360244" y="3090467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2A9FCB-B56F-AF48-125B-1D2EC079D104}"/>
              </a:ext>
            </a:extLst>
          </p:cNvPr>
          <p:cNvGrpSpPr/>
          <p:nvPr/>
        </p:nvGrpSpPr>
        <p:grpSpPr>
          <a:xfrm>
            <a:off x="194108" y="5193248"/>
            <a:ext cx="9711892" cy="830997"/>
            <a:chOff x="194108" y="5193248"/>
            <a:chExt cx="9711892" cy="830997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339CD31-BC6B-29E9-77BA-D1FE5212A834}"/>
                </a:ext>
              </a:extLst>
            </p:cNvPr>
            <p:cNvSpPr txBox="1"/>
            <p:nvPr/>
          </p:nvSpPr>
          <p:spPr>
            <a:xfrm>
              <a:off x="2653808" y="5193248"/>
              <a:ext cx="7252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Basiert auf im Labor gemessenen COP-Werten (und Heizleistungen), in der Regel im Teillastbereich gefahren, bei mehreren Prüfpunkten mit unterschiedlichen Wasser- und Lufttemperaturen.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4CA6AB2-4D15-7DF2-E62A-CBABB3815392}"/>
                </a:ext>
              </a:extLst>
            </p:cNvPr>
            <p:cNvSpPr txBox="1"/>
            <p:nvPr/>
          </p:nvSpPr>
          <p:spPr>
            <a:xfrm>
              <a:off x="194108" y="5193248"/>
              <a:ext cx="2324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  <a:latin typeface="+mj-lt"/>
                </a:rPr>
                <a:t>SCOP: </a:t>
              </a:r>
              <a:r>
                <a:rPr lang="de-DE" sz="1600" dirty="0" err="1">
                  <a:solidFill>
                    <a:srgbClr val="3333FF"/>
                  </a:solidFill>
                  <a:latin typeface="+mj-lt"/>
                </a:rPr>
                <a:t>Seasonal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 COP</a:t>
              </a:r>
              <a:br>
                <a:rPr lang="de-DE" sz="1600" b="1" dirty="0">
                  <a:solidFill>
                    <a:srgbClr val="3333FF"/>
                  </a:solidFill>
                  <a:latin typeface="+mj-lt"/>
                </a:rPr>
              </a:b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(DIN EN 14825)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9678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(2): Jahresarbeitszahl (JAZ) (1), Berechnung</a:t>
            </a:r>
          </a:p>
        </p:txBody>
      </p:sp>
      <p:sp>
        <p:nvSpPr>
          <p:cNvPr id="23554" name="Textfeld 23553">
            <a:extLst>
              <a:ext uri="{FF2B5EF4-FFF2-40B4-BE49-F238E27FC236}">
                <a16:creationId xmlns:a16="http://schemas.microsoft.com/office/drawing/2014/main" id="{2BAEDB82-D0B7-B4ED-C349-75D7CE5B703C}"/>
              </a:ext>
            </a:extLst>
          </p:cNvPr>
          <p:cNvSpPr txBox="1"/>
          <p:nvPr/>
        </p:nvSpPr>
        <p:spPr>
          <a:xfrm>
            <a:off x="171450" y="929770"/>
            <a:ext cx="2408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3333FF"/>
                </a:solidFill>
                <a:latin typeface="+mj-lt"/>
              </a:rPr>
              <a:t>Jahresarbeitszahl </a:t>
            </a:r>
            <a:r>
              <a:rPr lang="de-DE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b</a:t>
            </a:r>
            <a:br>
              <a:rPr lang="de-DE" sz="1600" b="1" dirty="0">
                <a:solidFill>
                  <a:srgbClr val="3333FF"/>
                </a:solidFill>
                <a:latin typeface="+mj-lt"/>
              </a:rPr>
            </a:br>
            <a:r>
              <a:rPr lang="de-DE" sz="1600" b="1" dirty="0">
                <a:solidFill>
                  <a:srgbClr val="3333FF"/>
                </a:solidFill>
                <a:latin typeface="+mj-lt"/>
              </a:rPr>
              <a:t>JAZ</a:t>
            </a:r>
            <a:br>
              <a:rPr lang="de-DE" sz="1600" b="1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(VDI 4650)</a:t>
            </a:r>
          </a:p>
        </p:txBody>
      </p:sp>
      <p:sp>
        <p:nvSpPr>
          <p:cNvPr id="23558" name="Textfeld 23557">
            <a:extLst>
              <a:ext uri="{FF2B5EF4-FFF2-40B4-BE49-F238E27FC236}">
                <a16:creationId xmlns:a16="http://schemas.microsoft.com/office/drawing/2014/main" id="{F131EC7B-1A8C-F56D-CC2E-DA0773E3701B}"/>
              </a:ext>
            </a:extLst>
          </p:cNvPr>
          <p:cNvSpPr txBox="1"/>
          <p:nvPr/>
        </p:nvSpPr>
        <p:spPr>
          <a:xfrm>
            <a:off x="2518524" y="912446"/>
            <a:ext cx="7337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Mit der Jahresarbeits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zahl wird die gesamte Energiebilanz des Wärmeerzeugers mit abgegebener Wärmeenergie und zugeführter elektr. Energie über einen Jahreszeitraum gemessen.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Die Jahresarbeitszahl kann somit auch als Anlagennutzungsgrad verstanden werden.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685B982-0067-559D-031A-073F0FD23597}"/>
              </a:ext>
            </a:extLst>
          </p:cNvPr>
          <p:cNvGrpSpPr/>
          <p:nvPr/>
        </p:nvGrpSpPr>
        <p:grpSpPr>
          <a:xfrm>
            <a:off x="171450" y="3968428"/>
            <a:ext cx="9684816" cy="1081955"/>
            <a:chOff x="171450" y="3962460"/>
            <a:chExt cx="9684816" cy="1081955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8E22023-70F1-2AED-8FCC-77EFCB139E1B}"/>
                </a:ext>
              </a:extLst>
            </p:cNvPr>
            <p:cNvSpPr txBox="1"/>
            <p:nvPr/>
          </p:nvSpPr>
          <p:spPr>
            <a:xfrm>
              <a:off x="171450" y="3962460"/>
              <a:ext cx="240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  <a:latin typeface="+mj-lt"/>
                </a:rPr>
                <a:t>SJAZ: 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System-Jahresarbeitszahl</a:t>
              </a:r>
              <a:br>
                <a:rPr lang="de-DE" sz="1600" b="1" dirty="0">
                  <a:solidFill>
                    <a:srgbClr val="3333FF"/>
                  </a:solidFill>
                  <a:latin typeface="+mj-lt"/>
                </a:rPr>
              </a:b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FEE3A8C-9BD8-075B-2B27-DFFF9D5FA3CE}"/>
                </a:ext>
              </a:extLst>
            </p:cNvPr>
            <p:cNvSpPr txBox="1"/>
            <p:nvPr/>
          </p:nvSpPr>
          <p:spPr>
            <a:xfrm>
              <a:off x="2518524" y="3967197"/>
              <a:ext cx="7337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Die System-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Jahresarbeits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zahl enthält neben den JAZ-Werten auch noch weitere Verlustquellen wie Heizungspuffer- und Warmwasserspeicher und Ladepumpen. Die SJAZ bilanziert also die Nutzenergien des Wärmepumpensystems.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A6BE0F4-D0A0-50DC-B773-69137C562EAC}"/>
              </a:ext>
            </a:extLst>
          </p:cNvPr>
          <p:cNvGrpSpPr/>
          <p:nvPr/>
        </p:nvGrpSpPr>
        <p:grpSpPr>
          <a:xfrm>
            <a:off x="3204972" y="2334753"/>
            <a:ext cx="5964846" cy="1394391"/>
            <a:chOff x="3796352" y="1973547"/>
            <a:chExt cx="5964846" cy="1394391"/>
          </a:xfrm>
        </p:grpSpPr>
        <p:grpSp>
          <p:nvGrpSpPr>
            <p:cNvPr id="23559" name="Gruppieren 23558">
              <a:extLst>
                <a:ext uri="{FF2B5EF4-FFF2-40B4-BE49-F238E27FC236}">
                  <a16:creationId xmlns:a16="http://schemas.microsoft.com/office/drawing/2014/main" id="{B4F49A42-89BE-8828-A95D-E0A6492042E4}"/>
                </a:ext>
              </a:extLst>
            </p:cNvPr>
            <p:cNvGrpSpPr/>
            <p:nvPr/>
          </p:nvGrpSpPr>
          <p:grpSpPr>
            <a:xfrm>
              <a:off x="3796352" y="1973547"/>
              <a:ext cx="5964846" cy="626019"/>
              <a:chOff x="2674089" y="1981097"/>
              <a:chExt cx="5964846" cy="626019"/>
            </a:xfrm>
          </p:grpSpPr>
          <p:sp>
            <p:nvSpPr>
              <p:cNvPr id="23560" name="Rechteck 23559">
                <a:extLst>
                  <a:ext uri="{FF2B5EF4-FFF2-40B4-BE49-F238E27FC236}">
                    <a16:creationId xmlns:a16="http://schemas.microsoft.com/office/drawing/2014/main" id="{13151F86-2548-90F3-22FC-EB94A28F69FC}"/>
                  </a:ext>
                </a:extLst>
              </p:cNvPr>
              <p:cNvSpPr/>
              <p:nvPr/>
            </p:nvSpPr>
            <p:spPr bwMode="auto">
              <a:xfrm>
                <a:off x="2674089" y="1981097"/>
                <a:ext cx="5608674" cy="6260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61" name="Textfeld 23560">
                <a:extLst>
                  <a:ext uri="{FF2B5EF4-FFF2-40B4-BE49-F238E27FC236}">
                    <a16:creationId xmlns:a16="http://schemas.microsoft.com/office/drawing/2014/main" id="{59FCB124-8B64-1D8E-B0BA-E81F6417D872}"/>
                  </a:ext>
                </a:extLst>
              </p:cNvPr>
              <p:cNvSpPr txBox="1"/>
              <p:nvPr/>
            </p:nvSpPr>
            <p:spPr>
              <a:xfrm>
                <a:off x="3024947" y="1981097"/>
                <a:ext cx="56086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</a:rPr>
                  <a:t>Q (abgegebene Wärmeenergie/a in kWh)</a:t>
                </a:r>
              </a:p>
            </p:txBody>
          </p:sp>
          <p:grpSp>
            <p:nvGrpSpPr>
              <p:cNvPr id="23562" name="Gruppieren 23561">
                <a:extLst>
                  <a:ext uri="{FF2B5EF4-FFF2-40B4-BE49-F238E27FC236}">
                    <a16:creationId xmlns:a16="http://schemas.microsoft.com/office/drawing/2014/main" id="{FCF966A6-4DB7-0B07-2BA4-62A8B091C143}"/>
                  </a:ext>
                </a:extLst>
              </p:cNvPr>
              <p:cNvGrpSpPr/>
              <p:nvPr/>
            </p:nvGrpSpPr>
            <p:grpSpPr>
              <a:xfrm>
                <a:off x="2806995" y="2146521"/>
                <a:ext cx="5831940" cy="460595"/>
                <a:chOff x="2806995" y="2146521"/>
                <a:chExt cx="5831940" cy="460595"/>
              </a:xfrm>
            </p:grpSpPr>
            <p:sp>
              <p:nvSpPr>
                <p:cNvPr id="23563" name="Textfeld 23562">
                  <a:extLst>
                    <a:ext uri="{FF2B5EF4-FFF2-40B4-BE49-F238E27FC236}">
                      <a16:creationId xmlns:a16="http://schemas.microsoft.com/office/drawing/2014/main" id="{D22EF89F-0E00-79E3-81E5-F3C07DDBF2B3}"/>
                    </a:ext>
                  </a:extLst>
                </p:cNvPr>
                <p:cNvSpPr txBox="1"/>
                <p:nvPr/>
              </p:nvSpPr>
              <p:spPr>
                <a:xfrm>
                  <a:off x="2806995" y="2146521"/>
                  <a:ext cx="8931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de-DE" sz="1600" dirty="0">
                      <a:solidFill>
                        <a:srgbClr val="3333FF"/>
                      </a:solidFill>
                      <a:latin typeface="+mj-lt"/>
                    </a:rPr>
                    <a:t>JAZ</a:t>
                  </a:r>
                  <a:r>
                    <a:rPr lang="de-DE" sz="1600" i="0" u="none" strike="noStrike" baseline="0" dirty="0">
                      <a:solidFill>
                        <a:srgbClr val="3333FF"/>
                      </a:solidFill>
                      <a:latin typeface="+mj-lt"/>
                    </a:rPr>
                    <a:t> = </a:t>
                  </a:r>
                  <a:endParaRPr lang="de-DE" sz="1600" dirty="0">
                    <a:solidFill>
                      <a:srgbClr val="3333FF"/>
                    </a:solidFill>
                    <a:latin typeface="+mj-lt"/>
                  </a:endParaRPr>
                </a:p>
              </p:txBody>
            </p:sp>
            <p:sp>
              <p:nvSpPr>
                <p:cNvPr id="23564" name="Textfeld 23563">
                  <a:extLst>
                    <a:ext uri="{FF2B5EF4-FFF2-40B4-BE49-F238E27FC236}">
                      <a16:creationId xmlns:a16="http://schemas.microsoft.com/office/drawing/2014/main" id="{8D03382E-3A83-9883-0D57-7292721FBCFC}"/>
                    </a:ext>
                  </a:extLst>
                </p:cNvPr>
                <p:cNvSpPr txBox="1"/>
                <p:nvPr/>
              </p:nvSpPr>
              <p:spPr>
                <a:xfrm>
                  <a:off x="3030261" y="2268562"/>
                  <a:ext cx="5608674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sz="1600" dirty="0" err="1">
                      <a:solidFill>
                        <a:srgbClr val="0000FF"/>
                      </a:solidFill>
                    </a:rPr>
                    <a:t>E</a:t>
                  </a:r>
                  <a:r>
                    <a:rPr lang="de-DE" sz="1600" baseline="-25000" dirty="0" err="1">
                      <a:solidFill>
                        <a:srgbClr val="0000FF"/>
                      </a:solidFill>
                    </a:rPr>
                    <a:t>el</a:t>
                  </a:r>
                  <a:r>
                    <a:rPr lang="de-DE" sz="1600" dirty="0">
                      <a:solidFill>
                        <a:srgbClr val="0000FF"/>
                      </a:solidFill>
                    </a:rPr>
                    <a:t> (eingesetzte elektrische Energie/a in kWh)  *)</a:t>
                  </a:r>
                </a:p>
              </p:txBody>
            </p:sp>
            <p:cxnSp>
              <p:nvCxnSpPr>
                <p:cNvPr id="23565" name="Gerader Verbinder 23564">
                  <a:extLst>
                    <a:ext uri="{FF2B5EF4-FFF2-40B4-BE49-F238E27FC236}">
                      <a16:creationId xmlns:a16="http://schemas.microsoft.com/office/drawing/2014/main" id="{F9BF2E51-81CE-50A5-A418-1CAF38998672}"/>
                    </a:ext>
                  </a:extLst>
                </p:cNvPr>
                <p:cNvCxnSpPr/>
                <p:nvPr/>
              </p:nvCxnSpPr>
              <p:spPr bwMode="auto">
                <a:xfrm>
                  <a:off x="3638992" y="2305165"/>
                  <a:ext cx="4505548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14ED866-3E21-2601-3043-0C356B2D6952}"/>
                </a:ext>
              </a:extLst>
            </p:cNvPr>
            <p:cNvSpPr txBox="1"/>
            <p:nvPr/>
          </p:nvSpPr>
          <p:spPr>
            <a:xfrm>
              <a:off x="7116006" y="2721607"/>
              <a:ext cx="24081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*) Bilanzgrenze Wärmeerzeuger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    inkl. Elektronik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     siehe nächste Seite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1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Jahresarbeitszahl eignet sich bestens zur energetischen Bewertung der Gesamtanlage!</a:t>
            </a:r>
          </a:p>
        </p:txBody>
      </p:sp>
    </p:spTree>
    <p:extLst>
      <p:ext uri="{BB962C8B-B14F-4D97-AF65-F5344CB8AC3E}">
        <p14:creationId xmlns:p14="http://schemas.microsoft.com/office/powerpoint/2010/main" val="2392343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88" name="Gruppieren 23687">
            <a:extLst>
              <a:ext uri="{FF2B5EF4-FFF2-40B4-BE49-F238E27FC236}">
                <a16:creationId xmlns:a16="http://schemas.microsoft.com/office/drawing/2014/main" id="{0DEEE981-FBC1-7B9C-0F5D-BD9DDC901944}"/>
              </a:ext>
            </a:extLst>
          </p:cNvPr>
          <p:cNvGrpSpPr/>
          <p:nvPr/>
        </p:nvGrpSpPr>
        <p:grpSpPr>
          <a:xfrm>
            <a:off x="2366302" y="857205"/>
            <a:ext cx="3645819" cy="5122215"/>
            <a:chOff x="2366302" y="857205"/>
            <a:chExt cx="3645819" cy="5122215"/>
          </a:xfrm>
        </p:grpSpPr>
        <p:sp>
          <p:nvSpPr>
            <p:cNvPr id="23619" name="Rechteck 23618">
              <a:extLst>
                <a:ext uri="{FF2B5EF4-FFF2-40B4-BE49-F238E27FC236}">
                  <a16:creationId xmlns:a16="http://schemas.microsoft.com/office/drawing/2014/main" id="{427ED8F7-7B3E-46A7-38CB-EA5C3DC7EEFF}"/>
                </a:ext>
              </a:extLst>
            </p:cNvPr>
            <p:cNvSpPr/>
            <p:nvPr/>
          </p:nvSpPr>
          <p:spPr bwMode="auto">
            <a:xfrm>
              <a:off x="2366302" y="857205"/>
              <a:ext cx="3645819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0" name="Textfeld 23619">
              <a:extLst>
                <a:ext uri="{FF2B5EF4-FFF2-40B4-BE49-F238E27FC236}">
                  <a16:creationId xmlns:a16="http://schemas.microsoft.com/office/drawing/2014/main" id="{961A452D-232C-C48C-F396-1D106477E83C}"/>
                </a:ext>
              </a:extLst>
            </p:cNvPr>
            <p:cNvSpPr txBox="1"/>
            <p:nvPr/>
          </p:nvSpPr>
          <p:spPr>
            <a:xfrm>
              <a:off x="2387568" y="889152"/>
              <a:ext cx="2124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Wärmeerzeugung</a:t>
              </a:r>
            </a:p>
          </p:txBody>
        </p:sp>
      </p:grpSp>
      <p:grpSp>
        <p:nvGrpSpPr>
          <p:cNvPr id="23689" name="Gruppieren 23688">
            <a:extLst>
              <a:ext uri="{FF2B5EF4-FFF2-40B4-BE49-F238E27FC236}">
                <a16:creationId xmlns:a16="http://schemas.microsoft.com/office/drawing/2014/main" id="{587DA66D-7F01-8EA6-545C-8CCBB96EB917}"/>
              </a:ext>
            </a:extLst>
          </p:cNvPr>
          <p:cNvGrpSpPr/>
          <p:nvPr/>
        </p:nvGrpSpPr>
        <p:grpSpPr>
          <a:xfrm>
            <a:off x="2472687" y="1223813"/>
            <a:ext cx="2425864" cy="4681687"/>
            <a:chOff x="2633428" y="1223813"/>
            <a:chExt cx="2178507" cy="4681687"/>
          </a:xfrm>
        </p:grpSpPr>
        <p:sp>
          <p:nvSpPr>
            <p:cNvPr id="23684" name="Rechteck 23683">
              <a:extLst>
                <a:ext uri="{FF2B5EF4-FFF2-40B4-BE49-F238E27FC236}">
                  <a16:creationId xmlns:a16="http://schemas.microsoft.com/office/drawing/2014/main" id="{DC35166D-E715-8537-F74D-5637CD07750C}"/>
                </a:ext>
              </a:extLst>
            </p:cNvPr>
            <p:cNvSpPr/>
            <p:nvPr/>
          </p:nvSpPr>
          <p:spPr bwMode="auto">
            <a:xfrm>
              <a:off x="2633428" y="1228876"/>
              <a:ext cx="2178507" cy="467662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87" name="Textfeld 23686">
              <a:extLst>
                <a:ext uri="{FF2B5EF4-FFF2-40B4-BE49-F238E27FC236}">
                  <a16:creationId xmlns:a16="http://schemas.microsoft.com/office/drawing/2014/main" id="{9B535002-A1A1-F581-75BA-491F8E6123AC}"/>
                </a:ext>
              </a:extLst>
            </p:cNvPr>
            <p:cNvSpPr txBox="1"/>
            <p:nvPr/>
          </p:nvSpPr>
          <p:spPr>
            <a:xfrm>
              <a:off x="2666855" y="1223813"/>
              <a:ext cx="1601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Wärmepumpenanlage</a:t>
              </a:r>
            </a:p>
          </p:txBody>
        </p: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(2): Jahresarbeitszahl (JAZ) (2), Bilanzgrenze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7391B39-224D-19AC-66F6-0F469208539A}"/>
              </a:ext>
            </a:extLst>
          </p:cNvPr>
          <p:cNvGrpSpPr/>
          <p:nvPr/>
        </p:nvGrpSpPr>
        <p:grpSpPr>
          <a:xfrm>
            <a:off x="89412" y="857205"/>
            <a:ext cx="2228626" cy="5122215"/>
            <a:chOff x="330200" y="819105"/>
            <a:chExt cx="2702245" cy="5122215"/>
          </a:xfrm>
        </p:grpSpPr>
        <p:sp>
          <p:nvSpPr>
            <p:cNvPr id="23625" name="Rechteck 23624">
              <a:extLst>
                <a:ext uri="{FF2B5EF4-FFF2-40B4-BE49-F238E27FC236}">
                  <a16:creationId xmlns:a16="http://schemas.microsoft.com/office/drawing/2014/main" id="{D63F5A61-D9FB-890D-74D5-9501A2204258}"/>
                </a:ext>
              </a:extLst>
            </p:cNvPr>
            <p:cNvSpPr/>
            <p:nvPr/>
          </p:nvSpPr>
          <p:spPr bwMode="auto">
            <a:xfrm>
              <a:off x="330200" y="819105"/>
              <a:ext cx="2702245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6" name="Textfeld 23625">
              <a:extLst>
                <a:ext uri="{FF2B5EF4-FFF2-40B4-BE49-F238E27FC236}">
                  <a16:creationId xmlns:a16="http://schemas.microsoft.com/office/drawing/2014/main" id="{13B0724E-1CBC-BF90-B936-B2FE3FC2B47C}"/>
                </a:ext>
              </a:extLst>
            </p:cNvPr>
            <p:cNvSpPr txBox="1"/>
            <p:nvPr/>
          </p:nvSpPr>
          <p:spPr>
            <a:xfrm>
              <a:off x="344414" y="845305"/>
              <a:ext cx="2099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Warmwasserbereitung</a:t>
              </a:r>
            </a:p>
          </p:txBody>
        </p:sp>
      </p:grp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2149F2B-52E9-3CB5-AB64-80E25EA47DD4}"/>
              </a:ext>
            </a:extLst>
          </p:cNvPr>
          <p:cNvSpPr/>
          <p:nvPr/>
        </p:nvSpPr>
        <p:spPr bwMode="auto">
          <a:xfrm>
            <a:off x="887306" y="4521200"/>
            <a:ext cx="639129" cy="13110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2D8863E-2F58-DE63-BA3E-233A269146CB}"/>
              </a:ext>
            </a:extLst>
          </p:cNvPr>
          <p:cNvGrpSpPr/>
          <p:nvPr/>
        </p:nvGrpSpPr>
        <p:grpSpPr>
          <a:xfrm>
            <a:off x="6067799" y="3653378"/>
            <a:ext cx="3736808" cy="2326042"/>
            <a:chOff x="5955827" y="3615278"/>
            <a:chExt cx="3736808" cy="2326042"/>
          </a:xfrm>
        </p:grpSpPr>
        <p:sp>
          <p:nvSpPr>
            <p:cNvPr id="23623" name="Rechteck 23622">
              <a:extLst>
                <a:ext uri="{FF2B5EF4-FFF2-40B4-BE49-F238E27FC236}">
                  <a16:creationId xmlns:a16="http://schemas.microsoft.com/office/drawing/2014/main" id="{6CC9B4E4-987D-B152-152A-4643B6643E61}"/>
                </a:ext>
              </a:extLst>
            </p:cNvPr>
            <p:cNvSpPr/>
            <p:nvPr/>
          </p:nvSpPr>
          <p:spPr bwMode="auto">
            <a:xfrm>
              <a:off x="5977836" y="3615278"/>
              <a:ext cx="3714799" cy="23260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4" name="Textfeld 23623">
              <a:extLst>
                <a:ext uri="{FF2B5EF4-FFF2-40B4-BE49-F238E27FC236}">
                  <a16:creationId xmlns:a16="http://schemas.microsoft.com/office/drawing/2014/main" id="{FD19FABC-BE77-3584-8D1A-07FDD586348F}"/>
                </a:ext>
              </a:extLst>
            </p:cNvPr>
            <p:cNvSpPr txBox="1"/>
            <p:nvPr/>
          </p:nvSpPr>
          <p:spPr>
            <a:xfrm>
              <a:off x="5955827" y="5628727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6101C8C-E49B-90DC-BDA9-57200AEB2AC6}"/>
              </a:ext>
            </a:extLst>
          </p:cNvPr>
          <p:cNvGrpSpPr/>
          <p:nvPr/>
        </p:nvGrpSpPr>
        <p:grpSpPr>
          <a:xfrm>
            <a:off x="6089808" y="857205"/>
            <a:ext cx="3714799" cy="2665202"/>
            <a:chOff x="5977836" y="819105"/>
            <a:chExt cx="3714799" cy="2665202"/>
          </a:xfrm>
        </p:grpSpPr>
        <p:sp>
          <p:nvSpPr>
            <p:cNvPr id="23621" name="Rechteck 23620">
              <a:extLst>
                <a:ext uri="{FF2B5EF4-FFF2-40B4-BE49-F238E27FC236}">
                  <a16:creationId xmlns:a16="http://schemas.microsoft.com/office/drawing/2014/main" id="{E679837C-1ABC-908E-0FBC-37AF97DAEB87}"/>
                </a:ext>
              </a:extLst>
            </p:cNvPr>
            <p:cNvSpPr/>
            <p:nvPr/>
          </p:nvSpPr>
          <p:spPr bwMode="auto">
            <a:xfrm>
              <a:off x="5977836" y="819105"/>
              <a:ext cx="3714799" cy="26652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2" name="Textfeld 23621">
              <a:extLst>
                <a:ext uri="{FF2B5EF4-FFF2-40B4-BE49-F238E27FC236}">
                  <a16:creationId xmlns:a16="http://schemas.microsoft.com/office/drawing/2014/main" id="{E7F680A1-68A7-A0B8-4E3C-AFC8E8E3946A}"/>
                </a:ext>
              </a:extLst>
            </p:cNvPr>
            <p:cNvSpPr txBox="1"/>
            <p:nvPr/>
          </p:nvSpPr>
          <p:spPr>
            <a:xfrm>
              <a:off x="5981227" y="848189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Wärmeabgabe</a:t>
              </a:r>
            </a:p>
          </p:txBody>
        </p:sp>
      </p:grpSp>
      <p:pic>
        <p:nvPicPr>
          <p:cNvPr id="10" name="Grafik 9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66AC80BF-425D-6200-1061-88510381F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7038552" y="1504904"/>
            <a:ext cx="525780" cy="41207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418906-F576-E247-605B-7363EC8E8C0E}"/>
              </a:ext>
            </a:extLst>
          </p:cNvPr>
          <p:cNvGrpSpPr/>
          <p:nvPr/>
        </p:nvGrpSpPr>
        <p:grpSpPr>
          <a:xfrm>
            <a:off x="8636212" y="1377142"/>
            <a:ext cx="667602" cy="667602"/>
            <a:chOff x="8206740" y="1478300"/>
            <a:chExt cx="880110" cy="880110"/>
          </a:xfrm>
        </p:grpSpPr>
        <p:sp>
          <p:nvSpPr>
            <p:cNvPr id="23617" name="Rechteck 23616">
              <a:extLst>
                <a:ext uri="{FF2B5EF4-FFF2-40B4-BE49-F238E27FC236}">
                  <a16:creationId xmlns:a16="http://schemas.microsoft.com/office/drawing/2014/main" id="{840C75F1-0984-66BA-723B-2CDC76830698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618" name="Grafik 23617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959CBF98-E813-F709-191F-744B8BE2E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FAAA8EB3-0F40-BF99-3E95-F6A51A8D4268}"/>
              </a:ext>
            </a:extLst>
          </p:cNvPr>
          <p:cNvSpPr/>
          <p:nvPr/>
        </p:nvSpPr>
        <p:spPr bwMode="auto">
          <a:xfrm>
            <a:off x="2869530" y="4673791"/>
            <a:ext cx="990600" cy="11584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Grafik 12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F346080A-644D-C923-5A2A-143FFDD80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7038552" y="2765531"/>
            <a:ext cx="525780" cy="41207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5601124-C2A3-1AB6-2B6A-193359BFB34B}"/>
              </a:ext>
            </a:extLst>
          </p:cNvPr>
          <p:cNvGrpSpPr/>
          <p:nvPr/>
        </p:nvGrpSpPr>
        <p:grpSpPr>
          <a:xfrm>
            <a:off x="8636212" y="2637769"/>
            <a:ext cx="667602" cy="667602"/>
            <a:chOff x="8206740" y="1478300"/>
            <a:chExt cx="880110" cy="880110"/>
          </a:xfrm>
        </p:grpSpPr>
        <p:sp>
          <p:nvSpPr>
            <p:cNvPr id="23615" name="Rechteck 23614">
              <a:extLst>
                <a:ext uri="{FF2B5EF4-FFF2-40B4-BE49-F238E27FC236}">
                  <a16:creationId xmlns:a16="http://schemas.microsoft.com/office/drawing/2014/main" id="{6258C2A7-9073-A988-893E-9FFF7C3FDBE1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616" name="Grafik 23615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74EDA5AA-C0B6-E741-C688-82C7E1532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E664043-7EC4-ED6F-E9B0-232CB71A8918}"/>
              </a:ext>
            </a:extLst>
          </p:cNvPr>
          <p:cNvGrpSpPr/>
          <p:nvPr/>
        </p:nvGrpSpPr>
        <p:grpSpPr>
          <a:xfrm>
            <a:off x="7265723" y="2139994"/>
            <a:ext cx="71438" cy="353767"/>
            <a:chOff x="7153751" y="1926610"/>
            <a:chExt cx="71438" cy="353767"/>
          </a:xfrm>
        </p:grpSpPr>
        <p:sp>
          <p:nvSpPr>
            <p:cNvPr id="23612" name="Ellipse 23611">
              <a:extLst>
                <a:ext uri="{FF2B5EF4-FFF2-40B4-BE49-F238E27FC236}">
                  <a16:creationId xmlns:a16="http://schemas.microsoft.com/office/drawing/2014/main" id="{2C08AA05-9C42-8CBB-3189-44A1BB344CA2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3" name="Ellipse 23612">
              <a:extLst>
                <a:ext uri="{FF2B5EF4-FFF2-40B4-BE49-F238E27FC236}">
                  <a16:creationId xmlns:a16="http://schemas.microsoft.com/office/drawing/2014/main" id="{8B9A9D12-C1F6-7BC7-09B2-084F1FD9754D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4" name="Ellipse 23613">
              <a:extLst>
                <a:ext uri="{FF2B5EF4-FFF2-40B4-BE49-F238E27FC236}">
                  <a16:creationId xmlns:a16="http://schemas.microsoft.com/office/drawing/2014/main" id="{86B1DB17-5EFF-2A9F-E338-A27A4C3B1097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04891EF-5FD2-4839-6BFA-BEC52C755B39}"/>
              </a:ext>
            </a:extLst>
          </p:cNvPr>
          <p:cNvGrpSpPr/>
          <p:nvPr/>
        </p:nvGrpSpPr>
        <p:grpSpPr>
          <a:xfrm>
            <a:off x="8970013" y="2139994"/>
            <a:ext cx="71438" cy="353767"/>
            <a:chOff x="7153751" y="1926610"/>
            <a:chExt cx="71438" cy="353767"/>
          </a:xfrm>
        </p:grpSpPr>
        <p:sp>
          <p:nvSpPr>
            <p:cNvPr id="23609" name="Ellipse 23608">
              <a:extLst>
                <a:ext uri="{FF2B5EF4-FFF2-40B4-BE49-F238E27FC236}">
                  <a16:creationId xmlns:a16="http://schemas.microsoft.com/office/drawing/2014/main" id="{045F2AB1-B031-2E26-66CF-5AD4DD793FBD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0" name="Ellipse 23609">
              <a:extLst>
                <a:ext uri="{FF2B5EF4-FFF2-40B4-BE49-F238E27FC236}">
                  <a16:creationId xmlns:a16="http://schemas.microsoft.com/office/drawing/2014/main" id="{57E80698-8EF2-BDA3-7209-C4851BD30961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1" name="Ellipse 23610">
              <a:extLst>
                <a:ext uri="{FF2B5EF4-FFF2-40B4-BE49-F238E27FC236}">
                  <a16:creationId xmlns:a16="http://schemas.microsoft.com/office/drawing/2014/main" id="{2C44B0F9-8CA1-8F8B-94C0-7B3ED198808E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E0D01A4-A45A-383B-9B4F-2F543CF235E2}"/>
              </a:ext>
            </a:extLst>
          </p:cNvPr>
          <p:cNvCxnSpPr/>
          <p:nvPr/>
        </p:nvCxnSpPr>
        <p:spPr bwMode="auto">
          <a:xfrm>
            <a:off x="6817572" y="1559584"/>
            <a:ext cx="0" cy="3358299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306B714-538F-AC59-35B1-675C29C8C46C}"/>
              </a:ext>
            </a:extLst>
          </p:cNvPr>
          <p:cNvCxnSpPr/>
          <p:nvPr/>
        </p:nvCxnSpPr>
        <p:spPr bwMode="auto">
          <a:xfrm>
            <a:off x="8443172" y="1504904"/>
            <a:ext cx="0" cy="257880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Grafik 1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5796E5FE-A31C-F310-ABD8-9181245C18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8310537" y="3710905"/>
            <a:ext cx="267876" cy="273722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5795B4F-7C53-EF12-E280-BB8F85810E67}"/>
              </a:ext>
            </a:extLst>
          </p:cNvPr>
          <p:cNvGrpSpPr/>
          <p:nvPr/>
        </p:nvGrpSpPr>
        <p:grpSpPr>
          <a:xfrm>
            <a:off x="8166962" y="4087978"/>
            <a:ext cx="424276" cy="303957"/>
            <a:chOff x="8054990" y="3874594"/>
            <a:chExt cx="424276" cy="303957"/>
          </a:xfrm>
        </p:grpSpPr>
        <p:pic>
          <p:nvPicPr>
            <p:cNvPr id="23606" name="Grafik 23605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1369D7E6-BCB8-4185-B9EF-43C1F2C90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23607" name="Ellipse 23606">
              <a:extLst>
                <a:ext uri="{FF2B5EF4-FFF2-40B4-BE49-F238E27FC236}">
                  <a16:creationId xmlns:a16="http://schemas.microsoft.com/office/drawing/2014/main" id="{3ED91B6A-96EF-423A-0344-5AE92B486883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08" name="Textfeld 23607">
              <a:extLst>
                <a:ext uri="{FF2B5EF4-FFF2-40B4-BE49-F238E27FC236}">
                  <a16:creationId xmlns:a16="http://schemas.microsoft.com/office/drawing/2014/main" id="{3C69118A-99AD-55F2-0B1F-A5422C25BEB9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pic>
        <p:nvPicPr>
          <p:cNvPr id="21" name="Grafik 20" descr="Ein Bild, das Kreis enthält.&#10;&#10;Automatisch generierte Beschreibung">
            <a:extLst>
              <a:ext uri="{FF2B5EF4-FFF2-40B4-BE49-F238E27FC236}">
                <a16:creationId xmlns:a16="http://schemas.microsoft.com/office/drawing/2014/main" id="{0600A496-B55B-61D0-6802-47CA183FAC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6683634" y="3710905"/>
            <a:ext cx="267876" cy="273722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216666A-8ECE-05FF-CD1B-E1115936C309}"/>
              </a:ext>
            </a:extLst>
          </p:cNvPr>
          <p:cNvCxnSpPr/>
          <p:nvPr/>
        </p:nvCxnSpPr>
        <p:spPr bwMode="auto">
          <a:xfrm>
            <a:off x="3878792" y="4917883"/>
            <a:ext cx="456438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0A6462B-F4AF-67D2-6D82-CF1805CDC799}"/>
              </a:ext>
            </a:extLst>
          </p:cNvPr>
          <p:cNvCxnSpPr/>
          <p:nvPr/>
        </p:nvCxnSpPr>
        <p:spPr bwMode="auto">
          <a:xfrm>
            <a:off x="8443172" y="4391936"/>
            <a:ext cx="0" cy="52594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620172E-412D-6ED3-4E58-FFA24C08F8A3}"/>
              </a:ext>
            </a:extLst>
          </p:cNvPr>
          <p:cNvCxnSpPr/>
          <p:nvPr/>
        </p:nvCxnSpPr>
        <p:spPr bwMode="auto">
          <a:xfrm flipH="1">
            <a:off x="8436588" y="1504904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56E4D34-791E-3C38-0DF1-6CACAA170978}"/>
              </a:ext>
            </a:extLst>
          </p:cNvPr>
          <p:cNvCxnSpPr/>
          <p:nvPr/>
        </p:nvCxnSpPr>
        <p:spPr bwMode="auto">
          <a:xfrm flipH="1">
            <a:off x="6817572" y="1559584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29B85F3-B77B-3901-A302-3AC62776342F}"/>
              </a:ext>
            </a:extLst>
          </p:cNvPr>
          <p:cNvCxnSpPr/>
          <p:nvPr/>
        </p:nvCxnSpPr>
        <p:spPr bwMode="auto">
          <a:xfrm flipH="1">
            <a:off x="6817572" y="2824028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EAA8CDE2-A72D-E311-FE0D-1F7C1F01C753}"/>
              </a:ext>
            </a:extLst>
          </p:cNvPr>
          <p:cNvCxnSpPr/>
          <p:nvPr/>
        </p:nvCxnSpPr>
        <p:spPr bwMode="auto">
          <a:xfrm flipH="1">
            <a:off x="7550996" y="186676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488ADFA-7B33-505B-06C4-BD4FE63382C4}"/>
              </a:ext>
            </a:extLst>
          </p:cNvPr>
          <p:cNvCxnSpPr/>
          <p:nvPr/>
        </p:nvCxnSpPr>
        <p:spPr bwMode="auto">
          <a:xfrm>
            <a:off x="7784358" y="1862005"/>
            <a:ext cx="0" cy="3703578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F72B8667-02B0-C872-B0EA-889CABD867CB}"/>
              </a:ext>
            </a:extLst>
          </p:cNvPr>
          <p:cNvCxnSpPr/>
          <p:nvPr/>
        </p:nvCxnSpPr>
        <p:spPr bwMode="auto">
          <a:xfrm flipH="1">
            <a:off x="7550996" y="312169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64FA998A-FB35-F7BC-0EA3-113BDE40542F}"/>
              </a:ext>
            </a:extLst>
          </p:cNvPr>
          <p:cNvCxnSpPr/>
          <p:nvPr/>
        </p:nvCxnSpPr>
        <p:spPr bwMode="auto">
          <a:xfrm>
            <a:off x="3878792" y="5565583"/>
            <a:ext cx="561689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FF16FEEF-BFB3-17E2-52B5-6845599DDBCA}"/>
              </a:ext>
            </a:extLst>
          </p:cNvPr>
          <p:cNvCxnSpPr/>
          <p:nvPr/>
        </p:nvCxnSpPr>
        <p:spPr bwMode="auto">
          <a:xfrm>
            <a:off x="9495683" y="1890580"/>
            <a:ext cx="0" cy="3675003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2" name="Gerader Verbinder 23551">
            <a:extLst>
              <a:ext uri="{FF2B5EF4-FFF2-40B4-BE49-F238E27FC236}">
                <a16:creationId xmlns:a16="http://schemas.microsoft.com/office/drawing/2014/main" id="{B229B2B7-BCD0-60C2-D806-70284460B0AB}"/>
              </a:ext>
            </a:extLst>
          </p:cNvPr>
          <p:cNvCxnSpPr/>
          <p:nvPr/>
        </p:nvCxnSpPr>
        <p:spPr bwMode="auto">
          <a:xfrm flipH="1">
            <a:off x="9188189" y="1894758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" name="Gerader Verbinder 23552">
            <a:extLst>
              <a:ext uri="{FF2B5EF4-FFF2-40B4-BE49-F238E27FC236}">
                <a16:creationId xmlns:a16="http://schemas.microsoft.com/office/drawing/2014/main" id="{E98B9AA0-6F5A-4300-72ED-613949E5DC3D}"/>
              </a:ext>
            </a:extLst>
          </p:cNvPr>
          <p:cNvCxnSpPr/>
          <p:nvPr/>
        </p:nvCxnSpPr>
        <p:spPr bwMode="auto">
          <a:xfrm flipH="1">
            <a:off x="9188189" y="3160359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6" name="Gerader Verbinder 23555">
            <a:extLst>
              <a:ext uri="{FF2B5EF4-FFF2-40B4-BE49-F238E27FC236}">
                <a16:creationId xmlns:a16="http://schemas.microsoft.com/office/drawing/2014/main" id="{CBBFB456-4923-06D2-4692-6DF4EC414F55}"/>
              </a:ext>
            </a:extLst>
          </p:cNvPr>
          <p:cNvCxnSpPr/>
          <p:nvPr/>
        </p:nvCxnSpPr>
        <p:spPr bwMode="auto">
          <a:xfrm flipH="1">
            <a:off x="8436588" y="2768706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7" name="Textfeld 23556">
            <a:extLst>
              <a:ext uri="{FF2B5EF4-FFF2-40B4-BE49-F238E27FC236}">
                <a16:creationId xmlns:a16="http://schemas.microsoft.com/office/drawing/2014/main" id="{9C7E8445-7242-9CF2-EC40-06F3BED5F467}"/>
              </a:ext>
            </a:extLst>
          </p:cNvPr>
          <p:cNvSpPr txBox="1"/>
          <p:nvPr/>
        </p:nvSpPr>
        <p:spPr>
          <a:xfrm>
            <a:off x="2818265" y="4691987"/>
            <a:ext cx="10979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/>
              <a:t>Pumpe</a:t>
            </a:r>
            <a:br>
              <a:rPr lang="de-DE" sz="1400" dirty="0"/>
            </a:br>
            <a:r>
              <a:rPr lang="de-DE" sz="1200" dirty="0"/>
              <a:t>(Kompressor,</a:t>
            </a:r>
            <a:br>
              <a:rPr lang="de-DE" sz="1200" dirty="0"/>
            </a:br>
            <a:r>
              <a:rPr lang="de-DE" sz="1200" dirty="0"/>
              <a:t>Elektronik)</a:t>
            </a:r>
          </a:p>
        </p:txBody>
      </p:sp>
      <p:grpSp>
        <p:nvGrpSpPr>
          <p:cNvPr id="23566" name="Gruppieren 23565">
            <a:extLst>
              <a:ext uri="{FF2B5EF4-FFF2-40B4-BE49-F238E27FC236}">
                <a16:creationId xmlns:a16="http://schemas.microsoft.com/office/drawing/2014/main" id="{8FC03B6D-A4BD-F1EE-595A-B6328136757C}"/>
              </a:ext>
            </a:extLst>
          </p:cNvPr>
          <p:cNvGrpSpPr/>
          <p:nvPr/>
        </p:nvGrpSpPr>
        <p:grpSpPr>
          <a:xfrm>
            <a:off x="6530157" y="4087978"/>
            <a:ext cx="424276" cy="303957"/>
            <a:chOff x="8054990" y="3874594"/>
            <a:chExt cx="424276" cy="303957"/>
          </a:xfrm>
        </p:grpSpPr>
        <p:pic>
          <p:nvPicPr>
            <p:cNvPr id="23603" name="Grafik 23602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583DFE9F-43C5-3AC6-7DC5-B99A3F86C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23604" name="Ellipse 23603">
              <a:extLst>
                <a:ext uri="{FF2B5EF4-FFF2-40B4-BE49-F238E27FC236}">
                  <a16:creationId xmlns:a16="http://schemas.microsoft.com/office/drawing/2014/main" id="{A10B1089-4CB0-13CD-19C3-C45C49CDFCCB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05" name="Textfeld 23604">
              <a:extLst>
                <a:ext uri="{FF2B5EF4-FFF2-40B4-BE49-F238E27FC236}">
                  <a16:creationId xmlns:a16="http://schemas.microsoft.com/office/drawing/2014/main" id="{33207DD3-835A-580C-3B3A-2F295951702C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cxnSp>
        <p:nvCxnSpPr>
          <p:cNvPr id="23567" name="Gerader Verbinder 23566">
            <a:extLst>
              <a:ext uri="{FF2B5EF4-FFF2-40B4-BE49-F238E27FC236}">
                <a16:creationId xmlns:a16="http://schemas.microsoft.com/office/drawing/2014/main" id="{35FFF633-EB8E-E2C9-9C62-D83CA01E000F}"/>
              </a:ext>
            </a:extLst>
          </p:cNvPr>
          <p:cNvCxnSpPr/>
          <p:nvPr/>
        </p:nvCxnSpPr>
        <p:spPr bwMode="auto">
          <a:xfrm flipH="1">
            <a:off x="6954433" y="4238855"/>
            <a:ext cx="83468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68" name="Gerader Verbinder 23567">
            <a:extLst>
              <a:ext uri="{FF2B5EF4-FFF2-40B4-BE49-F238E27FC236}">
                <a16:creationId xmlns:a16="http://schemas.microsoft.com/office/drawing/2014/main" id="{FD5516F0-0F5E-000A-4829-EBA9A52B0E23}"/>
              </a:ext>
            </a:extLst>
          </p:cNvPr>
          <p:cNvCxnSpPr/>
          <p:nvPr/>
        </p:nvCxnSpPr>
        <p:spPr bwMode="auto">
          <a:xfrm flipH="1">
            <a:off x="8591238" y="4238855"/>
            <a:ext cx="9044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69" name="Textfeld 23568">
            <a:extLst>
              <a:ext uri="{FF2B5EF4-FFF2-40B4-BE49-F238E27FC236}">
                <a16:creationId xmlns:a16="http://schemas.microsoft.com/office/drawing/2014/main" id="{06AADDB3-0BA4-3974-90FC-28BCDF8C7FEA}"/>
              </a:ext>
            </a:extLst>
          </p:cNvPr>
          <p:cNvSpPr txBox="1"/>
          <p:nvPr/>
        </p:nvSpPr>
        <p:spPr>
          <a:xfrm>
            <a:off x="7848520" y="830025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Flächenheizung</a:t>
            </a:r>
            <a:br>
              <a:rPr lang="de-DE" sz="1400" dirty="0"/>
            </a:br>
            <a:r>
              <a:rPr lang="de-DE" sz="1400" dirty="0"/>
              <a:t>(Boden, Decke, Wand)</a:t>
            </a:r>
          </a:p>
        </p:txBody>
      </p:sp>
      <p:sp>
        <p:nvSpPr>
          <p:cNvPr id="23570" name="Textfeld 23569">
            <a:extLst>
              <a:ext uri="{FF2B5EF4-FFF2-40B4-BE49-F238E27FC236}">
                <a16:creationId xmlns:a16="http://schemas.microsoft.com/office/drawing/2014/main" id="{9B43BB41-95B4-9814-EDB3-E061777FC455}"/>
              </a:ext>
            </a:extLst>
          </p:cNvPr>
          <p:cNvSpPr txBox="1"/>
          <p:nvPr/>
        </p:nvSpPr>
        <p:spPr>
          <a:xfrm>
            <a:off x="6734070" y="119996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Heizkörper</a:t>
            </a:r>
          </a:p>
        </p:txBody>
      </p:sp>
      <p:grpSp>
        <p:nvGrpSpPr>
          <p:cNvPr id="23571" name="Gruppieren 23570">
            <a:extLst>
              <a:ext uri="{FF2B5EF4-FFF2-40B4-BE49-F238E27FC236}">
                <a16:creationId xmlns:a16="http://schemas.microsoft.com/office/drawing/2014/main" id="{7A520ECD-D559-AA76-211D-CDF27815FD31}"/>
              </a:ext>
            </a:extLst>
          </p:cNvPr>
          <p:cNvGrpSpPr/>
          <p:nvPr/>
        </p:nvGrpSpPr>
        <p:grpSpPr>
          <a:xfrm>
            <a:off x="1007956" y="4963603"/>
            <a:ext cx="279400" cy="162332"/>
            <a:chOff x="1231900" y="4925503"/>
            <a:chExt cx="279400" cy="162332"/>
          </a:xfrm>
        </p:grpSpPr>
        <p:cxnSp>
          <p:nvCxnSpPr>
            <p:cNvPr id="23601" name="Gerader Verbinder 23600">
              <a:extLst>
                <a:ext uri="{FF2B5EF4-FFF2-40B4-BE49-F238E27FC236}">
                  <a16:creationId xmlns:a16="http://schemas.microsoft.com/office/drawing/2014/main" id="{55FD5DA6-1640-C6E4-A1C1-3B04C117BFEC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2" name="Gerader Verbinder 23601">
              <a:extLst>
                <a:ext uri="{FF2B5EF4-FFF2-40B4-BE49-F238E27FC236}">
                  <a16:creationId xmlns:a16="http://schemas.microsoft.com/office/drawing/2014/main" id="{68680CC0-9FF8-ED6C-FB38-CA578EBDEFCB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A6BD6164-C558-6E34-E297-238CBA16DC96}"/>
              </a:ext>
            </a:extLst>
          </p:cNvPr>
          <p:cNvGrpSpPr/>
          <p:nvPr/>
        </p:nvGrpSpPr>
        <p:grpSpPr>
          <a:xfrm>
            <a:off x="1007956" y="5122505"/>
            <a:ext cx="279400" cy="162332"/>
            <a:chOff x="1231900" y="4925503"/>
            <a:chExt cx="279400" cy="162332"/>
          </a:xfrm>
        </p:grpSpPr>
        <p:cxnSp>
          <p:nvCxnSpPr>
            <p:cNvPr id="23599" name="Gerader Verbinder 23598">
              <a:extLst>
                <a:ext uri="{FF2B5EF4-FFF2-40B4-BE49-F238E27FC236}">
                  <a16:creationId xmlns:a16="http://schemas.microsoft.com/office/drawing/2014/main" id="{21D5D444-BCA7-8738-5E15-44880B0A2557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0" name="Gerader Verbinder 23599">
              <a:extLst>
                <a:ext uri="{FF2B5EF4-FFF2-40B4-BE49-F238E27FC236}">
                  <a16:creationId xmlns:a16="http://schemas.microsoft.com/office/drawing/2014/main" id="{C2B701FB-E3C3-5BBF-F7AC-3F9FF1998B80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573" name="Gruppieren 23572">
            <a:extLst>
              <a:ext uri="{FF2B5EF4-FFF2-40B4-BE49-F238E27FC236}">
                <a16:creationId xmlns:a16="http://schemas.microsoft.com/office/drawing/2014/main" id="{EA34A865-EA0F-D63C-09ED-C6AC38AAAE77}"/>
              </a:ext>
            </a:extLst>
          </p:cNvPr>
          <p:cNvGrpSpPr/>
          <p:nvPr/>
        </p:nvGrpSpPr>
        <p:grpSpPr>
          <a:xfrm>
            <a:off x="1007956" y="5285108"/>
            <a:ext cx="279400" cy="162332"/>
            <a:chOff x="1231900" y="4925503"/>
            <a:chExt cx="279400" cy="162332"/>
          </a:xfrm>
        </p:grpSpPr>
        <p:cxnSp>
          <p:nvCxnSpPr>
            <p:cNvPr id="23597" name="Gerader Verbinder 23596">
              <a:extLst>
                <a:ext uri="{FF2B5EF4-FFF2-40B4-BE49-F238E27FC236}">
                  <a16:creationId xmlns:a16="http://schemas.microsoft.com/office/drawing/2014/main" id="{B7F685FE-840B-AE31-9F17-F4F8E856A4FE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598" name="Gerader Verbinder 23597">
              <a:extLst>
                <a:ext uri="{FF2B5EF4-FFF2-40B4-BE49-F238E27FC236}">
                  <a16:creationId xmlns:a16="http://schemas.microsoft.com/office/drawing/2014/main" id="{4B06A679-79CA-4CD6-130A-8031A289E026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574" name="Gerader Verbinder 23573">
            <a:extLst>
              <a:ext uri="{FF2B5EF4-FFF2-40B4-BE49-F238E27FC236}">
                <a16:creationId xmlns:a16="http://schemas.microsoft.com/office/drawing/2014/main" id="{BB416D4E-7DAD-A354-2808-F054B6E88E43}"/>
              </a:ext>
            </a:extLst>
          </p:cNvPr>
          <p:cNvCxnSpPr/>
          <p:nvPr/>
        </p:nvCxnSpPr>
        <p:spPr bwMode="auto">
          <a:xfrm>
            <a:off x="1284975" y="4963603"/>
            <a:ext cx="24146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75" name="Gerader Verbinder 23574">
            <a:extLst>
              <a:ext uri="{FF2B5EF4-FFF2-40B4-BE49-F238E27FC236}">
                <a16:creationId xmlns:a16="http://schemas.microsoft.com/office/drawing/2014/main" id="{1C2436AE-13C0-3BB8-CBAB-4716EF3C649A}"/>
              </a:ext>
            </a:extLst>
          </p:cNvPr>
          <p:cNvCxnSpPr>
            <a:cxnSpLocks/>
          </p:cNvCxnSpPr>
          <p:nvPr/>
        </p:nvCxnSpPr>
        <p:spPr bwMode="auto">
          <a:xfrm>
            <a:off x="1284975" y="5447440"/>
            <a:ext cx="2414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576" name="Gerader Verbinder 23575">
            <a:extLst>
              <a:ext uri="{FF2B5EF4-FFF2-40B4-BE49-F238E27FC236}">
                <a16:creationId xmlns:a16="http://schemas.microsoft.com/office/drawing/2014/main" id="{80BA4CF5-2628-AD35-3A28-EC44784C25A6}"/>
              </a:ext>
            </a:extLst>
          </p:cNvPr>
          <p:cNvCxnSpPr/>
          <p:nvPr/>
        </p:nvCxnSpPr>
        <p:spPr bwMode="auto">
          <a:xfrm>
            <a:off x="1520685" y="4966586"/>
            <a:ext cx="13488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78" name="Gerader Verbinder 23577">
            <a:extLst>
              <a:ext uri="{FF2B5EF4-FFF2-40B4-BE49-F238E27FC236}">
                <a16:creationId xmlns:a16="http://schemas.microsoft.com/office/drawing/2014/main" id="{08E584A1-7B14-B079-3E3A-03696C00371E}"/>
              </a:ext>
            </a:extLst>
          </p:cNvPr>
          <p:cNvCxnSpPr/>
          <p:nvPr/>
        </p:nvCxnSpPr>
        <p:spPr bwMode="auto">
          <a:xfrm>
            <a:off x="1520685" y="5450423"/>
            <a:ext cx="13488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79" name="Textfeld 23578">
            <a:extLst>
              <a:ext uri="{FF2B5EF4-FFF2-40B4-BE49-F238E27FC236}">
                <a16:creationId xmlns:a16="http://schemas.microsoft.com/office/drawing/2014/main" id="{12B45C3F-B9B2-DCE0-02CE-0D0A998459DB}"/>
              </a:ext>
            </a:extLst>
          </p:cNvPr>
          <p:cNvSpPr txBox="1"/>
          <p:nvPr/>
        </p:nvSpPr>
        <p:spPr>
          <a:xfrm>
            <a:off x="246653" y="4110448"/>
            <a:ext cx="189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Warmwasserspeicher</a:t>
            </a:r>
          </a:p>
        </p:txBody>
      </p:sp>
      <p:cxnSp>
        <p:nvCxnSpPr>
          <p:cNvPr id="23580" name="Gerader Verbinder 23579">
            <a:extLst>
              <a:ext uri="{FF2B5EF4-FFF2-40B4-BE49-F238E27FC236}">
                <a16:creationId xmlns:a16="http://schemas.microsoft.com/office/drawing/2014/main" id="{BBA7D2F1-4440-D543-ECC9-39ED982810B3}"/>
              </a:ext>
            </a:extLst>
          </p:cNvPr>
          <p:cNvCxnSpPr/>
          <p:nvPr/>
        </p:nvCxnSpPr>
        <p:spPr bwMode="auto">
          <a:xfrm flipH="1">
            <a:off x="423756" y="4745779"/>
            <a:ext cx="536167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81" name="Gerader Verbinder 23580">
            <a:extLst>
              <a:ext uri="{FF2B5EF4-FFF2-40B4-BE49-F238E27FC236}">
                <a16:creationId xmlns:a16="http://schemas.microsoft.com/office/drawing/2014/main" id="{32B59F96-1289-526D-F34B-A7175A8127EF}"/>
              </a:ext>
            </a:extLst>
          </p:cNvPr>
          <p:cNvCxnSpPr/>
          <p:nvPr/>
        </p:nvCxnSpPr>
        <p:spPr bwMode="auto">
          <a:xfrm flipH="1">
            <a:off x="423756" y="5626842"/>
            <a:ext cx="60483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82" name="Textfeld 23581">
            <a:extLst>
              <a:ext uri="{FF2B5EF4-FFF2-40B4-BE49-F238E27FC236}">
                <a16:creationId xmlns:a16="http://schemas.microsoft.com/office/drawing/2014/main" id="{1391AEFA-E562-C0C8-D7E5-D0A085C4A6D8}"/>
              </a:ext>
            </a:extLst>
          </p:cNvPr>
          <p:cNvSpPr txBox="1"/>
          <p:nvPr/>
        </p:nvSpPr>
        <p:spPr>
          <a:xfrm>
            <a:off x="418994" y="4440625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wW</a:t>
            </a:r>
            <a:endParaRPr lang="de-DE" sz="1400" dirty="0"/>
          </a:p>
        </p:txBody>
      </p:sp>
      <p:sp>
        <p:nvSpPr>
          <p:cNvPr id="23583" name="Textfeld 23582">
            <a:extLst>
              <a:ext uri="{FF2B5EF4-FFF2-40B4-BE49-F238E27FC236}">
                <a16:creationId xmlns:a16="http://schemas.microsoft.com/office/drawing/2014/main" id="{D7D82611-85A5-0C38-40F0-B6AC693AC9B3}"/>
              </a:ext>
            </a:extLst>
          </p:cNvPr>
          <p:cNvSpPr txBox="1"/>
          <p:nvPr/>
        </p:nvSpPr>
        <p:spPr>
          <a:xfrm>
            <a:off x="418994" y="533490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</a:t>
            </a:r>
          </a:p>
        </p:txBody>
      </p:sp>
      <p:sp>
        <p:nvSpPr>
          <p:cNvPr id="23584" name="Textfeld 23583">
            <a:extLst>
              <a:ext uri="{FF2B5EF4-FFF2-40B4-BE49-F238E27FC236}">
                <a16:creationId xmlns:a16="http://schemas.microsoft.com/office/drawing/2014/main" id="{5250078D-F3BD-6C8D-FAB5-86DBBC35CECB}"/>
              </a:ext>
            </a:extLst>
          </p:cNvPr>
          <p:cNvSpPr txBox="1"/>
          <p:nvPr/>
        </p:nvSpPr>
        <p:spPr>
          <a:xfrm>
            <a:off x="8416529" y="3262946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40°C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585" name="Textfeld 23584">
            <a:extLst>
              <a:ext uri="{FF2B5EF4-FFF2-40B4-BE49-F238E27FC236}">
                <a16:creationId xmlns:a16="http://schemas.microsoft.com/office/drawing/2014/main" id="{B2658EB3-AB16-3AB2-E6B8-4D5DAA633F95}"/>
              </a:ext>
            </a:extLst>
          </p:cNvPr>
          <p:cNvSpPr txBox="1"/>
          <p:nvPr/>
        </p:nvSpPr>
        <p:spPr>
          <a:xfrm>
            <a:off x="350974" y="4745192"/>
            <a:ext cx="59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592" name="Textfeld 23591">
            <a:extLst>
              <a:ext uri="{FF2B5EF4-FFF2-40B4-BE49-F238E27FC236}">
                <a16:creationId xmlns:a16="http://schemas.microsoft.com/office/drawing/2014/main" id="{0E65203D-8A82-A493-96E7-E53653C9CF16}"/>
              </a:ext>
            </a:extLst>
          </p:cNvPr>
          <p:cNvSpPr txBox="1"/>
          <p:nvPr/>
        </p:nvSpPr>
        <p:spPr>
          <a:xfrm>
            <a:off x="6116795" y="2829982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3588" name="Grafik 23587" descr="Ein Bild, das Kreis enthält.&#10;&#10;Automatisch generierte Beschreibung">
            <a:extLst>
              <a:ext uri="{FF2B5EF4-FFF2-40B4-BE49-F238E27FC236}">
                <a16:creationId xmlns:a16="http://schemas.microsoft.com/office/drawing/2014/main" id="{000553AB-E1CD-74CF-2818-1B06736DA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6253033" y="4727546"/>
            <a:ext cx="371497" cy="379604"/>
          </a:xfrm>
          <a:prstGeom prst="rect">
            <a:avLst/>
          </a:prstGeom>
        </p:spPr>
      </p:pic>
      <p:sp>
        <p:nvSpPr>
          <p:cNvPr id="23629" name="Rechteck: abgerundete Ecken 23628">
            <a:extLst>
              <a:ext uri="{FF2B5EF4-FFF2-40B4-BE49-F238E27FC236}">
                <a16:creationId xmlns:a16="http://schemas.microsoft.com/office/drawing/2014/main" id="{2D17E2AA-8A56-FB52-E686-8D977BCD2CB6}"/>
              </a:ext>
            </a:extLst>
          </p:cNvPr>
          <p:cNvSpPr/>
          <p:nvPr/>
        </p:nvSpPr>
        <p:spPr bwMode="auto">
          <a:xfrm>
            <a:off x="5009057" y="3916388"/>
            <a:ext cx="861589" cy="190489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630" name="Textfeld 23629">
            <a:extLst>
              <a:ext uri="{FF2B5EF4-FFF2-40B4-BE49-F238E27FC236}">
                <a16:creationId xmlns:a16="http://schemas.microsoft.com/office/drawing/2014/main" id="{80A4E101-545D-4714-465A-4556440CAE46}"/>
              </a:ext>
            </a:extLst>
          </p:cNvPr>
          <p:cNvSpPr txBox="1"/>
          <p:nvPr/>
        </p:nvSpPr>
        <p:spPr>
          <a:xfrm>
            <a:off x="5016984" y="4554789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Puffer-</a:t>
            </a:r>
          </a:p>
          <a:p>
            <a:pPr algn="ctr"/>
            <a:r>
              <a:rPr lang="de-DE" sz="1400" dirty="0" err="1"/>
              <a:t>speicher</a:t>
            </a:r>
            <a:endParaRPr lang="de-DE" sz="1400" dirty="0"/>
          </a:p>
        </p:txBody>
      </p:sp>
      <p:sp>
        <p:nvSpPr>
          <p:cNvPr id="23633" name="Rechteck 23632">
            <a:extLst>
              <a:ext uri="{FF2B5EF4-FFF2-40B4-BE49-F238E27FC236}">
                <a16:creationId xmlns:a16="http://schemas.microsoft.com/office/drawing/2014/main" id="{2B17868A-E3EC-4A8D-CBE3-58B8412686C7}"/>
              </a:ext>
            </a:extLst>
          </p:cNvPr>
          <p:cNvSpPr/>
          <p:nvPr/>
        </p:nvSpPr>
        <p:spPr bwMode="auto">
          <a:xfrm>
            <a:off x="4125995" y="4361351"/>
            <a:ext cx="368109" cy="89255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637" name="Grafik 2363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080F181-B710-E628-3030-8F3D358892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0800000">
            <a:off x="1768715" y="4773801"/>
            <a:ext cx="371497" cy="379604"/>
          </a:xfrm>
          <a:prstGeom prst="rect">
            <a:avLst/>
          </a:prstGeom>
        </p:spPr>
      </p:pic>
      <p:pic>
        <p:nvPicPr>
          <p:cNvPr id="23639" name="Grafik 23638" descr="Ein Bild, das Desig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2213A524-8E2F-61DB-9CDE-DE2C06CBDD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t="12100" r="32266" b="10417"/>
          <a:stretch/>
        </p:blipFill>
        <p:spPr>
          <a:xfrm>
            <a:off x="4194508" y="4763862"/>
            <a:ext cx="205000" cy="444070"/>
          </a:xfrm>
          <a:prstGeom prst="rect">
            <a:avLst/>
          </a:prstGeom>
        </p:spPr>
      </p:pic>
      <p:sp>
        <p:nvSpPr>
          <p:cNvPr id="23641" name="Rechteck 23640">
            <a:extLst>
              <a:ext uri="{FF2B5EF4-FFF2-40B4-BE49-F238E27FC236}">
                <a16:creationId xmlns:a16="http://schemas.microsoft.com/office/drawing/2014/main" id="{5AEF591D-78E4-D4F5-19B7-DE608830D401}"/>
              </a:ext>
            </a:extLst>
          </p:cNvPr>
          <p:cNvSpPr/>
          <p:nvPr/>
        </p:nvSpPr>
        <p:spPr bwMode="auto">
          <a:xfrm>
            <a:off x="3981215" y="1960925"/>
            <a:ext cx="368109" cy="169136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643" name="Gerader Verbinder 23642">
            <a:extLst>
              <a:ext uri="{FF2B5EF4-FFF2-40B4-BE49-F238E27FC236}">
                <a16:creationId xmlns:a16="http://schemas.microsoft.com/office/drawing/2014/main" id="{7210D870-A9C4-CF66-8FA5-DBF2D9522751}"/>
              </a:ext>
            </a:extLst>
          </p:cNvPr>
          <p:cNvCxnSpPr/>
          <p:nvPr/>
        </p:nvCxnSpPr>
        <p:spPr bwMode="auto">
          <a:xfrm>
            <a:off x="3192649" y="1627123"/>
            <a:ext cx="0" cy="3046668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46" name="Gerader Verbinder 23645">
            <a:extLst>
              <a:ext uri="{FF2B5EF4-FFF2-40B4-BE49-F238E27FC236}">
                <a16:creationId xmlns:a16="http://schemas.microsoft.com/office/drawing/2014/main" id="{D4336677-DBD9-8D2D-83EF-7AAA1317BC81}"/>
              </a:ext>
            </a:extLst>
          </p:cNvPr>
          <p:cNvCxnSpPr/>
          <p:nvPr/>
        </p:nvCxnSpPr>
        <p:spPr bwMode="auto">
          <a:xfrm>
            <a:off x="3545074" y="1778185"/>
            <a:ext cx="0" cy="2895606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49" name="Gerader Verbinder 23648">
            <a:extLst>
              <a:ext uri="{FF2B5EF4-FFF2-40B4-BE49-F238E27FC236}">
                <a16:creationId xmlns:a16="http://schemas.microsoft.com/office/drawing/2014/main" id="{0E9AA86E-6078-8809-6C16-78202BD5F992}"/>
              </a:ext>
            </a:extLst>
          </p:cNvPr>
          <p:cNvCxnSpPr/>
          <p:nvPr/>
        </p:nvCxnSpPr>
        <p:spPr bwMode="auto">
          <a:xfrm>
            <a:off x="4241670" y="1627123"/>
            <a:ext cx="0" cy="58404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1" name="Gerader Verbinder 23650">
            <a:extLst>
              <a:ext uri="{FF2B5EF4-FFF2-40B4-BE49-F238E27FC236}">
                <a16:creationId xmlns:a16="http://schemas.microsoft.com/office/drawing/2014/main" id="{8CBBBB97-DD61-8A3C-1A8A-125BDCDAB098}"/>
              </a:ext>
            </a:extLst>
          </p:cNvPr>
          <p:cNvCxnSpPr/>
          <p:nvPr/>
        </p:nvCxnSpPr>
        <p:spPr bwMode="auto">
          <a:xfrm>
            <a:off x="4071908" y="1778185"/>
            <a:ext cx="0" cy="4318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2" name="Gerader Verbinder 23651">
            <a:extLst>
              <a:ext uri="{FF2B5EF4-FFF2-40B4-BE49-F238E27FC236}">
                <a16:creationId xmlns:a16="http://schemas.microsoft.com/office/drawing/2014/main" id="{34464C3A-931E-D4A0-491D-F78708AC7E1A}"/>
              </a:ext>
            </a:extLst>
          </p:cNvPr>
          <p:cNvCxnSpPr/>
          <p:nvPr/>
        </p:nvCxnSpPr>
        <p:spPr bwMode="auto">
          <a:xfrm>
            <a:off x="4081432" y="2209997"/>
            <a:ext cx="0" cy="1359561"/>
          </a:xfrm>
          <a:prstGeom prst="line">
            <a:avLst/>
          </a:prstGeom>
          <a:solidFill>
            <a:srgbClr val="FF0000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4" name="Gerader Verbinder 23653">
            <a:extLst>
              <a:ext uri="{FF2B5EF4-FFF2-40B4-BE49-F238E27FC236}">
                <a16:creationId xmlns:a16="http://schemas.microsoft.com/office/drawing/2014/main" id="{9EB04AB2-8287-44BE-326E-198E5BBE5EA1}"/>
              </a:ext>
            </a:extLst>
          </p:cNvPr>
          <p:cNvCxnSpPr/>
          <p:nvPr/>
        </p:nvCxnSpPr>
        <p:spPr bwMode="auto">
          <a:xfrm>
            <a:off x="4249073" y="2209997"/>
            <a:ext cx="0" cy="1359561"/>
          </a:xfrm>
          <a:prstGeom prst="lin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" name="Gerader Verbinder 23655">
            <a:extLst>
              <a:ext uri="{FF2B5EF4-FFF2-40B4-BE49-F238E27FC236}">
                <a16:creationId xmlns:a16="http://schemas.microsoft.com/office/drawing/2014/main" id="{00E71F84-917D-15F1-EF62-69D9DE7A286B}"/>
              </a:ext>
            </a:extLst>
          </p:cNvPr>
          <p:cNvCxnSpPr/>
          <p:nvPr/>
        </p:nvCxnSpPr>
        <p:spPr bwMode="auto">
          <a:xfrm flipH="1">
            <a:off x="3545074" y="1789200"/>
            <a:ext cx="515174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2" name="Gerader Verbinder 23661">
            <a:extLst>
              <a:ext uri="{FF2B5EF4-FFF2-40B4-BE49-F238E27FC236}">
                <a16:creationId xmlns:a16="http://schemas.microsoft.com/office/drawing/2014/main" id="{B09DF342-2F64-49C8-A124-B567703A959F}"/>
              </a:ext>
            </a:extLst>
          </p:cNvPr>
          <p:cNvCxnSpPr/>
          <p:nvPr/>
        </p:nvCxnSpPr>
        <p:spPr bwMode="auto">
          <a:xfrm flipH="1">
            <a:off x="3185029" y="1627123"/>
            <a:ext cx="105664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5" name="Gerader Verbinder 23664">
            <a:extLst>
              <a:ext uri="{FF2B5EF4-FFF2-40B4-BE49-F238E27FC236}">
                <a16:creationId xmlns:a16="http://schemas.microsoft.com/office/drawing/2014/main" id="{595F181A-8724-C120-1F25-1B5F6447C745}"/>
              </a:ext>
            </a:extLst>
          </p:cNvPr>
          <p:cNvCxnSpPr/>
          <p:nvPr/>
        </p:nvCxnSpPr>
        <p:spPr bwMode="auto">
          <a:xfrm flipH="1">
            <a:off x="4045711" y="3569558"/>
            <a:ext cx="242776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8" name="Gerader Verbinder 23667">
            <a:extLst>
              <a:ext uri="{FF2B5EF4-FFF2-40B4-BE49-F238E27FC236}">
                <a16:creationId xmlns:a16="http://schemas.microsoft.com/office/drawing/2014/main" id="{C4CCECED-7605-7F8B-99E7-0F1B96CBC4E2}"/>
              </a:ext>
            </a:extLst>
          </p:cNvPr>
          <p:cNvCxnSpPr/>
          <p:nvPr/>
        </p:nvCxnSpPr>
        <p:spPr bwMode="auto">
          <a:xfrm flipH="1">
            <a:off x="3837376" y="1952756"/>
            <a:ext cx="64008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73" name="Textfeld 23672">
            <a:extLst>
              <a:ext uri="{FF2B5EF4-FFF2-40B4-BE49-F238E27FC236}">
                <a16:creationId xmlns:a16="http://schemas.microsoft.com/office/drawing/2014/main" id="{6CB3C3CA-2133-4A5E-9CAA-B5732BA046F7}"/>
              </a:ext>
            </a:extLst>
          </p:cNvPr>
          <p:cNvSpPr txBox="1"/>
          <p:nvPr/>
        </p:nvSpPr>
        <p:spPr>
          <a:xfrm>
            <a:off x="3466905" y="3644261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Wärmequelle</a:t>
            </a:r>
            <a:br>
              <a:rPr lang="de-DE" sz="1400" dirty="0"/>
            </a:br>
            <a:r>
              <a:rPr lang="de-DE" sz="1400" dirty="0"/>
              <a:t>(</a:t>
            </a:r>
            <a:r>
              <a:rPr lang="de-DE" sz="1400" dirty="0" err="1"/>
              <a:t>Bsp</a:t>
            </a:r>
            <a:r>
              <a:rPr lang="de-DE" sz="1400" dirty="0"/>
              <a:t>.:Erdsonde)</a:t>
            </a:r>
          </a:p>
        </p:txBody>
      </p:sp>
      <p:sp>
        <p:nvSpPr>
          <p:cNvPr id="23674" name="Textfeld 23673">
            <a:extLst>
              <a:ext uri="{FF2B5EF4-FFF2-40B4-BE49-F238E27FC236}">
                <a16:creationId xmlns:a16="http://schemas.microsoft.com/office/drawing/2014/main" id="{FA4BAE1D-D699-31D4-7961-7CEDE8664F0B}"/>
              </a:ext>
            </a:extLst>
          </p:cNvPr>
          <p:cNvSpPr txBox="1"/>
          <p:nvPr/>
        </p:nvSpPr>
        <p:spPr>
          <a:xfrm>
            <a:off x="3864845" y="5221775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Heizstab</a:t>
            </a:r>
            <a:endParaRPr lang="de-DE" sz="1400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1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JAZ bezieht sich auf die zugeführte elektrische Energie innerhalb der Bilanzgrenze !</a:t>
            </a:r>
          </a:p>
        </p:txBody>
      </p:sp>
      <p:grpSp>
        <p:nvGrpSpPr>
          <p:cNvPr id="23577" name="Gruppieren 23576">
            <a:extLst>
              <a:ext uri="{FF2B5EF4-FFF2-40B4-BE49-F238E27FC236}">
                <a16:creationId xmlns:a16="http://schemas.microsoft.com/office/drawing/2014/main" id="{71BC4035-8682-F67E-2E5E-7EDB088A1152}"/>
              </a:ext>
            </a:extLst>
          </p:cNvPr>
          <p:cNvGrpSpPr/>
          <p:nvPr/>
        </p:nvGrpSpPr>
        <p:grpSpPr>
          <a:xfrm>
            <a:off x="2453231" y="2050779"/>
            <a:ext cx="3515752" cy="3763593"/>
            <a:chOff x="2453231" y="2050779"/>
            <a:chExt cx="3515752" cy="3763593"/>
          </a:xfrm>
        </p:grpSpPr>
        <p:sp>
          <p:nvSpPr>
            <p:cNvPr id="23554" name="Textfeld 23553">
              <a:extLst>
                <a:ext uri="{FF2B5EF4-FFF2-40B4-BE49-F238E27FC236}">
                  <a16:creationId xmlns:a16="http://schemas.microsoft.com/office/drawing/2014/main" id="{F2BED159-F9B9-F457-8596-9A302986930E}"/>
                </a:ext>
              </a:extLst>
            </p:cNvPr>
            <p:cNvSpPr txBox="1"/>
            <p:nvPr/>
          </p:nvSpPr>
          <p:spPr>
            <a:xfrm>
              <a:off x="4501961" y="4582790"/>
              <a:ext cx="459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Q</a:t>
              </a:r>
              <a:r>
                <a:rPr lang="de-DE" sz="1400" baseline="-25000" dirty="0">
                  <a:solidFill>
                    <a:srgbClr val="FF0000"/>
                  </a:solidFill>
                  <a:latin typeface="+mn-lt"/>
                </a:rPr>
                <a:t>H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CDECACEA-A325-1CD5-732F-9E5FBCD47E36}"/>
                </a:ext>
              </a:extLst>
            </p:cNvPr>
            <p:cNvSpPr txBox="1"/>
            <p:nvPr/>
          </p:nvSpPr>
          <p:spPr>
            <a:xfrm>
              <a:off x="2453231" y="4622546"/>
              <a:ext cx="459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Q</a:t>
              </a:r>
              <a:r>
                <a:rPr lang="de-DE" sz="1400" baseline="-25000" dirty="0">
                  <a:solidFill>
                    <a:srgbClr val="FF0000"/>
                  </a:solidFill>
                  <a:latin typeface="+mn-lt"/>
                </a:rPr>
                <a:t>W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59" name="Textfeld 23558">
              <a:extLst>
                <a:ext uri="{FF2B5EF4-FFF2-40B4-BE49-F238E27FC236}">
                  <a16:creationId xmlns:a16="http://schemas.microsoft.com/office/drawing/2014/main" id="{398A33B6-8702-DEED-1C63-7644777A7A9E}"/>
                </a:ext>
              </a:extLst>
            </p:cNvPr>
            <p:cNvSpPr txBox="1"/>
            <p:nvPr/>
          </p:nvSpPr>
          <p:spPr>
            <a:xfrm>
              <a:off x="3188262" y="5506595"/>
              <a:ext cx="397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EBDEFFD2-3983-B0F0-6DD2-3312A44228B0}"/>
                </a:ext>
              </a:extLst>
            </p:cNvPr>
            <p:cNvSpPr txBox="1"/>
            <p:nvPr/>
          </p:nvSpPr>
          <p:spPr>
            <a:xfrm>
              <a:off x="4102122" y="4400879"/>
              <a:ext cx="4168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C4983A8-9B10-69C7-D3FE-B4A2ADE9A974}"/>
                </a:ext>
              </a:extLst>
            </p:cNvPr>
            <p:cNvSpPr txBox="1"/>
            <p:nvPr/>
          </p:nvSpPr>
          <p:spPr>
            <a:xfrm>
              <a:off x="2663992" y="3037403"/>
              <a:ext cx="397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grpSp>
          <p:nvGrpSpPr>
            <p:cNvPr id="23565" name="Gruppieren 23564">
              <a:extLst>
                <a:ext uri="{FF2B5EF4-FFF2-40B4-BE49-F238E27FC236}">
                  <a16:creationId xmlns:a16="http://schemas.microsoft.com/office/drawing/2014/main" id="{726A27F5-80ED-C2FE-8781-E3703983CBBD}"/>
                </a:ext>
              </a:extLst>
            </p:cNvPr>
            <p:cNvGrpSpPr/>
            <p:nvPr/>
          </p:nvGrpSpPr>
          <p:grpSpPr>
            <a:xfrm>
              <a:off x="4879885" y="2050779"/>
              <a:ext cx="1089098" cy="527463"/>
              <a:chOff x="4879885" y="2050779"/>
              <a:chExt cx="1089098" cy="527463"/>
            </a:xfrm>
          </p:grpSpPr>
          <p:sp>
            <p:nvSpPr>
              <p:cNvPr id="23564" name="Rechteck 23563">
                <a:extLst>
                  <a:ext uri="{FF2B5EF4-FFF2-40B4-BE49-F238E27FC236}">
                    <a16:creationId xmlns:a16="http://schemas.microsoft.com/office/drawing/2014/main" id="{06D9B2CA-E4D7-3F6A-142C-BADE3CA7387A}"/>
                  </a:ext>
                </a:extLst>
              </p:cNvPr>
              <p:cNvSpPr/>
              <p:nvPr/>
            </p:nvSpPr>
            <p:spPr bwMode="auto">
              <a:xfrm>
                <a:off x="4929955" y="2076450"/>
                <a:ext cx="1039028" cy="50179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C85E91C-5C80-AE01-8B2E-5E1433857308}"/>
                  </a:ext>
                </a:extLst>
              </p:cNvPr>
              <p:cNvSpPr txBox="1"/>
              <p:nvPr/>
            </p:nvSpPr>
            <p:spPr>
              <a:xfrm>
                <a:off x="5462929" y="2050779"/>
                <a:ext cx="3203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Q 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3160404-8B2C-4272-6213-C12FAEC2DAC7}"/>
                  </a:ext>
                </a:extLst>
              </p:cNvPr>
              <p:cNvSpPr txBox="1"/>
              <p:nvPr/>
            </p:nvSpPr>
            <p:spPr>
              <a:xfrm>
                <a:off x="5455198" y="2270465"/>
                <a:ext cx="4101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 err="1">
                    <a:solidFill>
                      <a:srgbClr val="FF0000"/>
                    </a:solidFill>
                    <a:latin typeface="+mn-lt"/>
                  </a:rPr>
                  <a:t>E</a:t>
                </a:r>
                <a:r>
                  <a:rPr lang="de-DE" sz="1400" baseline="-25000" dirty="0" err="1">
                    <a:solidFill>
                      <a:srgbClr val="FF0000"/>
                    </a:solidFill>
                    <a:latin typeface="+mn-lt"/>
                  </a:rPr>
                  <a:t>el</a:t>
                </a:r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 </a:t>
                </a:r>
              </a:p>
            </p:txBody>
          </p:sp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5F58043-30CA-BF42-38D3-B2DD1A441432}"/>
                  </a:ext>
                </a:extLst>
              </p:cNvPr>
              <p:cNvSpPr txBox="1"/>
              <p:nvPr/>
            </p:nvSpPr>
            <p:spPr>
              <a:xfrm>
                <a:off x="4879885" y="2152022"/>
                <a:ext cx="6571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JAZ= </a:t>
                </a:r>
              </a:p>
            </p:txBody>
          </p:sp>
          <p:cxnSp>
            <p:nvCxnSpPr>
              <p:cNvPr id="23563" name="Gerader Verbinder 23562">
                <a:extLst>
                  <a:ext uri="{FF2B5EF4-FFF2-40B4-BE49-F238E27FC236}">
                    <a16:creationId xmlns:a16="http://schemas.microsoft.com/office/drawing/2014/main" id="{4C85D08C-2016-5B0B-7312-2835C04234B0}"/>
                  </a:ext>
                </a:extLst>
              </p:cNvPr>
              <p:cNvCxnSpPr/>
              <p:nvPr/>
            </p:nvCxnSpPr>
            <p:spPr bwMode="auto">
              <a:xfrm>
                <a:off x="5415135" y="2309085"/>
                <a:ext cx="501200" cy="9478"/>
              </a:xfrm>
              <a:prstGeom prst="line">
                <a:avLst/>
              </a:prstGeom>
              <a:solidFill>
                <a:srgbClr val="FF0000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3642" name="Grafik 2364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A0FFA894-4614-433D-75D3-32D7DD1692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3413895" y="3074381"/>
            <a:ext cx="267876" cy="2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255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Wärmeversorgung mit eigenem Wärmeerzeuger (5), 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de-DE" altLang="de-DE" sz="2000" dirty="0">
                <a:solidFill>
                  <a:srgbClr val="FFFFFF"/>
                </a:solidFill>
              </a:rPr>
              <a:t>Vergleich Wärmepumpe mit Gas und -Ölkessel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61416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Nur die Wärmepumpe nutzt die kostenlose Umweltwärme und ist damit unschlagbar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23562" name="Grafik 23561">
            <a:extLst>
              <a:ext uri="{FF2B5EF4-FFF2-40B4-BE49-F238E27FC236}">
                <a16:creationId xmlns:a16="http://schemas.microsoft.com/office/drawing/2014/main" id="{07673FD2-0DF6-28B2-341F-B527F4453A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3988678" y="993483"/>
            <a:ext cx="1514288" cy="1208635"/>
          </a:xfrm>
          <a:prstGeom prst="rect">
            <a:avLst/>
          </a:prstGeom>
        </p:spPr>
      </p:pic>
      <p:pic>
        <p:nvPicPr>
          <p:cNvPr id="23587" name="Grafik 23586" descr="Ein Bild, das Text, Screenshot, Schrift, Grafiken enthält.&#10;&#10;Automatisch generierte Beschreibung">
            <a:extLst>
              <a:ext uri="{FF2B5EF4-FFF2-40B4-BE49-F238E27FC236}">
                <a16:creationId xmlns:a16="http://schemas.microsoft.com/office/drawing/2014/main" id="{F4D933EE-48D6-CBF7-36CC-ACABABB246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8" t="3869" r="19259" b="13169"/>
          <a:stretch/>
        </p:blipFill>
        <p:spPr>
          <a:xfrm>
            <a:off x="8286937" y="802135"/>
            <a:ext cx="971610" cy="1438537"/>
          </a:xfrm>
          <a:prstGeom prst="rect">
            <a:avLst/>
          </a:prstGeom>
        </p:spPr>
      </p:pic>
      <p:pic>
        <p:nvPicPr>
          <p:cNvPr id="23590" name="Grafik 23589" descr="Ein Bild, das Text, Symbol, Schrift, Logo enthält.&#10;&#10;Automatisch generierte Beschreibung">
            <a:extLst>
              <a:ext uri="{FF2B5EF4-FFF2-40B4-BE49-F238E27FC236}">
                <a16:creationId xmlns:a16="http://schemas.microsoft.com/office/drawing/2014/main" id="{B6469569-81EA-5862-5D79-4C65FA64B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52" y="812532"/>
            <a:ext cx="1367370" cy="136737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6259514-77C1-9051-D3C0-F1CD17ADB06B}"/>
              </a:ext>
            </a:extLst>
          </p:cNvPr>
          <p:cNvSpPr txBox="1"/>
          <p:nvPr/>
        </p:nvSpPr>
        <p:spPr>
          <a:xfrm>
            <a:off x="614577" y="1394822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Wärmeerzeuger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B69DB2B-7A43-201B-9E7F-CADADB47F337}"/>
              </a:ext>
            </a:extLst>
          </p:cNvPr>
          <p:cNvCxnSpPr/>
          <p:nvPr/>
        </p:nvCxnSpPr>
        <p:spPr bwMode="auto">
          <a:xfrm>
            <a:off x="3448879" y="1172816"/>
            <a:ext cx="0" cy="100708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05E8FDB7-7B33-A4A9-0920-A8FF9FFC6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436506"/>
              </p:ext>
            </p:extLst>
          </p:nvPr>
        </p:nvGraphicFramePr>
        <p:xfrm>
          <a:off x="281611" y="2219674"/>
          <a:ext cx="9342777" cy="3921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6360">
                  <a:extLst>
                    <a:ext uri="{9D8B030D-6E8A-4147-A177-3AD203B41FA5}">
                      <a16:colId xmlns:a16="http://schemas.microsoft.com/office/drawing/2014/main" val="2273710756"/>
                    </a:ext>
                  </a:extLst>
                </a:gridCol>
                <a:gridCol w="944218">
                  <a:extLst>
                    <a:ext uri="{9D8B030D-6E8A-4147-A177-3AD203B41FA5}">
                      <a16:colId xmlns:a16="http://schemas.microsoft.com/office/drawing/2014/main" val="938969231"/>
                    </a:ext>
                  </a:extLst>
                </a:gridCol>
                <a:gridCol w="2604052">
                  <a:extLst>
                    <a:ext uri="{9D8B030D-6E8A-4147-A177-3AD203B41FA5}">
                      <a16:colId xmlns:a16="http://schemas.microsoft.com/office/drawing/2014/main" val="2877153773"/>
                    </a:ext>
                  </a:extLst>
                </a:gridCol>
                <a:gridCol w="1851365">
                  <a:extLst>
                    <a:ext uri="{9D8B030D-6E8A-4147-A177-3AD203B41FA5}">
                      <a16:colId xmlns:a16="http://schemas.microsoft.com/office/drawing/2014/main" val="1356897404"/>
                    </a:ext>
                  </a:extLst>
                </a:gridCol>
                <a:gridCol w="1716782">
                  <a:extLst>
                    <a:ext uri="{9D8B030D-6E8A-4147-A177-3AD203B41FA5}">
                      <a16:colId xmlns:a16="http://schemas.microsoft.com/office/drawing/2014/main" val="4249522940"/>
                    </a:ext>
                  </a:extLst>
                </a:gridCol>
              </a:tblGrid>
              <a:tr h="559265">
                <a:tc>
                  <a:txBody>
                    <a:bodyPr/>
                    <a:lstStyle/>
                    <a:p>
                      <a:pPr algn="l" fontAlgn="ctr"/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Einheit</a:t>
                      </a:r>
                      <a:endParaRPr lang="de-DE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Luft-Wasser-</a:t>
                      </a:r>
                      <a:b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Wärmepumpe</a:t>
                      </a:r>
                      <a:endParaRPr lang="de-DE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Brennwert-</a:t>
                      </a:r>
                      <a:b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6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Gaskessel</a:t>
                      </a:r>
                      <a:endParaRPr lang="de-DE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Brennwert-</a:t>
                      </a:r>
                      <a:b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Ölkessel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331620"/>
                  </a:ext>
                </a:extLst>
              </a:tr>
              <a:tr h="262445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  <a:latin typeface="+mn-lt"/>
                        </a:rPr>
                        <a:t>zugeführte Energieform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  <a:latin typeface="+mn-lt"/>
                        </a:rPr>
                        <a:t>Strom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  <a:latin typeface="+mn-lt"/>
                        </a:rPr>
                        <a:t>Gas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  <a:latin typeface="+mn-lt"/>
                        </a:rPr>
                        <a:t>Öl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422992"/>
                  </a:ext>
                </a:extLst>
              </a:tr>
              <a:tr h="262445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zugeführte</a:t>
                      </a:r>
                      <a:br>
                        <a:rPr lang="de-DE" sz="1600" b="1" u="none" strike="noStrike" dirty="0">
                          <a:effectLst/>
                          <a:latin typeface="+mn-lt"/>
                        </a:rPr>
                      </a:br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Energie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kWh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999985"/>
                  </a:ext>
                </a:extLst>
              </a:tr>
              <a:tr h="262445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  <a:latin typeface="+mn-lt"/>
                        </a:rPr>
                        <a:t>Jahresarbeitszahl (JAZ)</a:t>
                      </a:r>
                      <a:br>
                        <a:rPr lang="de-DE" sz="1600" u="none" strike="noStrike" dirty="0">
                          <a:effectLst/>
                          <a:latin typeface="+mn-lt"/>
                        </a:rPr>
                      </a:br>
                      <a:r>
                        <a:rPr lang="de-DE" sz="1600" u="none" strike="noStrike" dirty="0">
                          <a:effectLst/>
                          <a:latin typeface="+mn-lt"/>
                        </a:rPr>
                        <a:t>mit Umweltwärme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  <a:latin typeface="+mn-lt"/>
                        </a:rPr>
                        <a:t>4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5042196"/>
                  </a:ext>
                </a:extLst>
              </a:tr>
              <a:tr h="262445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  <a:latin typeface="+mn-lt"/>
                        </a:rPr>
                        <a:t>Wirkungsgrad  *)  **)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  <a:latin typeface="+mn-lt"/>
                        </a:rPr>
                        <a:t>%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  <a:latin typeface="+mn-lt"/>
                        </a:rPr>
                        <a:t>84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  <a:latin typeface="+mn-lt"/>
                        </a:rPr>
                        <a:t>88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352587"/>
                  </a:ext>
                </a:extLst>
              </a:tr>
              <a:tr h="513675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abgegebene Wärmeenergie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kWh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0,84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0,88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174493"/>
                  </a:ext>
                </a:extLst>
              </a:tr>
              <a:tr h="89658"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399335"/>
                  </a:ext>
                </a:extLst>
              </a:tr>
              <a:tr h="1016135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*) nicht enthaltene Verluste</a:t>
                      </a:r>
                      <a:br>
                        <a:rPr lang="de-DE" sz="1400" u="none" strike="noStrike" dirty="0">
                          <a:effectLst/>
                          <a:latin typeface="+mn-lt"/>
                        </a:rPr>
                      </a:br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   durch</a:t>
                      </a:r>
                      <a:br>
                        <a:rPr lang="de-DE" sz="1400" u="none" strike="noStrike" dirty="0">
                          <a:effectLst/>
                          <a:latin typeface="+mn-lt"/>
                        </a:rPr>
                      </a:br>
                      <a:endParaRPr lang="de-DE" sz="1400" u="none" strike="noStrike" dirty="0">
                        <a:effectLst/>
                        <a:latin typeface="+mn-lt"/>
                      </a:endParaRPr>
                    </a:p>
                    <a:p>
                      <a:pPr algn="l" fontAlgn="t"/>
                      <a:endParaRPr lang="de-DE" sz="1400" u="none" strike="noStrike" dirty="0">
                        <a:effectLst/>
                        <a:latin typeface="+mn-lt"/>
                      </a:endParaRPr>
                    </a:p>
                    <a:p>
                      <a:pPr algn="l" fontAlgn="t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**) Quelle: IKZ-Praxis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Elektronik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  <a:latin typeface="+mn-lt"/>
                        </a:rPr>
                        <a:t>Elektronik</a:t>
                      </a:r>
                      <a:br>
                        <a:rPr lang="de-DE" sz="1400" u="none" strike="noStrike">
                          <a:effectLst/>
                          <a:latin typeface="+mn-lt"/>
                        </a:rPr>
                      </a:br>
                      <a:r>
                        <a:rPr lang="de-DE" sz="1400" u="none" strike="noStrike">
                          <a:effectLst/>
                          <a:latin typeface="+mn-lt"/>
                        </a:rPr>
                        <a:t>Gebläse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Elektronik</a:t>
                      </a:r>
                      <a:br>
                        <a:rPr lang="de-DE" sz="1400" u="none" strike="noStrike" dirty="0">
                          <a:effectLst/>
                          <a:latin typeface="+mn-lt"/>
                        </a:rPr>
                      </a:br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Gebläse</a:t>
                      </a:r>
                      <a:br>
                        <a:rPr lang="de-DE" sz="1400" u="none" strike="noStrike" dirty="0">
                          <a:effectLst/>
                          <a:latin typeface="+mn-lt"/>
                        </a:rPr>
                      </a:br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Ölpumpe</a:t>
                      </a:r>
                      <a:br>
                        <a:rPr lang="de-DE" sz="1400" u="none" strike="noStrike" dirty="0">
                          <a:effectLst/>
                          <a:latin typeface="+mn-lt"/>
                        </a:rPr>
                      </a:br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Ölvorwärmer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8859"/>
                  </a:ext>
                </a:extLst>
              </a:tr>
            </a:tbl>
          </a:graphicData>
        </a:graphic>
      </p:graphicFrame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221A03C-04B4-33BF-F5E7-44872E093646}"/>
              </a:ext>
            </a:extLst>
          </p:cNvPr>
          <p:cNvCxnSpPr/>
          <p:nvPr/>
        </p:nvCxnSpPr>
        <p:spPr bwMode="auto">
          <a:xfrm>
            <a:off x="6042992" y="1172816"/>
            <a:ext cx="0" cy="100708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F13C8CE-4FBD-8787-8342-22C9611980F3}"/>
              </a:ext>
            </a:extLst>
          </p:cNvPr>
          <p:cNvCxnSpPr/>
          <p:nvPr/>
        </p:nvCxnSpPr>
        <p:spPr bwMode="auto">
          <a:xfrm>
            <a:off x="7901609" y="1172816"/>
            <a:ext cx="0" cy="100708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2956225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(4)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(1)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CA2590-BA80-9B2B-8D79-DA62EAD0D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8"/>
          <a:stretch/>
        </p:blipFill>
        <p:spPr>
          <a:xfrm>
            <a:off x="7405482" y="1905727"/>
            <a:ext cx="2464326" cy="30728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551B18C-E9A4-686F-1F52-94EDFA4CA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r="49921"/>
          <a:stretch/>
        </p:blipFill>
        <p:spPr>
          <a:xfrm>
            <a:off x="19403" y="2881422"/>
            <a:ext cx="2464326" cy="3072809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FFFF103-C685-3ACC-C1BD-96DC36EB36F6}"/>
              </a:ext>
            </a:extLst>
          </p:cNvPr>
          <p:cNvGrpSpPr/>
          <p:nvPr/>
        </p:nvGrpSpPr>
        <p:grpSpPr>
          <a:xfrm>
            <a:off x="2480280" y="2424221"/>
            <a:ext cx="4928652" cy="3072810"/>
            <a:chOff x="2473096" y="2424221"/>
            <a:chExt cx="4928652" cy="307281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EA216CC-01C5-788A-F61A-9E9A78624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38"/>
            <a:stretch/>
          </p:blipFill>
          <p:spPr>
            <a:xfrm>
              <a:off x="4937422" y="2424221"/>
              <a:ext cx="2464326" cy="3072809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622FEA3-948E-17D0-510F-D17EF1EAA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14" r="24824"/>
            <a:stretch/>
          </p:blipFill>
          <p:spPr>
            <a:xfrm>
              <a:off x="2473096" y="2424222"/>
              <a:ext cx="2464326" cy="3072809"/>
            </a:xfrm>
            <a:prstGeom prst="rect">
              <a:avLst/>
            </a:prstGeom>
          </p:spPr>
        </p:pic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243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Wärmeenergie wird aus verschieden Quellen der Umwelt genutzt!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099A4F3-E4BC-BE93-305B-DA533BF8CC19}"/>
              </a:ext>
            </a:extLst>
          </p:cNvPr>
          <p:cNvGrpSpPr/>
          <p:nvPr/>
        </p:nvGrpSpPr>
        <p:grpSpPr>
          <a:xfrm>
            <a:off x="1127051" y="990349"/>
            <a:ext cx="8520886" cy="1540200"/>
            <a:chOff x="1127051" y="990349"/>
            <a:chExt cx="8520886" cy="1540200"/>
          </a:xfrm>
        </p:grpSpPr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3A77FAFF-C599-A551-3B51-B6B9288375F5}"/>
                </a:ext>
              </a:extLst>
            </p:cNvPr>
            <p:cNvCxnSpPr/>
            <p:nvPr/>
          </p:nvCxnSpPr>
          <p:spPr bwMode="auto">
            <a:xfrm flipV="1">
              <a:off x="1127051" y="1307805"/>
              <a:ext cx="7145079" cy="1222744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FD8E0EC-446D-5671-D2DC-952D61C2D98D}"/>
                </a:ext>
              </a:extLst>
            </p:cNvPr>
            <p:cNvSpPr txBox="1"/>
            <p:nvPr/>
          </p:nvSpPr>
          <p:spPr>
            <a:xfrm>
              <a:off x="8413304" y="990349"/>
              <a:ext cx="12346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0000FF"/>
                  </a:solidFill>
                </a:rPr>
                <a:t>- JAZ</a:t>
              </a:r>
              <a:br>
                <a:rPr lang="de-DE" sz="1600" dirty="0">
                  <a:solidFill>
                    <a:srgbClr val="0000FF"/>
                  </a:solidFill>
                </a:rPr>
              </a:br>
              <a:r>
                <a:rPr lang="de-DE" sz="1600" dirty="0">
                  <a:solidFill>
                    <a:srgbClr val="0000FF"/>
                  </a:solidFill>
                </a:rPr>
                <a:t>- Investition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289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311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379236-CD2C-42B4-BF60-F6E8DBAEE449}"/>
              </a:ext>
            </a:extLst>
          </p:cNvPr>
          <p:cNvSpPr txBox="1"/>
          <p:nvPr/>
        </p:nvSpPr>
        <p:spPr>
          <a:xfrm>
            <a:off x="437379" y="812626"/>
            <a:ext cx="9326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⁠Endenergieverbrauch⁠ für Wärme und Kälte verursacht mehr als die Hälfte des gesamten Endenergieverbrauchs (EEV), wobei Wärme und Kälte für unterschiedliche Anwendungsbereiche benötigt werden.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Wärme wird größtenteils in den drei Endverbrauchssektoren „Private Haushalte“, „Industrie“ sowie „Gewerbe, Handel und Dienstleistungen (GHD)“ direkt erzeugt und verbraucht (ohne Mobilität): 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In den privaten </a:t>
            </a:r>
            <a:r>
              <a:rPr lang="de-DE" sz="1600" u="sng" dirty="0">
                <a:solidFill>
                  <a:srgbClr val="3333FF"/>
                </a:solidFill>
              </a:rPr>
              <a:t>Haushalten</a:t>
            </a:r>
            <a:r>
              <a:rPr lang="de-DE" sz="1600" dirty="0">
                <a:solidFill>
                  <a:srgbClr val="3333FF"/>
                </a:solidFill>
              </a:rPr>
              <a:t> werden über 90 % der Endenergie für Wärmeanwendungen verbraucht. Hierbei entfallen allein rund zwei Drittel auf den raumwärmebedingten Endenergieverbrauch, der stark von der ⁠Witterung⁠ abhängt und daher größeren Schwankungen unterworfen ist.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Für Raumwärme setzen die privaten Haushalte überwiegend Erdgas als Energieträger ein.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Auch im Sektor </a:t>
            </a:r>
            <a:r>
              <a:rPr lang="de-DE" sz="1600" u="sng" dirty="0">
                <a:solidFill>
                  <a:srgbClr val="3333FF"/>
                </a:solidFill>
              </a:rPr>
              <a:t>GHD</a:t>
            </a:r>
            <a:r>
              <a:rPr lang="de-DE" sz="1600" dirty="0">
                <a:solidFill>
                  <a:srgbClr val="3333FF"/>
                </a:solidFill>
              </a:rPr>
              <a:t> dominieren Wärmeanwendungen mit über 60 Prozent den Endenergieverbrauch. Hierbei ist die Raumwärme für rund die Hälfte des EEV verantwortlich, wobei ebenfalls überwiegend Erdgas für die Wärmebereitstellung eingesetzt wird.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In der </a:t>
            </a:r>
            <a:r>
              <a:rPr lang="de-DE" sz="1600" u="sng" dirty="0">
                <a:solidFill>
                  <a:srgbClr val="3333FF"/>
                </a:solidFill>
              </a:rPr>
              <a:t>Industrie</a:t>
            </a:r>
            <a:r>
              <a:rPr lang="de-DE" sz="1600" dirty="0">
                <a:solidFill>
                  <a:srgbClr val="3333FF"/>
                </a:solidFill>
              </a:rPr>
              <a:t> hat Prozesswärme mit über 60 % den größten Anteil am Endenergieverbrauch. Der hohe Anteil an Kohlen ist Resultat der umfassenden Verwendung bei der Stahlerzeugung.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5E85F-0787-48D6-80AC-0717280A46CC}"/>
              </a:ext>
            </a:extLst>
          </p:cNvPr>
          <p:cNvSpPr txBox="1"/>
          <p:nvPr/>
        </p:nvSpPr>
        <p:spPr>
          <a:xfrm>
            <a:off x="437379" y="5026854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fossile Energie für die Wärmeerzeugung muss sowohl im </a:t>
            </a:r>
            <a:r>
              <a:rPr lang="de-DE" sz="1600" u="sng" dirty="0">
                <a:solidFill>
                  <a:srgbClr val="3333FF"/>
                </a:solidFill>
              </a:rPr>
              <a:t>Neubau als auch im Bestand </a:t>
            </a:r>
            <a:r>
              <a:rPr lang="de-DE" sz="1600" dirty="0">
                <a:solidFill>
                  <a:srgbClr val="3333FF"/>
                </a:solidFill>
              </a:rPr>
              <a:t>schnellstmöglich komplett durch Erneuerbare (Fossilfreie) substituiert werden!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9BFC62-FF6F-4B2A-8176-CCB14038C933}"/>
              </a:ext>
            </a:extLst>
          </p:cNvPr>
          <p:cNvSpPr txBox="1"/>
          <p:nvPr/>
        </p:nvSpPr>
        <p:spPr>
          <a:xfrm>
            <a:off x="437379" y="5656640"/>
            <a:ext cx="8485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tabLst>
                <a:tab pos="442913" algn="l"/>
                <a:tab pos="4000500" algn="l"/>
              </a:tabLst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Die Maßnahmen zur Zielerreichung müssen im Einklang mit dem Naturschutz stehen und sozial gerecht sowohl bei der Kostenträgerschaft als auch bei der Partizipation für Investitionen gestaltet werden.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B4C0FA-90B3-474E-88D1-6565FA711B06}"/>
              </a:ext>
            </a:extLst>
          </p:cNvPr>
          <p:cNvSpPr txBox="1"/>
          <p:nvPr/>
        </p:nvSpPr>
        <p:spPr>
          <a:xfrm>
            <a:off x="138899" y="890704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69BD029-C081-40F5-9BDF-5CD14A04B2BC}"/>
              </a:ext>
            </a:extLst>
          </p:cNvPr>
          <p:cNvSpPr txBox="1"/>
          <p:nvPr/>
        </p:nvSpPr>
        <p:spPr>
          <a:xfrm>
            <a:off x="8137429" y="6247242"/>
            <a:ext cx="1571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Quellenliste</a:t>
            </a:r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EC95071-D8AB-46BA-852F-A7159E9BD689}"/>
              </a:ext>
            </a:extLst>
          </p:cNvPr>
          <p:cNvSpPr txBox="1"/>
          <p:nvPr/>
        </p:nvSpPr>
        <p:spPr>
          <a:xfrm>
            <a:off x="437379" y="4643289"/>
            <a:ext cx="932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Hauswärme ist mit 13% an den Treibhausgasemissionen beteiligt  (siehe Kapitel „Klimakrise“) </a:t>
            </a:r>
          </a:p>
        </p:txBody>
      </p:sp>
    </p:spTree>
    <p:extLst>
      <p:ext uri="{BB962C8B-B14F-4D97-AF65-F5344CB8AC3E}">
        <p14:creationId xmlns:p14="http://schemas.microsoft.com/office/powerpoint/2010/main" val="359986440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(2), PVT-Kollektor (1), Teilkomponenten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06B3ED-4814-4565-4120-B7FBD968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1167092"/>
            <a:ext cx="8422442" cy="474273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 und Solarthermie sind in einem Gehäuse untergebracht!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F1D57E-9B84-DFAC-8BFC-E4C00D03E4A5}"/>
              </a:ext>
            </a:extLst>
          </p:cNvPr>
          <p:cNvSpPr txBox="1"/>
          <p:nvPr/>
        </p:nvSpPr>
        <p:spPr>
          <a:xfrm>
            <a:off x="4780211" y="5755938"/>
            <a:ext cx="49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/>
              <a:t>PVT-Kollektor: PV und Solarthermie in einem Gehäuse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935392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3" y="0"/>
            <a:ext cx="902259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(2), PVT-Kollektor (2), Komponenten/Funktionsprinzip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87517D-74B6-EFF2-566D-670D3012D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0" y="1105697"/>
            <a:ext cx="8070785" cy="464660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Dachfläche wird doppelt genutzt!</a:t>
            </a:r>
          </a:p>
        </p:txBody>
      </p:sp>
    </p:spTree>
    <p:extLst>
      <p:ext uri="{BB962C8B-B14F-4D97-AF65-F5344CB8AC3E}">
        <p14:creationId xmlns:p14="http://schemas.microsoft.com/office/powerpoint/2010/main" val="28197451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(5)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(1): Split- und Monoblock-Wärmepumpen, Luft-Wasser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82C7033-2DE5-CF32-126E-3B06D7FF9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3" y="786801"/>
            <a:ext cx="3240955" cy="2115880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85459D-3529-2793-DEC3-139ABAD39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3" y="947104"/>
            <a:ext cx="2076816" cy="207681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010CF84-64BF-27FE-B40D-18B44179975E}"/>
              </a:ext>
            </a:extLst>
          </p:cNvPr>
          <p:cNvSpPr txBox="1"/>
          <p:nvPr/>
        </p:nvSpPr>
        <p:spPr>
          <a:xfrm>
            <a:off x="8691741" y="2406574"/>
            <a:ext cx="940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Viessmann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4BEED00-03F4-1F27-17B3-EA9F6DA135CE}"/>
              </a:ext>
            </a:extLst>
          </p:cNvPr>
          <p:cNvSpPr txBox="1"/>
          <p:nvPr/>
        </p:nvSpPr>
        <p:spPr>
          <a:xfrm>
            <a:off x="2509284" y="2677164"/>
            <a:ext cx="5018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chemeClr val="bg1"/>
                </a:solidFill>
              </a:rPr>
              <a:t>Monoblock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5B5D37B-CD9B-6A6B-B4BF-4173E06CE695}"/>
              </a:ext>
            </a:extLst>
          </p:cNvPr>
          <p:cNvSpPr txBox="1"/>
          <p:nvPr/>
        </p:nvSpPr>
        <p:spPr>
          <a:xfrm>
            <a:off x="4154636" y="1917510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Split-WPPE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F81EFC-24E8-FEEF-ACBF-074ED3242B20}"/>
              </a:ext>
            </a:extLst>
          </p:cNvPr>
          <p:cNvSpPr txBox="1"/>
          <p:nvPr/>
        </p:nvSpPr>
        <p:spPr>
          <a:xfrm>
            <a:off x="510790" y="2871090"/>
            <a:ext cx="3032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Getrennte Teile: das Kältemittel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verbindet die beiden Split-Teile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408E9BF-886D-30FF-DABD-ADA2D74E2347}"/>
              </a:ext>
            </a:extLst>
          </p:cNvPr>
          <p:cNvGrpSpPr/>
          <p:nvPr/>
        </p:nvGrpSpPr>
        <p:grpSpPr>
          <a:xfrm>
            <a:off x="33409" y="3719172"/>
            <a:ext cx="9071045" cy="2523042"/>
            <a:chOff x="33409" y="3719172"/>
            <a:chExt cx="9071045" cy="252304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C71C0AB-956A-91C7-024B-8FBFCB8A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70" y="3719172"/>
              <a:ext cx="3075009" cy="2025113"/>
            </a:xfrm>
            <a:prstGeom prst="rect">
              <a:avLst/>
            </a:prstGeom>
          </p:spPr>
        </p:pic>
        <p:pic>
          <p:nvPicPr>
            <p:cNvPr id="19" name="Grafik 18" descr="Ein Bild, das Text, Computer, Küchengerät enthält.&#10;&#10;Automatisch generierte Beschreibung">
              <a:extLst>
                <a:ext uri="{FF2B5EF4-FFF2-40B4-BE49-F238E27FC236}">
                  <a16:creationId xmlns:a16="http://schemas.microsoft.com/office/drawing/2014/main" id="{5F95C3C6-D1C0-1411-CF53-4166B60CD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22" r="26480"/>
            <a:stretch/>
          </p:blipFill>
          <p:spPr>
            <a:xfrm>
              <a:off x="6416323" y="3946566"/>
              <a:ext cx="2443716" cy="1601027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A6374A3-4D8C-B55C-20FA-3D932611C821}"/>
                </a:ext>
              </a:extLst>
            </p:cNvPr>
            <p:cNvSpPr txBox="1"/>
            <p:nvPr/>
          </p:nvSpPr>
          <p:spPr>
            <a:xfrm>
              <a:off x="8647278" y="4577802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iDM</a:t>
              </a:r>
              <a:endParaRPr lang="de-DE" sz="12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D5A382D-F854-072B-53DE-9692242614AC}"/>
                </a:ext>
              </a:extLst>
            </p:cNvPr>
            <p:cNvSpPr txBox="1"/>
            <p:nvPr/>
          </p:nvSpPr>
          <p:spPr>
            <a:xfrm>
              <a:off x="3858080" y="4562451"/>
              <a:ext cx="1846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Monoblock-WPPE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AB6F102-CE37-A4CA-7F87-0710AFF3853A}"/>
                </a:ext>
              </a:extLst>
            </p:cNvPr>
            <p:cNvSpPr txBox="1"/>
            <p:nvPr/>
          </p:nvSpPr>
          <p:spPr>
            <a:xfrm>
              <a:off x="33409" y="5657439"/>
              <a:ext cx="4042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Alle Teile befinden sich in einem Gehäuse.</a:t>
              </a:r>
              <a:br>
                <a:rPr lang="de-DE" sz="1600" dirty="0">
                  <a:solidFill>
                    <a:srgbClr val="0000FF"/>
                  </a:solidFill>
                </a:rPr>
              </a:br>
              <a:r>
                <a:rPr lang="de-DE" sz="1600" dirty="0">
                  <a:solidFill>
                    <a:srgbClr val="0000FF"/>
                  </a:solidFill>
                </a:rPr>
                <a:t>Heizwasser kommt direkt ins Haus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Monoblock-Bauart ist auf dem Vormarsch!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860B28-0CEB-11AC-49D7-91B25CCA57AC}"/>
              </a:ext>
            </a:extLst>
          </p:cNvPr>
          <p:cNvSpPr txBox="1"/>
          <p:nvPr/>
        </p:nvSpPr>
        <p:spPr>
          <a:xfrm>
            <a:off x="6475873" y="2984369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Innenteil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897996-F879-DA70-B20F-D702307A3077}"/>
              </a:ext>
            </a:extLst>
          </p:cNvPr>
          <p:cNvSpPr txBox="1"/>
          <p:nvPr/>
        </p:nvSpPr>
        <p:spPr>
          <a:xfrm>
            <a:off x="7527850" y="1665457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Außenteil</a:t>
            </a:r>
          </a:p>
        </p:txBody>
      </p:sp>
    </p:spTree>
    <p:extLst>
      <p:ext uri="{BB962C8B-B14F-4D97-AF65-F5344CB8AC3E}">
        <p14:creationId xmlns:p14="http://schemas.microsoft.com/office/powerpoint/2010/main" val="18347300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623" y="0"/>
            <a:ext cx="888098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(5)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(1), Geräte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1FC255F-110D-411D-A028-109D2ED1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37" y="4983073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0BE75B4-BDCA-42F4-E56D-878AB3EF0567}"/>
              </a:ext>
            </a:extLst>
          </p:cNvPr>
          <p:cNvGrpSpPr/>
          <p:nvPr/>
        </p:nvGrpSpPr>
        <p:grpSpPr>
          <a:xfrm>
            <a:off x="720844" y="1716523"/>
            <a:ext cx="8830310" cy="2335763"/>
            <a:chOff x="720844" y="1716523"/>
            <a:chExt cx="8830310" cy="2335763"/>
          </a:xfrm>
        </p:grpSpPr>
        <p:pic>
          <p:nvPicPr>
            <p:cNvPr id="20" name="Grafik 19" descr="Ein Bild, das drinnen, Mikrowelle, Haushaltsgerät, Klimaanlage enthält.&#10;&#10;Automatisch generierte Beschreibung">
              <a:extLst>
                <a:ext uri="{FF2B5EF4-FFF2-40B4-BE49-F238E27FC236}">
                  <a16:creationId xmlns:a16="http://schemas.microsoft.com/office/drawing/2014/main" id="{94DA04B6-36E6-A356-D972-CF012AFFB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04"/>
            <a:stretch/>
          </p:blipFill>
          <p:spPr>
            <a:xfrm>
              <a:off x="5217279" y="1716523"/>
              <a:ext cx="4333875" cy="2335763"/>
            </a:xfrm>
            <a:prstGeom prst="rect">
              <a:avLst/>
            </a:prstGeom>
          </p:spPr>
        </p:pic>
        <p:pic>
          <p:nvPicPr>
            <p:cNvPr id="21" name="Grafik 20" descr="Ein Bild, das drinnen, Mikrowelle, Haushaltsgerät, Klimaanlage enthält.&#10;&#10;Automatisch generierte Beschreibung">
              <a:extLst>
                <a:ext uri="{FF2B5EF4-FFF2-40B4-BE49-F238E27FC236}">
                  <a16:creationId xmlns:a16="http://schemas.microsoft.com/office/drawing/2014/main" id="{9F71480F-B684-54E0-8372-305FD5514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92"/>
            <a:stretch/>
          </p:blipFill>
          <p:spPr>
            <a:xfrm>
              <a:off x="720844" y="1797958"/>
              <a:ext cx="4333875" cy="2028592"/>
            </a:xfrm>
            <a:prstGeom prst="rect">
              <a:avLst/>
            </a:prstGeom>
          </p:spPr>
        </p:pic>
        <p:sp>
          <p:nvSpPr>
            <p:cNvPr id="22" name="Pfeil: nach links und rechts 21">
              <a:extLst>
                <a:ext uri="{FF2B5EF4-FFF2-40B4-BE49-F238E27FC236}">
                  <a16:creationId xmlns:a16="http://schemas.microsoft.com/office/drawing/2014/main" id="{90C6127E-6149-554C-43DD-8AFEC45A2589}"/>
                </a:ext>
              </a:extLst>
            </p:cNvPr>
            <p:cNvSpPr/>
            <p:nvPr/>
          </p:nvSpPr>
          <p:spPr bwMode="auto">
            <a:xfrm>
              <a:off x="5054719" y="2724846"/>
              <a:ext cx="614561" cy="274320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5608DC51-E96E-FB4C-D259-4E3E14A2E225}"/>
              </a:ext>
            </a:extLst>
          </p:cNvPr>
          <p:cNvSpPr txBox="1"/>
          <p:nvPr/>
        </p:nvSpPr>
        <p:spPr>
          <a:xfrm>
            <a:off x="1869440" y="4379180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Inneneinheit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293113F-C2E5-EC31-1890-D3AF97A8B446}"/>
              </a:ext>
            </a:extLst>
          </p:cNvPr>
          <p:cNvSpPr txBox="1"/>
          <p:nvPr/>
        </p:nvSpPr>
        <p:spPr>
          <a:xfrm>
            <a:off x="6360160" y="437918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Außengerät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Für kleinere Wohneinheiten bestens geeignet!</a:t>
            </a:r>
          </a:p>
        </p:txBody>
      </p:sp>
      <p:sp>
        <p:nvSpPr>
          <p:cNvPr id="4" name="Textfeld 3">
            <a:hlinkClick r:id="rId4"/>
            <a:extLst>
              <a:ext uri="{FF2B5EF4-FFF2-40B4-BE49-F238E27FC236}">
                <a16:creationId xmlns:a16="http://schemas.microsoft.com/office/drawing/2014/main" id="{FA4C3EDC-E3CD-35D1-944F-A1ABA1231151}"/>
              </a:ext>
            </a:extLst>
          </p:cNvPr>
          <p:cNvSpPr txBox="1"/>
          <p:nvPr/>
        </p:nvSpPr>
        <p:spPr>
          <a:xfrm>
            <a:off x="720844" y="5088866"/>
            <a:ext cx="344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de-DE" sz="1200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de-DE" sz="1200" dirty="0"/>
              <a:t>Günstige Alternative zu Gas / Öl – </a:t>
            </a:r>
            <a:br>
              <a:rPr lang="de-DE" sz="1200" dirty="0"/>
            </a:br>
            <a:r>
              <a:rPr lang="de-DE" sz="1200" dirty="0"/>
              <a:t>           Cool &amp; smart heizen mit der Klimaanlage</a:t>
            </a:r>
            <a:br>
              <a:rPr lang="de-DE" sz="1200" dirty="0"/>
            </a:br>
            <a:r>
              <a:rPr lang="de-DE" sz="1200" dirty="0"/>
              <a:t>            (Luft-Luft-Wärmepumpe</a:t>
            </a:r>
            <a:r>
              <a:rPr lang="de-DE" sz="1200" dirty="0">
                <a:solidFill>
                  <a:srgbClr val="92D050"/>
                </a:solidFill>
              </a:rPr>
              <a:t>)</a:t>
            </a:r>
            <a:endParaRPr lang="de-DE" sz="120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5783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(5)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(2), Funktionsprinzip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1FC255F-110D-411D-A028-109D2ED1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097" y="5917958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</a:t>
            </a:r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B34FDFF-3116-727F-5626-E5DD12351721}"/>
              </a:ext>
            </a:extLst>
          </p:cNvPr>
          <p:cNvSpPr/>
          <p:nvPr/>
        </p:nvSpPr>
        <p:spPr bwMode="auto">
          <a:xfrm>
            <a:off x="267288" y="818655"/>
            <a:ext cx="7261272" cy="261034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74DFEC-92CA-78FB-D79B-8706E4636D5C}"/>
              </a:ext>
            </a:extLst>
          </p:cNvPr>
          <p:cNvSpPr txBox="1"/>
          <p:nvPr/>
        </p:nvSpPr>
        <p:spPr>
          <a:xfrm>
            <a:off x="379430" y="1929426"/>
            <a:ext cx="108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Kühlen im Sommer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3B22790-F997-E3AE-E869-E248F30CD999}"/>
              </a:ext>
            </a:extLst>
          </p:cNvPr>
          <p:cNvGrpSpPr/>
          <p:nvPr/>
        </p:nvGrpSpPr>
        <p:grpSpPr>
          <a:xfrm>
            <a:off x="267288" y="3545414"/>
            <a:ext cx="7261272" cy="2610345"/>
            <a:chOff x="267288" y="818655"/>
            <a:chExt cx="7261272" cy="261034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C5D280D-9983-C34D-EF44-5241D5826CC2}"/>
                </a:ext>
              </a:extLst>
            </p:cNvPr>
            <p:cNvSpPr/>
            <p:nvPr/>
          </p:nvSpPr>
          <p:spPr bwMode="auto">
            <a:xfrm>
              <a:off x="267288" y="818655"/>
              <a:ext cx="7261272" cy="26103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17E2830-EDEB-ACD3-DCF2-2AD50D5F4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" b="53351"/>
            <a:stretch/>
          </p:blipFill>
          <p:spPr>
            <a:xfrm>
              <a:off x="1578692" y="896997"/>
              <a:ext cx="5841236" cy="2434916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320C9E9-30E5-E009-7873-FEB955428875}"/>
                </a:ext>
              </a:extLst>
            </p:cNvPr>
            <p:cNvSpPr txBox="1"/>
            <p:nvPr/>
          </p:nvSpPr>
          <p:spPr>
            <a:xfrm>
              <a:off x="379430" y="1869780"/>
              <a:ext cx="1087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Heizen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im Winter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E4954324-2AF1-C9BD-5EB9-3C5EF2239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5"/>
          <a:stretch/>
        </p:blipFill>
        <p:spPr>
          <a:xfrm>
            <a:off x="1578692" y="905878"/>
            <a:ext cx="5841236" cy="24401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BB8E3B3-B1B4-41BE-CBF6-FB781D232268}"/>
              </a:ext>
            </a:extLst>
          </p:cNvPr>
          <p:cNvSpPr txBox="1"/>
          <p:nvPr/>
        </p:nvSpPr>
        <p:spPr>
          <a:xfrm>
            <a:off x="7781796" y="2965078"/>
            <a:ext cx="16786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 Verdampfer</a:t>
            </a:r>
          </a:p>
          <a:p>
            <a:r>
              <a:rPr lang="de-DE" sz="1400" dirty="0"/>
              <a:t>2 Verdichter</a:t>
            </a:r>
          </a:p>
          <a:p>
            <a:r>
              <a:rPr lang="de-DE" sz="1400" dirty="0"/>
              <a:t>3 Verflüssiger</a:t>
            </a:r>
          </a:p>
          <a:p>
            <a:r>
              <a:rPr lang="de-DE" sz="1400" dirty="0"/>
              <a:t>4 Expansionsventil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Eine Investition, die im Sommer und Winter funktioniert!</a:t>
            </a:r>
          </a:p>
        </p:txBody>
      </p:sp>
    </p:spTree>
    <p:extLst>
      <p:ext uri="{BB962C8B-B14F-4D97-AF65-F5344CB8AC3E}">
        <p14:creationId xmlns:p14="http://schemas.microsoft.com/office/powerpoint/2010/main" val="24925880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60" y="-14172"/>
            <a:ext cx="855701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(6)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Auslegung einer Wärmepumpe im Altbau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A33329-0E93-4DE1-AE2A-E58481B99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7781"/>
          <a:stretch/>
        </p:blipFill>
        <p:spPr>
          <a:xfrm>
            <a:off x="1259660" y="865726"/>
            <a:ext cx="6566817" cy="367766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C0BA854-6EAE-BA13-194F-603A3D1B0C77}"/>
              </a:ext>
            </a:extLst>
          </p:cNvPr>
          <p:cNvGrpSpPr/>
          <p:nvPr/>
        </p:nvGrpSpPr>
        <p:grpSpPr>
          <a:xfrm>
            <a:off x="437379" y="4914379"/>
            <a:ext cx="9124910" cy="1225684"/>
            <a:chOff x="437379" y="4914379"/>
            <a:chExt cx="9124910" cy="1225684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F6F6398-36D4-478D-80C4-D94DDF71D6C0}"/>
                </a:ext>
              </a:extLst>
            </p:cNvPr>
            <p:cNvSpPr txBox="1"/>
            <p:nvPr/>
          </p:nvSpPr>
          <p:spPr>
            <a:xfrm>
              <a:off x="437379" y="5478252"/>
              <a:ext cx="9124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Heizlastberechnung und Heizkörperleistung der Räume liegen vor 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31CA624-26C9-44B0-8659-497AB4DE6E79}"/>
                </a:ext>
              </a:extLst>
            </p:cNvPr>
            <p:cNvSpPr txBox="1"/>
            <p:nvPr/>
          </p:nvSpPr>
          <p:spPr>
            <a:xfrm>
              <a:off x="437379" y="5196846"/>
              <a:ext cx="9124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Bei der Auslegungstemperatur (z.B. -10 °C) sollte die Vorlauftemperatur  &lt;=55°C sein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F3812694-2291-436E-9137-6472711A7355}"/>
                </a:ext>
              </a:extLst>
            </p:cNvPr>
            <p:cNvSpPr txBox="1"/>
            <p:nvPr/>
          </p:nvSpPr>
          <p:spPr>
            <a:xfrm>
              <a:off x="437379" y="4914379"/>
              <a:ext cx="9124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Voraussetzung für die Dimensionierung der Wärmepumpe: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4B6CB34-8093-467C-9C34-2775AF23B3F5}"/>
                </a:ext>
              </a:extLst>
            </p:cNvPr>
            <p:cNvSpPr txBox="1"/>
            <p:nvPr/>
          </p:nvSpPr>
          <p:spPr>
            <a:xfrm>
              <a:off x="437379" y="5801509"/>
              <a:ext cx="9124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Die Wärmepumpe hat nur an ganz wenigen Tagen Stress  (hier statistisch nur 2 Tage)</a:t>
              </a: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156424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Erfolgsgarantie: Richtig dimensionierte Heizkörper und Auslegung der Wärmepumpe</a:t>
            </a:r>
          </a:p>
        </p:txBody>
      </p:sp>
      <p:sp>
        <p:nvSpPr>
          <p:cNvPr id="145" name="Text Box 14">
            <a:extLst>
              <a:ext uri="{FF2B5EF4-FFF2-40B4-BE49-F238E27FC236}">
                <a16:creationId xmlns:a16="http://schemas.microsoft.com/office/drawing/2014/main" id="{4DE5BE7C-5638-4340-9AD0-8F2DEC2C9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5623" y="4235176"/>
            <a:ext cx="16366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13) Quellenliste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BFD1541-8767-D3EF-2EC7-67B4A4A119CB}"/>
              </a:ext>
            </a:extLst>
          </p:cNvPr>
          <p:cNvSpPr txBox="1"/>
          <p:nvPr/>
        </p:nvSpPr>
        <p:spPr>
          <a:xfrm>
            <a:off x="6135244" y="4532501"/>
            <a:ext cx="3619043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Energiesparkommissar: Wärmepumpen im Altbau II</a:t>
            </a:r>
            <a:br>
              <a:rPr lang="de-DE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12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ein Handlungsleitfaden vom Energiesparkommissar</a:t>
            </a:r>
            <a:endParaRPr lang="de-D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4980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BB5695DA-B23C-4A60-8E0E-D82BAE3E9216}"/>
              </a:ext>
            </a:extLst>
          </p:cNvPr>
          <p:cNvSpPr txBox="1"/>
          <p:nvPr/>
        </p:nvSpPr>
        <p:spPr>
          <a:xfrm>
            <a:off x="501631" y="795046"/>
            <a:ext cx="911902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Tausch des Wärmeerzeugers im alten Bestand (09/2020)</a:t>
            </a:r>
          </a:p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Objekt: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Energetisch teilsanierter Altbau mit Anbau, Baujahr 1883. Beheizte Fläche: ca. 210 m²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316" y="5687054"/>
            <a:ext cx="120385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sz="1200" dirty="0">
                <a:latin typeface="+mn-lt"/>
                <a:cs typeface="Times New Roman" panose="02020603050405020304" pitchFamily="18" charset="0"/>
              </a:rPr>
              <a:t>M. Müller</a:t>
            </a:r>
            <a:r>
              <a:rPr lang="de-DE" altLang="de-DE" sz="1200" dirty="0"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9BDB0D0-3BAA-642F-9156-01C7EAC49C18}"/>
              </a:ext>
            </a:extLst>
          </p:cNvPr>
          <p:cNvGrpSpPr/>
          <p:nvPr/>
        </p:nvGrpSpPr>
        <p:grpSpPr>
          <a:xfrm>
            <a:off x="433537" y="3817637"/>
            <a:ext cx="2133865" cy="1770294"/>
            <a:chOff x="433537" y="3817637"/>
            <a:chExt cx="2133865" cy="177029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C69DEDE-8E5E-4648-9A25-67AB4A38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01631" y="3817637"/>
              <a:ext cx="2065771" cy="137056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A2BC1DB-30BA-4C01-90C3-03A204D873BD}"/>
                </a:ext>
              </a:extLst>
            </p:cNvPr>
            <p:cNvSpPr txBox="1"/>
            <p:nvPr/>
          </p:nvSpPr>
          <p:spPr>
            <a:xfrm>
              <a:off x="433537" y="5280154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Dachgaube </a:t>
              </a:r>
              <a:r>
                <a:rPr lang="de-DE" sz="1400" i="1" dirty="0" err="1">
                  <a:solidFill>
                    <a:srgbClr val="3333FF"/>
                  </a:solidFill>
                </a:rPr>
                <a:t>Zuluftseite</a:t>
              </a:r>
              <a:endParaRPr lang="de-DE" sz="1400" i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600FA4A-255D-9AB1-4E56-8E91E1645F08}"/>
              </a:ext>
            </a:extLst>
          </p:cNvPr>
          <p:cNvGrpSpPr/>
          <p:nvPr/>
        </p:nvGrpSpPr>
        <p:grpSpPr>
          <a:xfrm>
            <a:off x="4713222" y="3817637"/>
            <a:ext cx="2019349" cy="1770294"/>
            <a:chOff x="4713222" y="3817637"/>
            <a:chExt cx="2019349" cy="177029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D6722C9-57CE-482E-AC23-72AFF1F90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3222" y="3817637"/>
              <a:ext cx="2019349" cy="1346233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0CCA76A-EFD3-4BA1-A89A-36B38D0DCE8D}"/>
                </a:ext>
              </a:extLst>
            </p:cNvPr>
            <p:cNvSpPr txBox="1"/>
            <p:nvPr/>
          </p:nvSpPr>
          <p:spPr>
            <a:xfrm>
              <a:off x="4713222" y="5280154"/>
              <a:ext cx="1976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Dachgaube Abluftseite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9D53ECE-033B-BD21-2195-F7913BD485BF}"/>
              </a:ext>
            </a:extLst>
          </p:cNvPr>
          <p:cNvGrpSpPr/>
          <p:nvPr/>
        </p:nvGrpSpPr>
        <p:grpSpPr>
          <a:xfrm>
            <a:off x="2630638" y="3817637"/>
            <a:ext cx="2035634" cy="1770294"/>
            <a:chOff x="2630638" y="3817637"/>
            <a:chExt cx="2035634" cy="177029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D040A11-BE08-4DB4-ACF6-D077CCC7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0638" y="3817637"/>
              <a:ext cx="2019348" cy="1346232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F777C42-014D-498D-9585-315261F37874}"/>
                </a:ext>
              </a:extLst>
            </p:cNvPr>
            <p:cNvSpPr txBox="1"/>
            <p:nvPr/>
          </p:nvSpPr>
          <p:spPr>
            <a:xfrm>
              <a:off x="2673419" y="5280154"/>
              <a:ext cx="1992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WPPE: „Außeneinheit“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6557948-E199-7667-C4B2-33A57A9C4ECC}"/>
              </a:ext>
            </a:extLst>
          </p:cNvPr>
          <p:cNvGrpSpPr/>
          <p:nvPr/>
        </p:nvGrpSpPr>
        <p:grpSpPr>
          <a:xfrm>
            <a:off x="7479610" y="3312553"/>
            <a:ext cx="1907895" cy="2275378"/>
            <a:chOff x="7479610" y="3312553"/>
            <a:chExt cx="1907895" cy="227537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440DDE3-C84F-4724-8A67-4D704FC6A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5998" y="3312553"/>
              <a:ext cx="1231360" cy="1851316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C02D213-A260-44B4-8263-72D60E2AF279}"/>
                </a:ext>
              </a:extLst>
            </p:cNvPr>
            <p:cNvSpPr txBox="1"/>
            <p:nvPr/>
          </p:nvSpPr>
          <p:spPr>
            <a:xfrm>
              <a:off x="7479610" y="5280154"/>
              <a:ext cx="1907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WPPE: „Inneneinheit“</a:t>
              </a: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84625774-D094-4F3A-955E-2E26F77D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54773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(7)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Beispiele (1)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01199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einer Jahresarbeitszahl von 4,4 ist diese Anlage beispielgebend für den Bestand!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1DD35-E412-68DF-0A90-4860C4E1E619}"/>
              </a:ext>
            </a:extLst>
          </p:cNvPr>
          <p:cNvSpPr txBox="1"/>
          <p:nvPr/>
        </p:nvSpPr>
        <p:spPr>
          <a:xfrm>
            <a:off x="501631" y="1580439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Wärmeverteilung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Zweirohrheizleitungssystem mit Röhrenheizkörper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589797-A4DC-EBD2-11B4-832F20FCB562}"/>
              </a:ext>
            </a:extLst>
          </p:cNvPr>
          <p:cNvSpPr txBox="1"/>
          <p:nvPr/>
        </p:nvSpPr>
        <p:spPr>
          <a:xfrm>
            <a:off x="501631" y="1962123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alt</a:t>
            </a:r>
            <a:r>
              <a:rPr lang="de-DE" sz="16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Gasbrennwertgerät, 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Bauj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. 1996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228FB8C-30BD-5D08-184D-8FB57B8B5D8A}"/>
              </a:ext>
            </a:extLst>
          </p:cNvPr>
          <p:cNvSpPr txBox="1"/>
          <p:nvPr/>
        </p:nvSpPr>
        <p:spPr>
          <a:xfrm>
            <a:off x="501631" y="2794687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Jahresarbeitszahl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(JAZ) gemessen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4,4 (in der Heizperiode 2020-2021)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6B0F91B-5331-7187-634D-F9C3D75120D6}"/>
              </a:ext>
            </a:extLst>
          </p:cNvPr>
          <p:cNvSpPr txBox="1"/>
          <p:nvPr/>
        </p:nvSpPr>
        <p:spPr>
          <a:xfrm>
            <a:off x="501631" y="2377828"/>
            <a:ext cx="9119024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neu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Luft-Wasser-Wärmepumpe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iDM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AERO SLM 6 - 17 kW) VL/RL: 55°C /48°C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8274919-05A0-A772-156E-57E670EF808A}"/>
              </a:ext>
            </a:extLst>
          </p:cNvPr>
          <p:cNvSpPr txBox="1"/>
          <p:nvPr/>
        </p:nvSpPr>
        <p:spPr>
          <a:xfrm>
            <a:off x="501631" y="3210392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BaFa</a:t>
            </a: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35%</a:t>
            </a:r>
          </a:p>
        </p:txBody>
      </p:sp>
    </p:spTree>
    <p:extLst>
      <p:ext uri="{BB962C8B-B14F-4D97-AF65-F5344CB8AC3E}">
        <p14:creationId xmlns:p14="http://schemas.microsoft.com/office/powerpoint/2010/main" val="227377774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BB5695DA-B23C-4A60-8E0E-D82BAE3E9216}"/>
              </a:ext>
            </a:extLst>
          </p:cNvPr>
          <p:cNvSpPr txBox="1"/>
          <p:nvPr/>
        </p:nvSpPr>
        <p:spPr>
          <a:xfrm>
            <a:off x="501631" y="755539"/>
            <a:ext cx="911902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Tausch des Wärmeerzeugers im jüngeren Bestand (09/2021)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Objekt</a:t>
            </a:r>
            <a:r>
              <a:rPr lang="de-DE" sz="16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Einfamilienhaus mit Einliegerwohnung Baujahr 2000. Beheizte Fläche: ca. 250 m²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538" y="5827327"/>
            <a:ext cx="11253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Times New Roman" panose="02020603050405020304" pitchFamily="18" charset="0"/>
              </a:rPr>
              <a:t>W. Thiel</a:t>
            </a:r>
            <a:r>
              <a:rPr lang="de-DE" altLang="de-DE" sz="1200" dirty="0"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5C59215-76D6-6610-D15E-6C3733EE1E1F}"/>
              </a:ext>
            </a:extLst>
          </p:cNvPr>
          <p:cNvGrpSpPr/>
          <p:nvPr/>
        </p:nvGrpSpPr>
        <p:grpSpPr>
          <a:xfrm>
            <a:off x="281346" y="3547546"/>
            <a:ext cx="2313390" cy="2282752"/>
            <a:chOff x="281346" y="3547546"/>
            <a:chExt cx="2313390" cy="2282752"/>
          </a:xfrm>
        </p:grpSpPr>
        <p:pic>
          <p:nvPicPr>
            <p:cNvPr id="11" name="Grafik 10" descr="Ein Bild, das Fräse enthält.&#10;&#10;Automatisch generierte Beschreibung">
              <a:extLst>
                <a:ext uri="{FF2B5EF4-FFF2-40B4-BE49-F238E27FC236}">
                  <a16:creationId xmlns:a16="http://schemas.microsoft.com/office/drawing/2014/main" id="{D613B027-88EA-43F7-A8C1-0D720246B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2" y="3547546"/>
              <a:ext cx="1438973" cy="1918631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76ED308-4333-44DE-9AF9-991626857BB7}"/>
                </a:ext>
              </a:extLst>
            </p:cNvPr>
            <p:cNvSpPr txBox="1"/>
            <p:nvPr/>
          </p:nvSpPr>
          <p:spPr>
            <a:xfrm>
              <a:off x="281346" y="5522521"/>
              <a:ext cx="2313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Ölkessel mit WW-Speicher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B8D90F-AF79-5E66-D786-5077206EF659}"/>
              </a:ext>
            </a:extLst>
          </p:cNvPr>
          <p:cNvGrpSpPr/>
          <p:nvPr/>
        </p:nvGrpSpPr>
        <p:grpSpPr>
          <a:xfrm>
            <a:off x="2377910" y="3567628"/>
            <a:ext cx="3181096" cy="2262670"/>
            <a:chOff x="2377910" y="3567628"/>
            <a:chExt cx="3181096" cy="2262670"/>
          </a:xfrm>
        </p:grpSpPr>
        <p:pic>
          <p:nvPicPr>
            <p:cNvPr id="9" name="Grafik 8" descr="Ein Bild, das draußen, Baum, Garten, Pflanze enthält.&#10;&#10;Automatisch generierte Beschreibung">
              <a:extLst>
                <a:ext uri="{FF2B5EF4-FFF2-40B4-BE49-F238E27FC236}">
                  <a16:creationId xmlns:a16="http://schemas.microsoft.com/office/drawing/2014/main" id="{798D69C6-2963-4396-B58F-0DD4A1D5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14" y="3567628"/>
              <a:ext cx="2495792" cy="1871845"/>
            </a:xfrm>
            <a:prstGeom prst="rect">
              <a:avLst/>
            </a:prstGeom>
          </p:spPr>
        </p:pic>
        <p:sp>
          <p:nvSpPr>
            <p:cNvPr id="12" name="Pfeil: nach links 11">
              <a:extLst>
                <a:ext uri="{FF2B5EF4-FFF2-40B4-BE49-F238E27FC236}">
                  <a16:creationId xmlns:a16="http://schemas.microsoft.com/office/drawing/2014/main" id="{7888B8AB-5AD0-4DA2-990D-BBC566FA039D}"/>
                </a:ext>
              </a:extLst>
            </p:cNvPr>
            <p:cNvSpPr/>
            <p:nvPr/>
          </p:nvSpPr>
          <p:spPr bwMode="auto">
            <a:xfrm rot="10800000">
              <a:off x="2377910" y="4449529"/>
              <a:ext cx="457200" cy="404480"/>
            </a:xfrm>
            <a:prstGeom prst="lef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D2ABC16-FEBA-4F62-8DF2-308E8C46F451}"/>
                </a:ext>
              </a:extLst>
            </p:cNvPr>
            <p:cNvSpPr txBox="1"/>
            <p:nvPr/>
          </p:nvSpPr>
          <p:spPr>
            <a:xfrm>
              <a:off x="3953480" y="5522521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3083E9A-FE6D-6904-F94D-14E1D68C9B64}"/>
              </a:ext>
            </a:extLst>
          </p:cNvPr>
          <p:cNvGrpSpPr/>
          <p:nvPr/>
        </p:nvGrpSpPr>
        <p:grpSpPr>
          <a:xfrm>
            <a:off x="5696174" y="3549680"/>
            <a:ext cx="2045753" cy="2496061"/>
            <a:chOff x="5696174" y="3549680"/>
            <a:chExt cx="2045753" cy="2496061"/>
          </a:xfrm>
        </p:grpSpPr>
        <p:pic>
          <p:nvPicPr>
            <p:cNvPr id="3" name="Grafik 2" descr="Ein Bild, das drinnen enthält.&#10;&#10;Automatisch generierte Beschreibung">
              <a:extLst>
                <a:ext uri="{FF2B5EF4-FFF2-40B4-BE49-F238E27FC236}">
                  <a16:creationId xmlns:a16="http://schemas.microsoft.com/office/drawing/2014/main" id="{68CF73A9-CB9D-4864-A19A-D452D334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55613" y="3789509"/>
              <a:ext cx="1918631" cy="143897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E2F1355-6199-4023-9300-3D022F85FF95}"/>
                </a:ext>
              </a:extLst>
            </p:cNvPr>
            <p:cNvSpPr txBox="1"/>
            <p:nvPr/>
          </p:nvSpPr>
          <p:spPr>
            <a:xfrm>
              <a:off x="5696174" y="5522521"/>
              <a:ext cx="204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Pufferspeicher Heizung</a:t>
              </a:r>
              <a:br>
                <a:rPr lang="de-DE" sz="1400" i="1" dirty="0">
                  <a:solidFill>
                    <a:srgbClr val="3333FF"/>
                  </a:solidFill>
                </a:rPr>
              </a:br>
              <a:r>
                <a:rPr lang="de-DE" sz="1400" i="1" dirty="0">
                  <a:solidFill>
                    <a:srgbClr val="3333FF"/>
                  </a:solidFill>
                </a:rPr>
                <a:t>mit Hydraulik-Modul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9B11591-9DC2-99C4-9084-EE726632DCBF}"/>
              </a:ext>
            </a:extLst>
          </p:cNvPr>
          <p:cNvGrpSpPr/>
          <p:nvPr/>
        </p:nvGrpSpPr>
        <p:grpSpPr>
          <a:xfrm>
            <a:off x="7870851" y="3567631"/>
            <a:ext cx="1425512" cy="2262667"/>
            <a:chOff x="7870851" y="3567631"/>
            <a:chExt cx="1425512" cy="2262667"/>
          </a:xfrm>
        </p:grpSpPr>
        <p:pic>
          <p:nvPicPr>
            <p:cNvPr id="5" name="Grafik 4" descr="Ein Bild, das drinnen, schmutzig, gefliest enthält.&#10;&#10;Automatisch generierte Beschreibung">
              <a:extLst>
                <a:ext uri="{FF2B5EF4-FFF2-40B4-BE49-F238E27FC236}">
                  <a16:creationId xmlns:a16="http://schemas.microsoft.com/office/drawing/2014/main" id="{430665D1-A5C8-4608-9CBB-5A220B9B2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33266" y="3805216"/>
              <a:ext cx="1900682" cy="1425512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02FBB35-68EE-4407-A6F1-3FD7CD3B6A6C}"/>
                </a:ext>
              </a:extLst>
            </p:cNvPr>
            <p:cNvSpPr txBox="1"/>
            <p:nvPr/>
          </p:nvSpPr>
          <p:spPr>
            <a:xfrm>
              <a:off x="7923878" y="5522521"/>
              <a:ext cx="1287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WW-Speicher</a:t>
              </a:r>
            </a:p>
          </p:txBody>
        </p:sp>
      </p:grpSp>
      <p:sp>
        <p:nvSpPr>
          <p:cNvPr id="15" name="Rectangle 4">
            <a:extLst>
              <a:ext uri="{FF2B5EF4-FFF2-40B4-BE49-F238E27FC236}">
                <a16:creationId xmlns:a16="http://schemas.microsoft.com/office/drawing/2014/main" id="{5662888F-AC5E-4ADC-B1A0-2F040CC0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54773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(7)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Beispiele (2)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01199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dieses Beispiel kann sich sehen lassen!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1B30490-F591-A7E5-0669-2D4C5CB1F8FB}"/>
              </a:ext>
            </a:extLst>
          </p:cNvPr>
          <p:cNvSpPr txBox="1"/>
          <p:nvPr/>
        </p:nvSpPr>
        <p:spPr>
          <a:xfrm>
            <a:off x="501631" y="1878367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alt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Ölheizung, </a:t>
            </a:r>
            <a:r>
              <a:rPr lang="de-DE" sz="16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Bauj</a:t>
            </a:r>
            <a:r>
              <a:rPr lang="de-DE" sz="1600" dirty="0">
                <a:solidFill>
                  <a:srgbClr val="3333FF"/>
                </a:solidFill>
                <a:cs typeface="Times New Roman" panose="02020603050405020304" pitchFamily="18" charset="0"/>
              </a:rPr>
              <a:t>. 2000</a:t>
            </a:r>
            <a:endParaRPr lang="de-DE" sz="16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CEABB84-D853-FD95-6E62-D462B8AB2DE4}"/>
              </a:ext>
            </a:extLst>
          </p:cNvPr>
          <p:cNvSpPr txBox="1"/>
          <p:nvPr/>
        </p:nvSpPr>
        <p:spPr>
          <a:xfrm>
            <a:off x="501631" y="1529955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Wärmeverteilung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Zweirohrheizleitungssystem mit Flächenheizkörpern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3D390B7-BBA7-A14F-47CE-5ADD19793900}"/>
              </a:ext>
            </a:extLst>
          </p:cNvPr>
          <p:cNvSpPr txBox="1"/>
          <p:nvPr/>
        </p:nvSpPr>
        <p:spPr>
          <a:xfrm>
            <a:off x="501631" y="2226779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neu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Luft-Wasser-Wärmepumpe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iDM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AERO ALM 6 - 15 kW) VL/RL: 55°C /48°C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3DFC4D0-9B2F-EBFD-41C0-3E77DBBB0ED0}"/>
              </a:ext>
            </a:extLst>
          </p:cNvPr>
          <p:cNvSpPr txBox="1"/>
          <p:nvPr/>
        </p:nvSpPr>
        <p:spPr>
          <a:xfrm>
            <a:off x="501631" y="2923602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BaFa</a:t>
            </a: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45%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29AF853-A8C9-A005-5D0B-CA318599F57D}"/>
              </a:ext>
            </a:extLst>
          </p:cNvPr>
          <p:cNvSpPr txBox="1"/>
          <p:nvPr/>
        </p:nvSpPr>
        <p:spPr>
          <a:xfrm>
            <a:off x="501631" y="2575191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Jahresarbeitszahl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(JAZ) gemessen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4,2</a:t>
            </a:r>
          </a:p>
        </p:txBody>
      </p:sp>
    </p:spTree>
    <p:extLst>
      <p:ext uri="{BB962C8B-B14F-4D97-AF65-F5344CB8AC3E}">
        <p14:creationId xmlns:p14="http://schemas.microsoft.com/office/powerpoint/2010/main" val="20362937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0" grpId="0"/>
      <p:bldP spid="21" grpId="0"/>
      <p:bldP spid="22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841014" y="1429201"/>
            <a:ext cx="3131039" cy="2703771"/>
            <a:chOff x="1995115" y="1601287"/>
            <a:chExt cx="3131039" cy="2703771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995115" y="1631581"/>
              <a:ext cx="21739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notwendige energetische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Sanierung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688074" y="2014297"/>
              <a:ext cx="953094" cy="29939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23765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763098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500BCF8E-25F8-578F-E175-92B4265891C0}"/>
              </a:ext>
            </a:extLst>
          </p:cNvPr>
          <p:cNvGrpSpPr/>
          <p:nvPr/>
        </p:nvGrpSpPr>
        <p:grpSpPr>
          <a:xfrm>
            <a:off x="238555" y="1082131"/>
            <a:ext cx="9667446" cy="4718616"/>
            <a:chOff x="238555" y="1082131"/>
            <a:chExt cx="9667446" cy="4718616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238555" y="5462193"/>
              <a:ext cx="9667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Energiemanagement-System sorgt für das Zusammenspiel von Erzeuger/Speicher und Verbraucher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83945BA-3F14-4665-9BF1-FADDD7CDE29F}"/>
                </a:ext>
              </a:extLst>
            </p:cNvPr>
            <p:cNvGrpSpPr/>
            <p:nvPr/>
          </p:nvGrpSpPr>
          <p:grpSpPr>
            <a:xfrm>
              <a:off x="5813734" y="1082131"/>
              <a:ext cx="4032306" cy="2277897"/>
              <a:chOff x="5813734" y="1254217"/>
              <a:chExt cx="4032306" cy="2277897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/>
              <p:nvPr/>
            </p:nvCxnSpPr>
            <p:spPr bwMode="auto">
              <a:xfrm>
                <a:off x="7515441" y="1254217"/>
                <a:ext cx="0" cy="217478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315B8E1D-63E0-4A84-82DB-4AA48137FAD3}"/>
                  </a:ext>
                </a:extLst>
              </p:cNvPr>
              <p:cNvCxnSpPr/>
              <p:nvPr/>
            </p:nvCxnSpPr>
            <p:spPr bwMode="auto">
              <a:xfrm>
                <a:off x="7295660" y="1450929"/>
                <a:ext cx="65338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6A5356F7-C04E-4741-9D86-EC81D479A308}"/>
                  </a:ext>
                </a:extLst>
              </p:cNvPr>
              <p:cNvSpPr/>
              <p:nvPr/>
            </p:nvSpPr>
            <p:spPr bwMode="auto">
              <a:xfrm>
                <a:off x="7480489" y="1405738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7974456" y="1286683"/>
                <a:ext cx="1871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 (Internet)</a:t>
                </a: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25308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A7604D9-CC65-454F-AC50-4C076115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</p:grp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224040" y="5755568"/>
            <a:ext cx="966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EE-Maßnahmen sollten mit dem Energieberater bei notwendigen Instandhaltungen geplant werden</a:t>
            </a:r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C1742AD9-2607-5271-49AC-CF2699E39934}"/>
              </a:ext>
            </a:extLst>
          </p:cNvPr>
          <p:cNvGrpSpPr/>
          <p:nvPr/>
        </p:nvGrpSpPr>
        <p:grpSpPr>
          <a:xfrm>
            <a:off x="224042" y="1376505"/>
            <a:ext cx="9681958" cy="3684527"/>
            <a:chOff x="224042" y="1376505"/>
            <a:chExt cx="9681958" cy="3684527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4B65DD55-27CC-B198-B621-9EF9E90BD6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4364" y="4692139"/>
              <a:ext cx="44657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D587411E-2867-4BEF-97EF-56AA9D38709A}"/>
                </a:ext>
              </a:extLst>
            </p:cNvPr>
            <p:cNvGrpSpPr/>
            <p:nvPr/>
          </p:nvGrpSpPr>
          <p:grpSpPr>
            <a:xfrm>
              <a:off x="224042" y="1376505"/>
              <a:ext cx="9681958" cy="3684527"/>
              <a:chOff x="224042" y="1440005"/>
              <a:chExt cx="9681958" cy="3684527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224042" y="4785978"/>
                <a:ext cx="96819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PV aufs Dach, Balkon und Parkplatz mit Haus-Akku, Überschussstrom ins EVU-Netz</a:t>
                </a:r>
              </a:p>
            </p:txBody>
          </p:sp>
          <p:grpSp>
            <p:nvGrpSpPr>
              <p:cNvPr id="117" name="Gruppieren 116">
                <a:extLst>
                  <a:ext uri="{FF2B5EF4-FFF2-40B4-BE49-F238E27FC236}">
                    <a16:creationId xmlns:a16="http://schemas.microsoft.com/office/drawing/2014/main" id="{0CCC28C9-F7D6-C67D-22FD-B20244D2B609}"/>
                  </a:ext>
                </a:extLst>
              </p:cNvPr>
              <p:cNvGrpSpPr/>
              <p:nvPr/>
            </p:nvGrpSpPr>
            <p:grpSpPr>
              <a:xfrm>
                <a:off x="3811625" y="1440005"/>
                <a:ext cx="3351398" cy="3352875"/>
                <a:chOff x="3811625" y="1440005"/>
                <a:chExt cx="3351398" cy="3352875"/>
              </a:xfrm>
            </p:grpSpPr>
            <p:grpSp>
              <p:nvGrpSpPr>
                <p:cNvPr id="109" name="Gruppieren 108">
                  <a:extLst>
                    <a:ext uri="{FF2B5EF4-FFF2-40B4-BE49-F238E27FC236}">
                      <a16:creationId xmlns:a16="http://schemas.microsoft.com/office/drawing/2014/main" id="{C18E14C0-804C-DCC1-4C4D-668DD92D2679}"/>
                    </a:ext>
                  </a:extLst>
                </p:cNvPr>
                <p:cNvGrpSpPr/>
                <p:nvPr/>
              </p:nvGrpSpPr>
              <p:grpSpPr>
                <a:xfrm>
                  <a:off x="5598798" y="3495999"/>
                  <a:ext cx="691598" cy="1296881"/>
                  <a:chOff x="5598798" y="3495999"/>
                  <a:chExt cx="691598" cy="1296881"/>
                </a:xfrm>
              </p:grpSpPr>
              <p:pic>
                <p:nvPicPr>
                  <p:cNvPr id="8" name="Grafik 7">
                    <a:extLst>
                      <a:ext uri="{FF2B5EF4-FFF2-40B4-BE49-F238E27FC236}">
                        <a16:creationId xmlns:a16="http://schemas.microsoft.com/office/drawing/2014/main" id="{4F64958E-6CC0-4B37-9759-F3B8D732A9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5598798" y="3495999"/>
                    <a:ext cx="418875" cy="718622"/>
                  </a:xfrm>
                  <a:prstGeom prst="rect">
                    <a:avLst/>
                  </a:prstGeom>
                </p:spPr>
              </p:pic>
              <p:cxnSp>
                <p:nvCxnSpPr>
                  <p:cNvPr id="65" name="Gerader Verbinder 64">
                    <a:extLst>
                      <a:ext uri="{FF2B5EF4-FFF2-40B4-BE49-F238E27FC236}">
                        <a16:creationId xmlns:a16="http://schemas.microsoft.com/office/drawing/2014/main" id="{9A587941-AE49-4A00-A415-1E1A1B38C9FB}"/>
                      </a:ext>
                    </a:extLst>
                  </p:cNvPr>
                  <p:cNvCxnSpPr>
                    <a:cxnSpLocks/>
                    <a:stCxn id="8" idx="2"/>
                  </p:cNvCxnSpPr>
                  <p:nvPr/>
                </p:nvCxnSpPr>
                <p:spPr bwMode="auto">
                  <a:xfrm>
                    <a:off x="5808236" y="4214621"/>
                    <a:ext cx="0" cy="55425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6" name="Ellipse 105">
                    <a:extLst>
                      <a:ext uri="{FF2B5EF4-FFF2-40B4-BE49-F238E27FC236}">
                        <a16:creationId xmlns:a16="http://schemas.microsoft.com/office/drawing/2014/main" id="{8B34A4E2-020B-448C-8628-C4395F2F53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20727" y="472321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3D9D3587-3394-4C57-B455-3395A0794555}"/>
                    </a:ext>
                  </a:extLst>
                </p:cNvPr>
                <p:cNvGrpSpPr/>
                <p:nvPr/>
              </p:nvGrpSpPr>
              <p:grpSpPr>
                <a:xfrm>
                  <a:off x="3811625" y="1440005"/>
                  <a:ext cx="3351398" cy="1355785"/>
                  <a:chOff x="3811625" y="1548293"/>
                  <a:chExt cx="3351398" cy="1355785"/>
                </a:xfrm>
              </p:grpSpPr>
              <p:grpSp>
                <p:nvGrpSpPr>
                  <p:cNvPr id="73" name="Gruppieren 72">
                    <a:extLst>
                      <a:ext uri="{FF2B5EF4-FFF2-40B4-BE49-F238E27FC236}">
                        <a16:creationId xmlns:a16="http://schemas.microsoft.com/office/drawing/2014/main" id="{0D43477C-9A5B-40FB-9F52-C8B7BAE756B5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601287"/>
                    <a:ext cx="3351398" cy="1302791"/>
                    <a:chOff x="4965726" y="1601287"/>
                    <a:chExt cx="3351398" cy="1302791"/>
                  </a:xfrm>
                </p:grpSpPr>
                <p:grpSp>
                  <p:nvGrpSpPr>
                    <p:cNvPr id="17" name="Gruppieren 16">
                      <a:extLst>
                        <a:ext uri="{FF2B5EF4-FFF2-40B4-BE49-F238E27FC236}">
                          <a16:creationId xmlns:a16="http://schemas.microsoft.com/office/drawing/2014/main" id="{C5578023-2269-452E-BE95-39A0DB118D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65726" y="1601287"/>
                      <a:ext cx="2344763" cy="1302791"/>
                      <a:chOff x="8364915" y="3815016"/>
                      <a:chExt cx="897300" cy="528571"/>
                    </a:xfrm>
                  </p:grpSpPr>
                  <p:sp>
                    <p:nvSpPr>
                      <p:cNvPr id="19" name="Freihandform: Form 18">
                        <a:extLst>
                          <a:ext uri="{FF2B5EF4-FFF2-40B4-BE49-F238E27FC236}">
                            <a16:creationId xmlns:a16="http://schemas.microsoft.com/office/drawing/2014/main" id="{765E8201-2ED6-4455-A791-85E3C90DDD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64915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" name="Freihandform: Form 19">
                        <a:extLst>
                          <a:ext uri="{FF2B5EF4-FFF2-40B4-BE49-F238E27FC236}">
                            <a16:creationId xmlns:a16="http://schemas.microsoft.com/office/drawing/2014/main" id="{50079D3C-241D-4B12-85B6-C6C0EA7157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764049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" name="Freihandform: Form 20">
                        <a:extLst>
                          <a:ext uri="{FF2B5EF4-FFF2-40B4-BE49-F238E27FC236}">
                            <a16:creationId xmlns:a16="http://schemas.microsoft.com/office/drawing/2014/main" id="{F05163AF-20A9-41AF-AE41-E61103D469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512535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" name="Freihandform: Form 21">
                        <a:extLst>
                          <a:ext uri="{FF2B5EF4-FFF2-40B4-BE49-F238E27FC236}">
                            <a16:creationId xmlns:a16="http://schemas.microsoft.com/office/drawing/2014/main" id="{DF5FF9D8-2AB6-4269-9454-2049E1F8C82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11668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cxnSp>
                  <p:nvCxnSpPr>
                    <p:cNvPr id="37" name="Gerader Verbinder 36">
                      <a:extLst>
                        <a:ext uri="{FF2B5EF4-FFF2-40B4-BE49-F238E27FC236}">
                          <a16:creationId xmlns:a16="http://schemas.microsoft.com/office/drawing/2014/main" id="{7D14DC26-2A0F-4E68-BC11-2766490D97A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180445" y="2625587"/>
                      <a:ext cx="1102767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62" name="Ellipse 61">
                      <a:extLst>
                        <a:ext uri="{FF2B5EF4-FFF2-40B4-BE49-F238E27FC236}">
                          <a16:creationId xmlns:a16="http://schemas.microsoft.com/office/drawing/2014/main" id="{22870BAA-3707-4FD2-BD2B-1F940EDDBD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7455" y="2590752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38" name="Gerade Verbindung mit Pfeil 37">
                    <a:extLst>
                      <a:ext uri="{FF2B5EF4-FFF2-40B4-BE49-F238E27FC236}">
                        <a16:creationId xmlns:a16="http://schemas.microsoft.com/office/drawing/2014/main" id="{87FFDE7C-70A4-4E6E-847B-8FEBBFD837C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52450" y="1548293"/>
                    <a:ext cx="0" cy="793315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Dieses Konzept wird die Energiewende mit einer optimalen Eigenversorgung revolutionieren 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D0BB94-4E2B-AB8D-8C42-B76367E7B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6" y="23175"/>
            <a:ext cx="8808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 (1) im Ein-/ Mehrfamilienhaus </a:t>
            </a:r>
            <a:r>
              <a:rPr lang="de-DE" altLang="de-DE" sz="2000" dirty="0" err="1">
                <a:solidFill>
                  <a:schemeClr val="bg1"/>
                </a:solidFill>
              </a:rPr>
              <a:t>un</a:t>
            </a:r>
            <a:r>
              <a:rPr lang="de-DE" altLang="de-DE" sz="2000" dirty="0">
                <a:solidFill>
                  <a:schemeClr val="bg1"/>
                </a:solidFill>
              </a:rPr>
              <a:t> 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D68080EC-C16F-D555-A3D8-17B76A3F23EB}"/>
              </a:ext>
            </a:extLst>
          </p:cNvPr>
          <p:cNvGrpSpPr/>
          <p:nvPr/>
        </p:nvGrpSpPr>
        <p:grpSpPr>
          <a:xfrm>
            <a:off x="224041" y="1809199"/>
            <a:ext cx="9681959" cy="3498060"/>
            <a:chOff x="224041" y="1809199"/>
            <a:chExt cx="9681959" cy="3498060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5CC8F906-1BA6-6675-9F01-435ED59D3A15}"/>
                </a:ext>
              </a:extLst>
            </p:cNvPr>
            <p:cNvGrpSpPr/>
            <p:nvPr/>
          </p:nvGrpSpPr>
          <p:grpSpPr>
            <a:xfrm>
              <a:off x="224041" y="1809199"/>
              <a:ext cx="9681959" cy="3498060"/>
              <a:chOff x="224041" y="1879347"/>
              <a:chExt cx="9681959" cy="3498060"/>
            </a:xfrm>
          </p:grpSpPr>
          <p:grpSp>
            <p:nvGrpSpPr>
              <p:cNvPr id="111" name="Gruppieren 110">
                <a:extLst>
                  <a:ext uri="{FF2B5EF4-FFF2-40B4-BE49-F238E27FC236}">
                    <a16:creationId xmlns:a16="http://schemas.microsoft.com/office/drawing/2014/main" id="{B1C00091-4CF7-0A15-30CA-069E8F700A5E}"/>
                  </a:ext>
                </a:extLst>
              </p:cNvPr>
              <p:cNvGrpSpPr/>
              <p:nvPr/>
            </p:nvGrpSpPr>
            <p:grpSpPr>
              <a:xfrm>
                <a:off x="4084068" y="1879347"/>
                <a:ext cx="5821932" cy="2905086"/>
                <a:chOff x="4084068" y="1879347"/>
                <a:chExt cx="5821932" cy="2905086"/>
              </a:xfrm>
            </p:grpSpPr>
            <p:grpSp>
              <p:nvGrpSpPr>
                <p:cNvPr id="71" name="Gruppieren 70">
                  <a:extLst>
                    <a:ext uri="{FF2B5EF4-FFF2-40B4-BE49-F238E27FC236}">
                      <a16:creationId xmlns:a16="http://schemas.microsoft.com/office/drawing/2014/main" id="{84B6FA31-E101-4E26-817D-56EB1100FC67}"/>
                    </a:ext>
                  </a:extLst>
                </p:cNvPr>
                <p:cNvGrpSpPr/>
                <p:nvPr/>
              </p:nvGrpSpPr>
              <p:grpSpPr>
                <a:xfrm>
                  <a:off x="7528568" y="1879347"/>
                  <a:ext cx="2377432" cy="1398064"/>
                  <a:chOff x="7528568" y="1879347"/>
                  <a:chExt cx="2377432" cy="1398064"/>
                </a:xfrm>
              </p:grpSpPr>
              <p:sp>
                <p:nvSpPr>
                  <p:cNvPr id="107" name="Textfeld 106">
                    <a:extLst>
                      <a:ext uri="{FF2B5EF4-FFF2-40B4-BE49-F238E27FC236}">
                        <a16:creationId xmlns:a16="http://schemas.microsoft.com/office/drawing/2014/main" id="{E5AC6EDE-9DC9-4F8B-921D-B9DCC88C5535}"/>
                      </a:ext>
                    </a:extLst>
                  </p:cNvPr>
                  <p:cNvSpPr txBox="1"/>
                  <p:nvPr/>
                </p:nvSpPr>
                <p:spPr>
                  <a:xfrm>
                    <a:off x="7528568" y="1879347"/>
                    <a:ext cx="2377432" cy="101566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FF0000"/>
                        </a:solidFill>
                        <a:latin typeface="+mn-lt"/>
                        <a:ea typeface="Calibri" panose="020F0502020204030204" pitchFamily="34" charset="0"/>
                      </a:rPr>
                      <a:t>V</a:t>
                    </a:r>
                    <a:r>
                      <a:rPr lang="de-DE" sz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</a:rPr>
                      <a:t>on den 20,3 Mio. Heizungs-anlagen im Bestand sind ca. 70% der Öl- und 60% der Gasheizungen älter als 20 Jahre! </a:t>
                    </a:r>
                    <a:endParaRPr lang="de-DE" sz="1200" dirty="0">
                      <a:latin typeface="+mn-lt"/>
                    </a:endParaRPr>
                  </a:p>
                </p:txBody>
              </p:sp>
              <p:sp>
                <p:nvSpPr>
                  <p:cNvPr id="108" name="Textfeld 107">
                    <a:extLst>
                      <a:ext uri="{FF2B5EF4-FFF2-40B4-BE49-F238E27FC236}">
                        <a16:creationId xmlns:a16="http://schemas.microsoft.com/office/drawing/2014/main" id="{1650A0BE-9E8A-4888-8259-FBF012F73EDA}"/>
                      </a:ext>
                    </a:extLst>
                  </p:cNvPr>
                  <p:cNvSpPr txBox="1"/>
                  <p:nvPr/>
                </p:nvSpPr>
                <p:spPr>
                  <a:xfrm>
                    <a:off x="7528568" y="2815746"/>
                    <a:ext cx="2153391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de-DE" sz="1200" u="sng" dirty="0">
                        <a:effectLst/>
                        <a:latin typeface="+mj-lt"/>
                        <a:ea typeface="Calibri" panose="020F0502020204030204" pitchFamily="34" charset="0"/>
                      </a:rPr>
                      <a:t>Quelle</a:t>
                    </a:r>
                    <a:r>
                      <a:rPr lang="de-DE" sz="1200" dirty="0">
                        <a:effectLst/>
                        <a:latin typeface="+mj-lt"/>
                        <a:ea typeface="Calibri" panose="020F0502020204030204" pitchFamily="34" charset="0"/>
                      </a:rPr>
                      <a:t>: </a:t>
                    </a:r>
                    <a:r>
                      <a:rPr lang="de-DE" sz="1200" dirty="0">
                        <a:latin typeface="+mj-lt"/>
                        <a:ea typeface="Calibri" panose="020F0502020204030204" pitchFamily="34" charset="0"/>
                      </a:rPr>
                      <a:t>Sc</a:t>
                    </a:r>
                    <a:r>
                      <a:rPr lang="de-DE" sz="1200" dirty="0">
                        <a:effectLst/>
                        <a:latin typeface="+mj-lt"/>
                        <a:ea typeface="Calibri" panose="020F0502020204030204" pitchFamily="34" charset="0"/>
                      </a:rPr>
                      <a:t>hornsteinfeger-handwerk 2020</a:t>
                    </a:r>
                  </a:p>
                </p:txBody>
              </p:sp>
            </p:grpSp>
            <p:grpSp>
              <p:nvGrpSpPr>
                <p:cNvPr id="116" name="Gruppieren 115">
                  <a:extLst>
                    <a:ext uri="{FF2B5EF4-FFF2-40B4-BE49-F238E27FC236}">
                      <a16:creationId xmlns:a16="http://schemas.microsoft.com/office/drawing/2014/main" id="{5D1240E3-5A5D-8019-866A-991221377572}"/>
                    </a:ext>
                  </a:extLst>
                </p:cNvPr>
                <p:cNvGrpSpPr/>
                <p:nvPr/>
              </p:nvGrpSpPr>
              <p:grpSpPr>
                <a:xfrm>
                  <a:off x="4084068" y="3212994"/>
                  <a:ext cx="5821932" cy="1571439"/>
                  <a:chOff x="4084068" y="3212994"/>
                  <a:chExt cx="5821932" cy="1571439"/>
                </a:xfrm>
              </p:grpSpPr>
              <p:sp>
                <p:nvSpPr>
                  <p:cNvPr id="103" name="Textfeld 102">
                    <a:extLst>
                      <a:ext uri="{FF2B5EF4-FFF2-40B4-BE49-F238E27FC236}">
                        <a16:creationId xmlns:a16="http://schemas.microsoft.com/office/drawing/2014/main" id="{1543E5FF-81D2-4745-B8E5-C050B5C30188}"/>
                      </a:ext>
                    </a:extLst>
                  </p:cNvPr>
                  <p:cNvSpPr txBox="1"/>
                  <p:nvPr/>
                </p:nvSpPr>
                <p:spPr>
                  <a:xfrm>
                    <a:off x="7170156" y="3414750"/>
                    <a:ext cx="273584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200" u="sng" dirty="0">
                        <a:solidFill>
                          <a:srgbClr val="FF0000"/>
                        </a:solidFill>
                      </a:rPr>
                      <a:t>Achtung</a:t>
                    </a:r>
                    <a:r>
                      <a:rPr lang="de-DE" sz="1200" dirty="0">
                        <a:solidFill>
                          <a:srgbClr val="FF0000"/>
                        </a:solidFill>
                      </a:rPr>
                      <a:t>: </a:t>
                    </a:r>
                    <a:br>
                      <a:rPr lang="de-DE" sz="1200" dirty="0">
                        <a:solidFill>
                          <a:srgbClr val="FF0000"/>
                        </a:solidFill>
                      </a:rPr>
                    </a:br>
                    <a:r>
                      <a:rPr lang="de-DE" sz="1200" dirty="0">
                        <a:solidFill>
                          <a:srgbClr val="FF0000"/>
                        </a:solidFill>
                      </a:rPr>
                      <a:t>- keine Öl- oder Gasheizungen mehr!</a:t>
                    </a:r>
                    <a:br>
                      <a:rPr lang="de-DE" sz="1200" dirty="0">
                        <a:solidFill>
                          <a:srgbClr val="FF0000"/>
                        </a:solidFill>
                      </a:rPr>
                    </a:br>
                    <a:r>
                      <a:rPr lang="de-DE" sz="1200" dirty="0">
                        <a:solidFill>
                          <a:srgbClr val="FF0000"/>
                        </a:solidFill>
                      </a:rPr>
                      <a:t>- Wo möglich: Wärmenetz-Anschluss!</a:t>
                    </a:r>
                  </a:p>
                </p:txBody>
              </p:sp>
              <p:grpSp>
                <p:nvGrpSpPr>
                  <p:cNvPr id="112" name="Gruppieren 111">
                    <a:extLst>
                      <a:ext uri="{FF2B5EF4-FFF2-40B4-BE49-F238E27FC236}">
                        <a16:creationId xmlns:a16="http://schemas.microsoft.com/office/drawing/2014/main" id="{CDA5EB74-6F08-0FBD-5BEC-259F0DBDF25C}"/>
                      </a:ext>
                    </a:extLst>
                  </p:cNvPr>
                  <p:cNvGrpSpPr/>
                  <p:nvPr/>
                </p:nvGrpSpPr>
                <p:grpSpPr>
                  <a:xfrm>
                    <a:off x="4084068" y="3212994"/>
                    <a:ext cx="1747241" cy="1571439"/>
                    <a:chOff x="4084068" y="3212994"/>
                    <a:chExt cx="1747241" cy="1571439"/>
                  </a:xfrm>
                </p:grpSpPr>
                <p:cxnSp>
                  <p:nvCxnSpPr>
                    <p:cNvPr id="40" name="Gerader Verbinder 39">
                      <a:extLst>
                        <a:ext uri="{FF2B5EF4-FFF2-40B4-BE49-F238E27FC236}">
                          <a16:creationId xmlns:a16="http://schemas.microsoft.com/office/drawing/2014/main" id="{38F9CED0-963F-4777-994E-CD96380A00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V="1">
                      <a:off x="4424705" y="4765178"/>
                      <a:ext cx="1406604" cy="19255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8" name="Gerader Verbinder 47">
                      <a:extLst>
                        <a:ext uri="{FF2B5EF4-FFF2-40B4-BE49-F238E27FC236}">
                          <a16:creationId xmlns:a16="http://schemas.microsoft.com/office/drawing/2014/main" id="{FA436010-E268-40C8-B188-8A5132BB674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447389" y="3787467"/>
                      <a:ext cx="0" cy="989754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pic>
                  <p:nvPicPr>
                    <p:cNvPr id="91" name="Grafik 90">
                      <a:extLst>
                        <a:ext uri="{FF2B5EF4-FFF2-40B4-BE49-F238E27FC236}">
                          <a16:creationId xmlns:a16="http://schemas.microsoft.com/office/drawing/2014/main" id="{E624AB83-94CC-43A7-829C-280F72EB5F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084068" y="3212994"/>
                      <a:ext cx="705102" cy="705102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331854A-963A-A1BC-B6F9-DC509AA1BE9A}"/>
                  </a:ext>
                </a:extLst>
              </p:cNvPr>
              <p:cNvSpPr txBox="1"/>
              <p:nvPr/>
            </p:nvSpPr>
            <p:spPr>
              <a:xfrm>
                <a:off x="224041" y="5038853"/>
                <a:ext cx="9667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Fossile Wärmeerzeuger durch Wärmepumpen (z.B. Luft-Wasser / Luft-Luft) bzw. Wärmenetz ersetzen</a:t>
                </a:r>
              </a:p>
            </p:txBody>
          </p:sp>
        </p:grp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C82BDF04-C99C-5B07-A0FE-7072BD80AB0E}"/>
                </a:ext>
              </a:extLst>
            </p:cNvPr>
            <p:cNvSpPr/>
            <p:nvPr/>
          </p:nvSpPr>
          <p:spPr bwMode="auto">
            <a:xfrm>
              <a:off x="5782571" y="4659695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54E38402-D65B-84E0-DAB6-7389A979435F}"/>
              </a:ext>
            </a:extLst>
          </p:cNvPr>
          <p:cNvGrpSpPr/>
          <p:nvPr/>
        </p:nvGrpSpPr>
        <p:grpSpPr>
          <a:xfrm>
            <a:off x="224040" y="2750541"/>
            <a:ext cx="9457919" cy="2786342"/>
            <a:chOff x="224040" y="2750541"/>
            <a:chExt cx="9457919" cy="2786342"/>
          </a:xfrm>
        </p:grpSpPr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C51C1E70-9344-969F-0689-64156BE07A67}"/>
                </a:ext>
              </a:extLst>
            </p:cNvPr>
            <p:cNvGrpSpPr/>
            <p:nvPr/>
          </p:nvGrpSpPr>
          <p:grpSpPr>
            <a:xfrm>
              <a:off x="224040" y="2750541"/>
              <a:ext cx="9457919" cy="2786342"/>
              <a:chOff x="224040" y="2807691"/>
              <a:chExt cx="9457919" cy="2786342"/>
            </a:xfrm>
          </p:grpSpPr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15295552-68A0-4E2B-8EAB-320E63A8F4EC}"/>
                  </a:ext>
                </a:extLst>
              </p:cNvPr>
              <p:cNvSpPr txBox="1"/>
              <p:nvPr/>
            </p:nvSpPr>
            <p:spPr>
              <a:xfrm>
                <a:off x="224040" y="5255479"/>
                <a:ext cx="9457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E-Auto, zukünftig mit bidirektionalem Laden, V2H/G fürs Hausnetz und das EVU-Netz</a:t>
                </a: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7901D871-F900-4AD4-8BE4-16435CDC68C0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050910" cy="1969530"/>
                <a:chOff x="372616" y="2807691"/>
                <a:chExt cx="4050910" cy="1969530"/>
              </a:xfrm>
            </p:grpSpPr>
            <p:grpSp>
              <p:nvGrpSpPr>
                <p:cNvPr id="14" name="Gruppieren 13">
                  <a:extLst>
                    <a:ext uri="{FF2B5EF4-FFF2-40B4-BE49-F238E27FC236}">
                      <a16:creationId xmlns:a16="http://schemas.microsoft.com/office/drawing/2014/main" id="{0A1A9296-459C-4C4D-85C8-779560A77BAB}"/>
                    </a:ext>
                  </a:extLst>
                </p:cNvPr>
                <p:cNvGrpSpPr/>
                <p:nvPr/>
              </p:nvGrpSpPr>
              <p:grpSpPr>
                <a:xfrm>
                  <a:off x="372616" y="2807691"/>
                  <a:ext cx="4050910" cy="1969530"/>
                  <a:chOff x="372616" y="2915979"/>
                  <a:chExt cx="4050910" cy="1969530"/>
                </a:xfrm>
              </p:grpSpPr>
              <p:grpSp>
                <p:nvGrpSpPr>
                  <p:cNvPr id="114" name="Gruppieren 113">
                    <a:extLst>
                      <a:ext uri="{FF2B5EF4-FFF2-40B4-BE49-F238E27FC236}">
                        <a16:creationId xmlns:a16="http://schemas.microsoft.com/office/drawing/2014/main" id="{E1DE7B69-C9B2-4A9A-AF26-87143F35943C}"/>
                      </a:ext>
                    </a:extLst>
                  </p:cNvPr>
                  <p:cNvGrpSpPr/>
                  <p:nvPr/>
                </p:nvGrpSpPr>
                <p:grpSpPr>
                  <a:xfrm>
                    <a:off x="372616" y="2915979"/>
                    <a:ext cx="4050910" cy="1969530"/>
                    <a:chOff x="372616" y="2915979"/>
                    <a:chExt cx="4050910" cy="1969530"/>
                  </a:xfrm>
                </p:grpSpPr>
                <p:pic>
                  <p:nvPicPr>
                    <p:cNvPr id="4" name="Grafik 3" descr="Ein Bild, das Text, schwarz, dunkel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0F95E97A-8F83-4CCC-A152-55BFF3AF7C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688" r="29626"/>
                    <a:stretch/>
                  </p:blipFill>
                  <p:spPr>
                    <a:xfrm>
                      <a:off x="3173373" y="2915979"/>
                      <a:ext cx="620846" cy="8583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Grafik 33">
                      <a:extLst>
                        <a:ext uri="{FF2B5EF4-FFF2-40B4-BE49-F238E27FC236}">
                          <a16:creationId xmlns:a16="http://schemas.microsoft.com/office/drawing/2014/main" id="{28DAA4B1-75B7-40CD-ABB1-DDBC35BDC9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837" t="27045" b="13630"/>
                    <a:stretch/>
                  </p:blipFill>
                  <p:spPr>
                    <a:xfrm flipH="1">
                      <a:off x="372616" y="3262953"/>
                      <a:ext cx="2269469" cy="13281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Freihandform: Form 34">
                      <a:extLst>
                        <a:ext uri="{FF2B5EF4-FFF2-40B4-BE49-F238E27FC236}">
                          <a16:creationId xmlns:a16="http://schemas.microsoft.com/office/drawing/2014/main" id="{09DF102F-6310-49DE-8EA5-C00FF141C4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35488" y="3727269"/>
                      <a:ext cx="775944" cy="357051"/>
                    </a:xfrm>
                    <a:custGeom>
                      <a:avLst/>
                      <a:gdLst>
                        <a:gd name="connsiteX0" fmla="*/ 0 w 775944"/>
                        <a:gd name="connsiteY0" fmla="*/ 87085 h 357051"/>
                        <a:gd name="connsiteX1" fmla="*/ 43543 w 775944"/>
                        <a:gd name="connsiteY1" fmla="*/ 121920 h 357051"/>
                        <a:gd name="connsiteX2" fmla="*/ 78377 w 775944"/>
                        <a:gd name="connsiteY2" fmla="*/ 139337 h 357051"/>
                        <a:gd name="connsiteX3" fmla="*/ 121920 w 775944"/>
                        <a:gd name="connsiteY3" fmla="*/ 174171 h 357051"/>
                        <a:gd name="connsiteX4" fmla="*/ 200297 w 775944"/>
                        <a:gd name="connsiteY4" fmla="*/ 226422 h 357051"/>
                        <a:gd name="connsiteX5" fmla="*/ 243840 w 775944"/>
                        <a:gd name="connsiteY5" fmla="*/ 261257 h 357051"/>
                        <a:gd name="connsiteX6" fmla="*/ 330926 w 775944"/>
                        <a:gd name="connsiteY6" fmla="*/ 296091 h 357051"/>
                        <a:gd name="connsiteX7" fmla="*/ 470263 w 775944"/>
                        <a:gd name="connsiteY7" fmla="*/ 339634 h 357051"/>
                        <a:gd name="connsiteX8" fmla="*/ 531223 w 775944"/>
                        <a:gd name="connsiteY8" fmla="*/ 357051 h 357051"/>
                        <a:gd name="connsiteX9" fmla="*/ 635726 w 775944"/>
                        <a:gd name="connsiteY9" fmla="*/ 339634 h 357051"/>
                        <a:gd name="connsiteX10" fmla="*/ 705395 w 775944"/>
                        <a:gd name="connsiteY10" fmla="*/ 278674 h 357051"/>
                        <a:gd name="connsiteX11" fmla="*/ 722812 w 775944"/>
                        <a:gd name="connsiteY11" fmla="*/ 252548 h 357051"/>
                        <a:gd name="connsiteX12" fmla="*/ 748937 w 775944"/>
                        <a:gd name="connsiteY12" fmla="*/ 217714 h 357051"/>
                        <a:gd name="connsiteX13" fmla="*/ 775063 w 775944"/>
                        <a:gd name="connsiteY13" fmla="*/ 113211 h 357051"/>
                        <a:gd name="connsiteX14" fmla="*/ 775063 w 775944"/>
                        <a:gd name="connsiteY14" fmla="*/ 0 h 357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75944" h="357051">
                          <a:moveTo>
                            <a:pt x="0" y="87085"/>
                          </a:moveTo>
                          <a:cubicBezTo>
                            <a:pt x="14514" y="98697"/>
                            <a:pt x="28077" y="111609"/>
                            <a:pt x="43543" y="121920"/>
                          </a:cubicBezTo>
                          <a:cubicBezTo>
                            <a:pt x="54345" y="129121"/>
                            <a:pt x="68404" y="131026"/>
                            <a:pt x="78377" y="139337"/>
                          </a:cubicBezTo>
                          <a:cubicBezTo>
                            <a:pt x="130900" y="183105"/>
                            <a:pt x="59543" y="153377"/>
                            <a:pt x="121920" y="174171"/>
                          </a:cubicBezTo>
                          <a:cubicBezTo>
                            <a:pt x="267715" y="290806"/>
                            <a:pt x="84502" y="149225"/>
                            <a:pt x="200297" y="226422"/>
                          </a:cubicBezTo>
                          <a:cubicBezTo>
                            <a:pt x="215763" y="236733"/>
                            <a:pt x="227439" y="252510"/>
                            <a:pt x="243840" y="261257"/>
                          </a:cubicBezTo>
                          <a:cubicBezTo>
                            <a:pt x="271427" y="275970"/>
                            <a:pt x="302962" y="282109"/>
                            <a:pt x="330926" y="296091"/>
                          </a:cubicBezTo>
                          <a:cubicBezTo>
                            <a:pt x="419033" y="340145"/>
                            <a:pt x="294646" y="281099"/>
                            <a:pt x="470263" y="339634"/>
                          </a:cubicBezTo>
                          <a:cubicBezTo>
                            <a:pt x="507744" y="352127"/>
                            <a:pt x="487483" y="346115"/>
                            <a:pt x="531223" y="357051"/>
                          </a:cubicBezTo>
                          <a:cubicBezTo>
                            <a:pt x="556050" y="354292"/>
                            <a:pt x="606549" y="354222"/>
                            <a:pt x="635726" y="339634"/>
                          </a:cubicBezTo>
                          <a:cubicBezTo>
                            <a:pt x="658742" y="328126"/>
                            <a:pt x="694045" y="295699"/>
                            <a:pt x="705395" y="278674"/>
                          </a:cubicBezTo>
                          <a:cubicBezTo>
                            <a:pt x="711201" y="269965"/>
                            <a:pt x="716729" y="261065"/>
                            <a:pt x="722812" y="252548"/>
                          </a:cubicBezTo>
                          <a:cubicBezTo>
                            <a:pt x="731248" y="240737"/>
                            <a:pt x="740229" y="229325"/>
                            <a:pt x="748937" y="217714"/>
                          </a:cubicBezTo>
                          <a:cubicBezTo>
                            <a:pt x="762033" y="178429"/>
                            <a:pt x="772864" y="154991"/>
                            <a:pt x="775063" y="113211"/>
                          </a:cubicBezTo>
                          <a:cubicBezTo>
                            <a:pt x="777046" y="75526"/>
                            <a:pt x="775063" y="37737"/>
                            <a:pt x="775063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44" name="Gerader Verbinder 43">
                      <a:extLst>
                        <a:ext uri="{FF2B5EF4-FFF2-40B4-BE49-F238E27FC236}">
                          <a16:creationId xmlns:a16="http://schemas.microsoft.com/office/drawing/2014/main" id="{501C4E79-D89B-4D87-9DE8-3CE34C2FEE6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3727269"/>
                      <a:ext cx="0" cy="115824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2" name="Gerader Verbinder 71">
                      <a:extLst>
                        <a:ext uri="{FF2B5EF4-FFF2-40B4-BE49-F238E27FC236}">
                          <a16:creationId xmlns:a16="http://schemas.microsoft.com/office/drawing/2014/main" id="{23F6BEB4-1267-49D5-A115-97AE002BA09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4883196"/>
                      <a:ext cx="78593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7" name="Gerade Verbindung mit Pfeil 6">
                    <a:extLst>
                      <a:ext uri="{FF2B5EF4-FFF2-40B4-BE49-F238E27FC236}">
                        <a16:creationId xmlns:a16="http://schemas.microsoft.com/office/drawing/2014/main" id="{1BEA3553-21A4-4386-9DFA-C59F6FC2D3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75547" y="4220982"/>
                    <a:ext cx="456133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F0A20E36-7D6F-6711-670F-C5C16550D1B5}"/>
                    </a:ext>
                  </a:extLst>
                </p:cNvPr>
                <p:cNvSpPr txBox="1"/>
                <p:nvPr/>
              </p:nvSpPr>
              <p:spPr>
                <a:xfrm>
                  <a:off x="2757738" y="4097390"/>
                  <a:ext cx="7232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V2H/G</a:t>
                  </a:r>
                </a:p>
              </p:txBody>
            </p:sp>
          </p:grpSp>
        </p:grp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9F336B30-4B31-BB9E-EA52-4DFF240871DF}"/>
                </a:ext>
              </a:extLst>
            </p:cNvPr>
            <p:cNvSpPr/>
            <p:nvPr/>
          </p:nvSpPr>
          <p:spPr bwMode="auto">
            <a:xfrm>
              <a:off x="4412997" y="467809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19979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38F55EE9-3A95-E0AA-E7A6-BAEDF4F0B502}"/>
              </a:ext>
            </a:extLst>
          </p:cNvPr>
          <p:cNvCxnSpPr/>
          <p:nvPr/>
        </p:nvCxnSpPr>
        <p:spPr bwMode="auto">
          <a:xfrm>
            <a:off x="6597209" y="4881220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46" y="23175"/>
            <a:ext cx="8959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(2)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 mit Sommer-Winter-Ausgleich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3072215" y="1280707"/>
            <a:ext cx="4055208" cy="3175782"/>
            <a:chOff x="2379234" y="2470777"/>
            <a:chExt cx="4832140" cy="3347910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71" y="3177122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5218267" y="3492157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5221363" y="4306582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5157894" y="3696398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5287825" y="3885412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5221363" y="3501669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493183" y="904875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576114" y="4544389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610619" y="3895755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3" y="3670733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1913721" y="1025422"/>
            <a:ext cx="2422404" cy="3279636"/>
            <a:chOff x="2703750" y="1025422"/>
            <a:chExt cx="2422404" cy="3279636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2703750" y="1025422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>
              <a:stCxn id="56" idx="3"/>
            </p:cNvCxnSpPr>
            <p:nvPr/>
          </p:nvCxnSpPr>
          <p:spPr bwMode="auto">
            <a:xfrm>
              <a:off x="3713963" y="1179311"/>
              <a:ext cx="882563" cy="111413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7055665" y="1695851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639558" y="1101587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457426" y="1056396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778082" y="937341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6" y="4732377"/>
            <a:ext cx="194316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ea typeface="Microsoft YaHei" panose="020B0503020204020204" pitchFamily="34" charset="-122"/>
              </a:rPr>
              <a:t> HPS-</a:t>
            </a:r>
            <a:r>
              <a:rPr lang="de-DE" altLang="de-DE" sz="1200" dirty="0" err="1">
                <a:ea typeface="Microsoft YaHei" panose="020B0503020204020204" pitchFamily="34" charset="-122"/>
              </a:rPr>
              <a:t>picea</a:t>
            </a:r>
            <a:r>
              <a:rPr lang="de-DE" altLang="de-DE" sz="1200" dirty="0">
                <a:ea typeface="Microsoft YaHei" panose="020B0503020204020204" pitchFamily="34" charset="-122"/>
              </a:rPr>
              <a:t>, ISE e.V. </a:t>
            </a:r>
          </a:p>
        </p:txBody>
      </p: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644CEC1-9782-4B9A-9E55-16AEB86918EF}"/>
              </a:ext>
            </a:extLst>
          </p:cNvPr>
          <p:cNvGrpSpPr/>
          <p:nvPr/>
        </p:nvGrpSpPr>
        <p:grpSpPr>
          <a:xfrm>
            <a:off x="5962870" y="3604287"/>
            <a:ext cx="684969" cy="1313743"/>
            <a:chOff x="5598798" y="3604287"/>
            <a:chExt cx="684969" cy="131374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F64958E-6CC0-4B37-9759-F3B8D732A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5598798" y="3604287"/>
              <a:ext cx="418875" cy="718622"/>
            </a:xfrm>
            <a:prstGeom prst="rect">
              <a:avLst/>
            </a:prstGeom>
          </p:spPr>
        </p:pic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9A587941-AE49-4A00-A415-1E1A1B38C9FB}"/>
                </a:ext>
              </a:extLst>
            </p:cNvPr>
            <p:cNvCxnSpPr>
              <a:cxnSpLocks/>
              <a:stCxn id="8" idx="2"/>
            </p:cNvCxnSpPr>
            <p:nvPr/>
          </p:nvCxnSpPr>
          <p:spPr bwMode="auto">
            <a:xfrm flipH="1">
              <a:off x="5806615" y="4322909"/>
              <a:ext cx="1621" cy="55831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3870C5A0-5BE8-4898-B691-89BACE9C36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6256" y="4882209"/>
              <a:ext cx="444033" cy="9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1783D757-6DFE-435D-8051-CF666D886B7E}"/>
                </a:ext>
              </a:extLst>
            </p:cNvPr>
            <p:cNvSpPr/>
            <p:nvPr/>
          </p:nvSpPr>
          <p:spPr bwMode="auto">
            <a:xfrm>
              <a:off x="6214098" y="4848361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D9D4A56-6507-43D8-87F4-C5415DE2173E}"/>
              </a:ext>
            </a:extLst>
          </p:cNvPr>
          <p:cNvGrpSpPr/>
          <p:nvPr/>
        </p:nvGrpSpPr>
        <p:grpSpPr>
          <a:xfrm>
            <a:off x="4448140" y="3321282"/>
            <a:ext cx="5761973" cy="1595761"/>
            <a:chOff x="4084068" y="3321282"/>
            <a:chExt cx="5761973" cy="1595761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4D4D066-77A7-4AAF-9C02-036A180B4637}"/>
                </a:ext>
              </a:extLst>
            </p:cNvPr>
            <p:cNvSpPr txBox="1"/>
            <p:nvPr/>
          </p:nvSpPr>
          <p:spPr>
            <a:xfrm>
              <a:off x="7206556" y="3704892"/>
              <a:ext cx="2639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1538DFB-8825-43F8-B655-1A7B9DB03533}"/>
                </a:ext>
              </a:extLst>
            </p:cNvPr>
            <p:cNvGrpSpPr/>
            <p:nvPr/>
          </p:nvGrpSpPr>
          <p:grpSpPr>
            <a:xfrm>
              <a:off x="4084068" y="3321282"/>
              <a:ext cx="1755666" cy="1595761"/>
              <a:chOff x="4084068" y="3321282"/>
              <a:chExt cx="1755666" cy="1595761"/>
            </a:xfrm>
          </p:grpSpPr>
          <p:grpSp>
            <p:nvGrpSpPr>
              <p:cNvPr id="105" name="Gruppieren 104">
                <a:extLst>
                  <a:ext uri="{FF2B5EF4-FFF2-40B4-BE49-F238E27FC236}">
                    <a16:creationId xmlns:a16="http://schemas.microsoft.com/office/drawing/2014/main" id="{E09A2D25-2E73-4225-B545-B5BD197CAC71}"/>
                  </a:ext>
                </a:extLst>
              </p:cNvPr>
              <p:cNvGrpSpPr/>
              <p:nvPr/>
            </p:nvGrpSpPr>
            <p:grpSpPr>
              <a:xfrm>
                <a:off x="4443643" y="3895755"/>
                <a:ext cx="1396091" cy="1021288"/>
                <a:chOff x="4443643" y="3895755"/>
                <a:chExt cx="1396091" cy="1021288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43643" y="4882209"/>
                  <a:ext cx="1362137" cy="98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FA436010-E268-40C8-B188-8A5132BB6749}"/>
                    </a:ext>
                  </a:extLst>
                </p:cNvPr>
                <p:cNvCxnSpPr/>
                <p:nvPr/>
              </p:nvCxnSpPr>
              <p:spPr bwMode="auto">
                <a:xfrm>
                  <a:off x="4447389" y="3895755"/>
                  <a:ext cx="0" cy="98975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8B34A4E2-020B-448C-8628-C4395F2F53FE}"/>
                    </a:ext>
                  </a:extLst>
                </p:cNvPr>
                <p:cNvSpPr/>
                <p:nvPr/>
              </p:nvSpPr>
              <p:spPr bwMode="auto">
                <a:xfrm>
                  <a:off x="5770065" y="4847374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321282"/>
                <a:ext cx="705102" cy="705102"/>
              </a:xfrm>
              <a:prstGeom prst="rect">
                <a:avLst/>
              </a:prstGeom>
            </p:spPr>
          </p:pic>
        </p:grp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83945BA-3F14-4665-9BF1-FADDD7CDE29F}"/>
              </a:ext>
            </a:extLst>
          </p:cNvPr>
          <p:cNvGrpSpPr/>
          <p:nvPr/>
        </p:nvGrpSpPr>
        <p:grpSpPr>
          <a:xfrm>
            <a:off x="6177806" y="1254217"/>
            <a:ext cx="3745737" cy="2277897"/>
            <a:chOff x="5813734" y="1254217"/>
            <a:chExt cx="3745737" cy="2277897"/>
          </a:xfrm>
        </p:grpSpPr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22624939-A364-472D-885E-7AFF5FFA3F85}"/>
                </a:ext>
              </a:extLst>
            </p:cNvPr>
            <p:cNvCxnSpPr/>
            <p:nvPr/>
          </p:nvCxnSpPr>
          <p:spPr bwMode="auto">
            <a:xfrm>
              <a:off x="8273977" y="1254217"/>
              <a:ext cx="0" cy="217478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315B8E1D-63E0-4A84-82DB-4AA48137FAD3}"/>
                </a:ext>
              </a:extLst>
            </p:cNvPr>
            <p:cNvCxnSpPr/>
            <p:nvPr/>
          </p:nvCxnSpPr>
          <p:spPr bwMode="auto">
            <a:xfrm>
              <a:off x="7420352" y="1450929"/>
              <a:ext cx="1102767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6A5356F7-C04E-4741-9D86-EC81D479A308}"/>
                </a:ext>
              </a:extLst>
            </p:cNvPr>
            <p:cNvSpPr/>
            <p:nvPr/>
          </p:nvSpPr>
          <p:spPr bwMode="auto">
            <a:xfrm>
              <a:off x="8238220" y="1405738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A8B5E3B7-9803-44C3-9794-D8DA9F57EE11}"/>
                </a:ext>
              </a:extLst>
            </p:cNvPr>
            <p:cNvSpPr txBox="1"/>
            <p:nvPr/>
          </p:nvSpPr>
          <p:spPr>
            <a:xfrm>
              <a:off x="8558876" y="1286683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Datennetz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Internet</a:t>
              </a: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15623FAA-0125-46C7-BDFC-2B1C73F54180}"/>
                </a:ext>
              </a:extLst>
            </p:cNvPr>
            <p:cNvCxnSpPr/>
            <p:nvPr/>
          </p:nvCxnSpPr>
          <p:spPr bwMode="auto">
            <a:xfrm>
              <a:off x="6275486" y="3429000"/>
              <a:ext cx="199756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A7604D9-CC65-454F-AC50-4C076115B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9" t="17276" r="16816" b="18891"/>
            <a:stretch/>
          </p:blipFill>
          <p:spPr>
            <a:xfrm>
              <a:off x="5813734" y="3221834"/>
              <a:ext cx="476662" cy="310280"/>
            </a:xfrm>
            <a:prstGeom prst="rect">
              <a:avLst/>
            </a:prstGeom>
          </p:spPr>
        </p:pic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3D9D3587-3394-4C57-B455-3395A0794555}"/>
              </a:ext>
            </a:extLst>
          </p:cNvPr>
          <p:cNvGrpSpPr/>
          <p:nvPr/>
        </p:nvGrpSpPr>
        <p:grpSpPr>
          <a:xfrm>
            <a:off x="4175697" y="1548293"/>
            <a:ext cx="3351398" cy="1355785"/>
            <a:chOff x="3811625" y="1548293"/>
            <a:chExt cx="3351398" cy="1355785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0D43477C-9A5B-40FB-9F52-C8B7BAE756B5}"/>
                </a:ext>
              </a:extLst>
            </p:cNvPr>
            <p:cNvGrpSpPr/>
            <p:nvPr/>
          </p:nvGrpSpPr>
          <p:grpSpPr>
            <a:xfrm>
              <a:off x="3811625" y="1601287"/>
              <a:ext cx="3351398" cy="1302791"/>
              <a:chOff x="4965726" y="1601287"/>
              <a:chExt cx="3351398" cy="1302791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5578023-2269-452E-BE95-39A0DB118D46}"/>
                  </a:ext>
                </a:extLst>
              </p:cNvPr>
              <p:cNvGrpSpPr/>
              <p:nvPr/>
            </p:nvGrpSpPr>
            <p:grpSpPr>
              <a:xfrm>
                <a:off x="4965726" y="1601287"/>
                <a:ext cx="2344763" cy="1302791"/>
                <a:chOff x="8364915" y="3815016"/>
                <a:chExt cx="897300" cy="528571"/>
              </a:xfrm>
            </p:grpSpPr>
            <p:sp>
              <p:nvSpPr>
                <p:cNvPr id="19" name="Freihandform: Form 18">
                  <a:extLst>
                    <a:ext uri="{FF2B5EF4-FFF2-40B4-BE49-F238E27FC236}">
                      <a16:creationId xmlns:a16="http://schemas.microsoft.com/office/drawing/2014/main" id="{765E8201-2ED6-4455-A791-85E3C90DDD39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Freihandform: Form 19">
                  <a:extLst>
                    <a:ext uri="{FF2B5EF4-FFF2-40B4-BE49-F238E27FC236}">
                      <a16:creationId xmlns:a16="http://schemas.microsoft.com/office/drawing/2014/main" id="{50079D3C-241D-4B12-85B6-C6C0EA71576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F05163AF-20A9-41AF-AE41-E61103D46950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DF5FF9D8-2AB6-4269-9454-2049E1F8C82F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7D14DC26-2A0F-4E68-BC11-2766490D97A0}"/>
                  </a:ext>
                </a:extLst>
              </p:cNvPr>
              <p:cNvCxnSpPr/>
              <p:nvPr/>
            </p:nvCxnSpPr>
            <p:spPr bwMode="auto">
              <a:xfrm>
                <a:off x="7180445" y="2625587"/>
                <a:ext cx="1102767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22870BAA-3707-4FD2-BD2B-1F940EDDBD44}"/>
                  </a:ext>
                </a:extLst>
              </p:cNvPr>
              <p:cNvSpPr/>
              <p:nvPr/>
            </p:nvSpPr>
            <p:spPr bwMode="auto">
              <a:xfrm>
                <a:off x="8247455" y="2590752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87FFDE7C-70A4-4E6E-847B-8FEBBFD837C1}"/>
                </a:ext>
              </a:extLst>
            </p:cNvPr>
            <p:cNvCxnSpPr/>
            <p:nvPr/>
          </p:nvCxnSpPr>
          <p:spPr bwMode="auto">
            <a:xfrm>
              <a:off x="6652450" y="1548293"/>
              <a:ext cx="0" cy="793315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FC0BF12B-0E15-E6D8-F1B8-DD4991D47B58}"/>
              </a:ext>
            </a:extLst>
          </p:cNvPr>
          <p:cNvGrpSpPr/>
          <p:nvPr/>
        </p:nvGrpSpPr>
        <p:grpSpPr>
          <a:xfrm>
            <a:off x="615950" y="1863091"/>
            <a:ext cx="4225719" cy="3054939"/>
            <a:chOff x="615950" y="1863091"/>
            <a:chExt cx="4225719" cy="3054939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A1A9296-459C-4C4D-85C8-779560A77BAB}"/>
                </a:ext>
              </a:extLst>
            </p:cNvPr>
            <p:cNvGrpSpPr/>
            <p:nvPr/>
          </p:nvGrpSpPr>
          <p:grpSpPr>
            <a:xfrm>
              <a:off x="615950" y="1863091"/>
              <a:ext cx="4225719" cy="3054939"/>
              <a:chOff x="251878" y="1863091"/>
              <a:chExt cx="4225719" cy="3054939"/>
            </a:xfrm>
          </p:grpSpPr>
          <p:grpSp>
            <p:nvGrpSpPr>
              <p:cNvPr id="114" name="Gruppieren 113">
                <a:extLst>
                  <a:ext uri="{FF2B5EF4-FFF2-40B4-BE49-F238E27FC236}">
                    <a16:creationId xmlns:a16="http://schemas.microsoft.com/office/drawing/2014/main" id="{E1DE7B69-C9B2-4A9A-AF26-87143F35943C}"/>
                  </a:ext>
                </a:extLst>
              </p:cNvPr>
              <p:cNvGrpSpPr/>
              <p:nvPr/>
            </p:nvGrpSpPr>
            <p:grpSpPr>
              <a:xfrm>
                <a:off x="251878" y="1863091"/>
                <a:ext cx="4225719" cy="3054939"/>
                <a:chOff x="251878" y="1863091"/>
                <a:chExt cx="4225719" cy="3054939"/>
              </a:xfrm>
            </p:grpSpPr>
            <p:pic>
              <p:nvPicPr>
                <p:cNvPr id="4" name="Grafik 3" descr="Ein Bild, das Text, schwarz, dunkel, Küchengerät enthält.&#10;&#10;Automatisch generierte Beschreibung">
                  <a:extLst>
                    <a:ext uri="{FF2B5EF4-FFF2-40B4-BE49-F238E27FC236}">
                      <a16:creationId xmlns:a16="http://schemas.microsoft.com/office/drawing/2014/main" id="{0F95E97A-8F83-4CCC-A152-55BFF3AF7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88" r="29626"/>
                <a:stretch/>
              </p:blipFill>
              <p:spPr>
                <a:xfrm>
                  <a:off x="3123521" y="2297211"/>
                  <a:ext cx="620846" cy="858348"/>
                </a:xfrm>
                <a:prstGeom prst="rect">
                  <a:avLst/>
                </a:prstGeom>
              </p:spPr>
            </p:pic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28DAA4B1-75B7-40CD-ABB1-DDBC35BDC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837" t="27045" b="13630"/>
                <a:stretch/>
              </p:blipFill>
              <p:spPr>
                <a:xfrm flipH="1">
                  <a:off x="251878" y="1863091"/>
                  <a:ext cx="1776630" cy="1039753"/>
                </a:xfrm>
                <a:prstGeom prst="rect">
                  <a:avLst/>
                </a:prstGeom>
              </p:spPr>
            </p:pic>
            <p:cxnSp>
              <p:nvCxnSpPr>
                <p:cNvPr id="44" name="Gerader Verbinder 43">
                  <a:extLst>
                    <a:ext uri="{FF2B5EF4-FFF2-40B4-BE49-F238E27FC236}">
                      <a16:creationId xmlns:a16="http://schemas.microsoft.com/office/drawing/2014/main" id="{501C4E79-D89B-4D87-9DE8-3CE34C2FEE6F}"/>
                    </a:ext>
                  </a:extLst>
                </p:cNvPr>
                <p:cNvCxnSpPr>
                  <a:stCxn id="4" idx="2"/>
                </p:cNvCxnSpPr>
                <p:nvPr/>
              </p:nvCxnSpPr>
              <p:spPr bwMode="auto">
                <a:xfrm>
                  <a:off x="3433944" y="3155559"/>
                  <a:ext cx="8481" cy="17299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" name="Gerader Verbinder 71">
                  <a:extLst>
                    <a:ext uri="{FF2B5EF4-FFF2-40B4-BE49-F238E27FC236}">
                      <a16:creationId xmlns:a16="http://schemas.microsoft.com/office/drawing/2014/main" id="{23F6BEB4-1267-49D5-A115-97AE002BA09B}"/>
                    </a:ext>
                  </a:extLst>
                </p:cNvPr>
                <p:cNvCxnSpPr/>
                <p:nvPr/>
              </p:nvCxnSpPr>
              <p:spPr bwMode="auto">
                <a:xfrm>
                  <a:off x="3442425" y="4883196"/>
                  <a:ext cx="981101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2CFD925-0C7A-43EA-9B95-EEFB56040591}"/>
                    </a:ext>
                  </a:extLst>
                </p:cNvPr>
                <p:cNvSpPr/>
                <p:nvPr/>
              </p:nvSpPr>
              <p:spPr bwMode="auto">
                <a:xfrm>
                  <a:off x="4407928" y="4848361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1BEA3553-21A4-4386-9DFA-C59F6FC2D31F}"/>
                  </a:ext>
                </a:extLst>
              </p:cNvPr>
              <p:cNvCxnSpPr/>
              <p:nvPr/>
            </p:nvCxnSpPr>
            <p:spPr bwMode="auto">
              <a:xfrm>
                <a:off x="1897243" y="2931750"/>
                <a:ext cx="45613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205" name="Freihandform: Form 8204">
              <a:extLst>
                <a:ext uri="{FF2B5EF4-FFF2-40B4-BE49-F238E27FC236}">
                  <a16:creationId xmlns:a16="http://schemas.microsoft.com/office/drawing/2014/main" id="{EB7D7C6A-BF54-44AE-2B0C-95BBF43BBEC3}"/>
                </a:ext>
              </a:extLst>
            </p:cNvPr>
            <p:cNvSpPr/>
            <p:nvPr/>
          </p:nvSpPr>
          <p:spPr bwMode="auto">
            <a:xfrm>
              <a:off x="2387600" y="2286000"/>
              <a:ext cx="1238235" cy="1049993"/>
            </a:xfrm>
            <a:custGeom>
              <a:avLst/>
              <a:gdLst>
                <a:gd name="connsiteX0" fmla="*/ 0 w 1238235"/>
                <a:gd name="connsiteY0" fmla="*/ 0 h 1049993"/>
                <a:gd name="connsiteX1" fmla="*/ 177800 w 1238235"/>
                <a:gd name="connsiteY1" fmla="*/ 171450 h 1049993"/>
                <a:gd name="connsiteX2" fmla="*/ 704850 w 1238235"/>
                <a:gd name="connsiteY2" fmla="*/ 1028700 h 1049993"/>
                <a:gd name="connsiteX3" fmla="*/ 1187450 w 1238235"/>
                <a:gd name="connsiteY3" fmla="*/ 787400 h 1049993"/>
                <a:gd name="connsiteX4" fmla="*/ 1200150 w 1238235"/>
                <a:gd name="connsiteY4" fmla="*/ 762000 h 10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35" h="1049993">
                  <a:moveTo>
                    <a:pt x="0" y="0"/>
                  </a:moveTo>
                  <a:cubicBezTo>
                    <a:pt x="30162" y="0"/>
                    <a:pt x="60325" y="0"/>
                    <a:pt x="177800" y="171450"/>
                  </a:cubicBezTo>
                  <a:cubicBezTo>
                    <a:pt x="295275" y="342900"/>
                    <a:pt x="536575" y="926042"/>
                    <a:pt x="704850" y="1028700"/>
                  </a:cubicBezTo>
                  <a:cubicBezTo>
                    <a:pt x="873125" y="1131358"/>
                    <a:pt x="1104900" y="831850"/>
                    <a:pt x="1187450" y="787400"/>
                  </a:cubicBezTo>
                  <a:cubicBezTo>
                    <a:pt x="1270000" y="742950"/>
                    <a:pt x="1235075" y="752475"/>
                    <a:pt x="1200150" y="76200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5AC7287E-09B9-B9F6-8940-F772A06863BB}"/>
              </a:ext>
            </a:extLst>
          </p:cNvPr>
          <p:cNvGrpSpPr/>
          <p:nvPr/>
        </p:nvGrpSpPr>
        <p:grpSpPr>
          <a:xfrm>
            <a:off x="82630" y="3072588"/>
            <a:ext cx="9807887" cy="2730633"/>
            <a:chOff x="82630" y="3072588"/>
            <a:chExt cx="9807887" cy="2730633"/>
          </a:xfrm>
        </p:grpSpPr>
        <p:grpSp>
          <p:nvGrpSpPr>
            <p:cNvPr id="8208" name="Gruppieren 8207">
              <a:extLst>
                <a:ext uri="{FF2B5EF4-FFF2-40B4-BE49-F238E27FC236}">
                  <a16:creationId xmlns:a16="http://schemas.microsoft.com/office/drawing/2014/main" id="{07099A8C-76A3-BF7C-C900-548623866F69}"/>
                </a:ext>
              </a:extLst>
            </p:cNvPr>
            <p:cNvGrpSpPr/>
            <p:nvPr/>
          </p:nvGrpSpPr>
          <p:grpSpPr>
            <a:xfrm>
              <a:off x="82630" y="3072588"/>
              <a:ext cx="9807887" cy="2730633"/>
              <a:chOff x="82630" y="3072588"/>
              <a:chExt cx="9807887" cy="2730633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EB481B56-AC83-4558-A5D7-9174941A9892}"/>
                  </a:ext>
                </a:extLst>
              </p:cNvPr>
              <p:cNvSpPr txBox="1"/>
              <p:nvPr/>
            </p:nvSpPr>
            <p:spPr>
              <a:xfrm>
                <a:off x="301451" y="5218446"/>
                <a:ext cx="95890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Mit dem H</a:t>
                </a:r>
                <a:r>
                  <a:rPr lang="de-DE" sz="1600" baseline="-25000" dirty="0">
                    <a:solidFill>
                      <a:srgbClr val="3333FF"/>
                    </a:solidFill>
                  </a:rPr>
                  <a:t>2</a:t>
                </a:r>
                <a:r>
                  <a:rPr lang="de-DE" sz="1600" dirty="0">
                    <a:solidFill>
                      <a:srgbClr val="3333FF"/>
                    </a:solidFill>
                  </a:rPr>
                  <a:t>-Energiespeicher-System ist der </a:t>
                </a:r>
                <a:r>
                  <a:rPr lang="de-DE" sz="1600" dirty="0" err="1">
                    <a:solidFill>
                      <a:srgbClr val="3333FF"/>
                    </a:solidFill>
                  </a:rPr>
                  <a:t>ProSumer</a:t>
                </a:r>
                <a:r>
                  <a:rPr lang="de-DE" sz="1600" dirty="0">
                    <a:solidFill>
                      <a:srgbClr val="3333FF"/>
                    </a:solidFill>
                  </a:rPr>
                  <a:t> für den saisonalen Energieausgleich im Inselbetrieb komplett.</a:t>
                </a:r>
              </a:p>
            </p:txBody>
          </p:sp>
          <p:grpSp>
            <p:nvGrpSpPr>
              <p:cNvPr id="8207" name="Gruppieren 8206">
                <a:extLst>
                  <a:ext uri="{FF2B5EF4-FFF2-40B4-BE49-F238E27FC236}">
                    <a16:creationId xmlns:a16="http://schemas.microsoft.com/office/drawing/2014/main" id="{E6AE5858-7A51-F1A4-9690-DAF234A7C628}"/>
                  </a:ext>
                </a:extLst>
              </p:cNvPr>
              <p:cNvGrpSpPr/>
              <p:nvPr/>
            </p:nvGrpSpPr>
            <p:grpSpPr>
              <a:xfrm>
                <a:off x="82630" y="3072588"/>
                <a:ext cx="3751997" cy="1836673"/>
                <a:chOff x="82630" y="3072588"/>
                <a:chExt cx="3751997" cy="1836673"/>
              </a:xfrm>
            </p:grpSpPr>
            <p:grpSp>
              <p:nvGrpSpPr>
                <p:cNvPr id="8200" name="Gruppieren 8199">
                  <a:extLst>
                    <a:ext uri="{FF2B5EF4-FFF2-40B4-BE49-F238E27FC236}">
                      <a16:creationId xmlns:a16="http://schemas.microsoft.com/office/drawing/2014/main" id="{8BEB2EDF-CB8E-6A85-73D3-47F0A9042BCD}"/>
                    </a:ext>
                  </a:extLst>
                </p:cNvPr>
                <p:cNvGrpSpPr/>
                <p:nvPr/>
              </p:nvGrpSpPr>
              <p:grpSpPr>
                <a:xfrm>
                  <a:off x="160074" y="3372474"/>
                  <a:ext cx="3674553" cy="1536787"/>
                  <a:chOff x="160074" y="3372474"/>
                  <a:chExt cx="3674553" cy="1536787"/>
                </a:xfrm>
              </p:grpSpPr>
              <p:grpSp>
                <p:nvGrpSpPr>
                  <p:cNvPr id="8196" name="Gruppieren 8195">
                    <a:extLst>
                      <a:ext uri="{FF2B5EF4-FFF2-40B4-BE49-F238E27FC236}">
                        <a16:creationId xmlns:a16="http://schemas.microsoft.com/office/drawing/2014/main" id="{CB118F81-D7E1-0682-E455-CD58FC3670D7}"/>
                      </a:ext>
                    </a:extLst>
                  </p:cNvPr>
                  <p:cNvGrpSpPr/>
                  <p:nvPr/>
                </p:nvGrpSpPr>
                <p:grpSpPr>
                  <a:xfrm>
                    <a:off x="160074" y="3372474"/>
                    <a:ext cx="3050982" cy="1175596"/>
                    <a:chOff x="160868" y="3544848"/>
                    <a:chExt cx="3050982" cy="1175596"/>
                  </a:xfrm>
                </p:grpSpPr>
                <p:sp>
                  <p:nvSpPr>
                    <p:cNvPr id="36" name="Rechteck 35">
                      <a:extLst>
                        <a:ext uri="{FF2B5EF4-FFF2-40B4-BE49-F238E27FC236}">
                          <a16:creationId xmlns:a16="http://schemas.microsoft.com/office/drawing/2014/main" id="{85669E5B-0DE9-A8C7-84F4-BC9D9605031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60868" y="3553441"/>
                      <a:ext cx="3050982" cy="116700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grpSp>
                  <p:nvGrpSpPr>
                    <p:cNvPr id="104" name="Gruppieren 103">
                      <a:extLst>
                        <a:ext uri="{FF2B5EF4-FFF2-40B4-BE49-F238E27FC236}">
                          <a16:creationId xmlns:a16="http://schemas.microsoft.com/office/drawing/2014/main" id="{DC79B1E1-424E-F357-6B41-4ACC76F2ED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04854" y="4165747"/>
                      <a:ext cx="601133" cy="463125"/>
                      <a:chOff x="8289374" y="2186094"/>
                      <a:chExt cx="601133" cy="463125"/>
                    </a:xfrm>
                  </p:grpSpPr>
                  <p:sp>
                    <p:nvSpPr>
                      <p:cNvPr id="107" name="Rechteck 106">
                        <a:extLst>
                          <a:ext uri="{FF2B5EF4-FFF2-40B4-BE49-F238E27FC236}">
                            <a16:creationId xmlns:a16="http://schemas.microsoft.com/office/drawing/2014/main" id="{81CB7BA7-3353-66F1-1513-5F5C42651F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186094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8" name="Rechteck 107">
                        <a:extLst>
                          <a:ext uri="{FF2B5EF4-FFF2-40B4-BE49-F238E27FC236}">
                            <a16:creationId xmlns:a16="http://schemas.microsoft.com/office/drawing/2014/main" id="{077E6EBC-0B48-547A-147B-CE9B21283C2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279227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9" name="Rechteck 108">
                        <a:extLst>
                          <a:ext uri="{FF2B5EF4-FFF2-40B4-BE49-F238E27FC236}">
                            <a16:creationId xmlns:a16="http://schemas.microsoft.com/office/drawing/2014/main" id="{BA8F1CBA-EF27-41A9-B6F0-DCB816150BC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372360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0" name="Rechteck 109">
                        <a:extLst>
                          <a:ext uri="{FF2B5EF4-FFF2-40B4-BE49-F238E27FC236}">
                            <a16:creationId xmlns:a16="http://schemas.microsoft.com/office/drawing/2014/main" id="{4C97BBAF-3BB3-3012-62EA-F8D59BE2B0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462953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1" name="Rechteck 110">
                        <a:extLst>
                          <a:ext uri="{FF2B5EF4-FFF2-40B4-BE49-F238E27FC236}">
                            <a16:creationId xmlns:a16="http://schemas.microsoft.com/office/drawing/2014/main" id="{9FB73D64-01A8-A13E-877F-1FE75AD5A3C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556086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12" name="Gruppieren 111">
                        <a:extLst>
                          <a:ext uri="{FF2B5EF4-FFF2-40B4-BE49-F238E27FC236}">
                            <a16:creationId xmlns:a16="http://schemas.microsoft.com/office/drawing/2014/main" id="{EBC8A794-42C5-AB58-D05C-F6822CB229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38714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8" name="Rechteck 117">
                          <a:extLst>
                            <a:ext uri="{FF2B5EF4-FFF2-40B4-BE49-F238E27FC236}">
                              <a16:creationId xmlns:a16="http://schemas.microsoft.com/office/drawing/2014/main" id="{EA7C5C3C-1EA5-2E57-93A5-AB4A8002FCC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9" name="Ellipse 118">
                          <a:extLst>
                            <a:ext uri="{FF2B5EF4-FFF2-40B4-BE49-F238E27FC236}">
                              <a16:creationId xmlns:a16="http://schemas.microsoft.com/office/drawing/2014/main" id="{B7B8F782-D3FA-C908-EA94-3900A7976E8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0" name="Ellipse 119">
                          <a:extLst>
                            <a:ext uri="{FF2B5EF4-FFF2-40B4-BE49-F238E27FC236}">
                              <a16:creationId xmlns:a16="http://schemas.microsoft.com/office/drawing/2014/main" id="{FE6AE7BC-8C37-9470-D8C4-900B31BDFEA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13" name="Gruppieren 112">
                        <a:extLst>
                          <a:ext uri="{FF2B5EF4-FFF2-40B4-BE49-F238E27FC236}">
                            <a16:creationId xmlns:a16="http://schemas.microsoft.com/office/drawing/2014/main" id="{4DA60FBC-239A-66A6-1E46-AA316B5853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5" name="Rechteck 114">
                          <a:extLst>
                            <a:ext uri="{FF2B5EF4-FFF2-40B4-BE49-F238E27FC236}">
                              <a16:creationId xmlns:a16="http://schemas.microsoft.com/office/drawing/2014/main" id="{E82FD97E-3CAE-D519-3EBE-6FD0BC4D892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" name="Ellipse 115">
                          <a:extLst>
                            <a:ext uri="{FF2B5EF4-FFF2-40B4-BE49-F238E27FC236}">
                              <a16:creationId xmlns:a16="http://schemas.microsoft.com/office/drawing/2014/main" id="{C1DA9CF5-497B-2607-B516-78C7B5313F2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" name="Ellipse 116">
                          <a:extLst>
                            <a:ext uri="{FF2B5EF4-FFF2-40B4-BE49-F238E27FC236}">
                              <a16:creationId xmlns:a16="http://schemas.microsoft.com/office/drawing/2014/main" id="{8EE11B6F-3FEB-1B68-1AE8-36955C40E5A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Gruppieren 120">
                      <a:extLst>
                        <a:ext uri="{FF2B5EF4-FFF2-40B4-BE49-F238E27FC236}">
                          <a16:creationId xmlns:a16="http://schemas.microsoft.com/office/drawing/2014/main" id="{861D920A-ED9F-992F-5A46-AF6801FFD2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289" y="4190789"/>
                      <a:ext cx="833120" cy="413041"/>
                      <a:chOff x="8289374" y="2939682"/>
                      <a:chExt cx="833120" cy="413041"/>
                    </a:xfrm>
                  </p:grpSpPr>
                  <p:sp>
                    <p:nvSpPr>
                      <p:cNvPr id="122" name="Rechteck: abgerundete Ecken 121">
                        <a:extLst>
                          <a:ext uri="{FF2B5EF4-FFF2-40B4-BE49-F238E27FC236}">
                            <a16:creationId xmlns:a16="http://schemas.microsoft.com/office/drawing/2014/main" id="{54677300-B8FA-63E7-1651-3FF783058B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939682"/>
                        <a:ext cx="833120" cy="413041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23" name="Gruppieren 122">
                        <a:extLst>
                          <a:ext uri="{FF2B5EF4-FFF2-40B4-BE49-F238E27FC236}">
                            <a16:creationId xmlns:a16="http://schemas.microsoft.com/office/drawing/2014/main" id="{017CBF0F-C5C8-1714-E237-BEBC6CAB8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74696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31" name="Rechteck: abgerundete Ecken 130">
                          <a:extLst>
                            <a:ext uri="{FF2B5EF4-FFF2-40B4-BE49-F238E27FC236}">
                              <a16:creationId xmlns:a16="http://schemas.microsoft.com/office/drawing/2014/main" id="{2A1678CE-6367-C012-4706-1487B964B56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2" name="Rechteck: abgerundete Ecken 131">
                          <a:extLst>
                            <a:ext uri="{FF2B5EF4-FFF2-40B4-BE49-F238E27FC236}">
                              <a16:creationId xmlns:a16="http://schemas.microsoft.com/office/drawing/2014/main" id="{C3FFAD52-3D52-5D91-776A-1C5B860A39A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3" name="Rechteck: abgerundete Ecken 132">
                          <a:extLst>
                            <a:ext uri="{FF2B5EF4-FFF2-40B4-BE49-F238E27FC236}">
                              <a16:creationId xmlns:a16="http://schemas.microsoft.com/office/drawing/2014/main" id="{65987DA6-6D3B-8664-87FF-17B17AB1D8D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4" name="Rechteck: abgerundete Ecken 133">
                          <a:extLst>
                            <a:ext uri="{FF2B5EF4-FFF2-40B4-BE49-F238E27FC236}">
                              <a16:creationId xmlns:a16="http://schemas.microsoft.com/office/drawing/2014/main" id="{E9551C8D-9DE3-C47D-5BF1-0633B1FBE8C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5" name="Rechteck: abgerundete Ecken 134">
                          <a:extLst>
                            <a:ext uri="{FF2B5EF4-FFF2-40B4-BE49-F238E27FC236}">
                              <a16:creationId xmlns:a16="http://schemas.microsoft.com/office/drawing/2014/main" id="{422951E1-5C97-2D3D-C8BB-821C292AA56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" name="Rechteck: abgerundete Ecken 135">
                          <a:extLst>
                            <a:ext uri="{FF2B5EF4-FFF2-40B4-BE49-F238E27FC236}">
                              <a16:creationId xmlns:a16="http://schemas.microsoft.com/office/drawing/2014/main" id="{823F7F93-FBE1-334A-8F5D-FB9BF2D0DC6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24" name="Gruppieren 123">
                        <a:extLst>
                          <a:ext uri="{FF2B5EF4-FFF2-40B4-BE49-F238E27FC236}">
                            <a16:creationId xmlns:a16="http://schemas.microsoft.com/office/drawing/2014/main" id="{0CCB6E41-14AA-34FA-DA1E-C888301B5A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25" name="Rechteck: abgerundete Ecken 124">
                          <a:extLst>
                            <a:ext uri="{FF2B5EF4-FFF2-40B4-BE49-F238E27FC236}">
                              <a16:creationId xmlns:a16="http://schemas.microsoft.com/office/drawing/2014/main" id="{C53E1A37-27CF-B1BD-0F05-8DD355D34E7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6" name="Rechteck: abgerundete Ecken 125">
                          <a:extLst>
                            <a:ext uri="{FF2B5EF4-FFF2-40B4-BE49-F238E27FC236}">
                              <a16:creationId xmlns:a16="http://schemas.microsoft.com/office/drawing/2014/main" id="{26B288EA-3AF8-8F49-44B2-117A9F61F87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7" name="Rechteck: abgerundete Ecken 126">
                          <a:extLst>
                            <a:ext uri="{FF2B5EF4-FFF2-40B4-BE49-F238E27FC236}">
                              <a16:creationId xmlns:a16="http://schemas.microsoft.com/office/drawing/2014/main" id="{5004B48F-B27B-88E5-18ED-5589E160B7D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8" name="Rechteck: abgerundete Ecken 127">
                          <a:extLst>
                            <a:ext uri="{FF2B5EF4-FFF2-40B4-BE49-F238E27FC236}">
                              <a16:creationId xmlns:a16="http://schemas.microsoft.com/office/drawing/2014/main" id="{291F4366-8E8D-D7A8-8AB4-8288DC9A874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" name="Rechteck: abgerundete Ecken 128">
                          <a:extLst>
                            <a:ext uri="{FF2B5EF4-FFF2-40B4-BE49-F238E27FC236}">
                              <a16:creationId xmlns:a16="http://schemas.microsoft.com/office/drawing/2014/main" id="{0691674B-AEC6-2489-CEAA-1D62507D8F8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0" name="Rechteck: abgerundete Ecken 129">
                          <a:extLst>
                            <a:ext uri="{FF2B5EF4-FFF2-40B4-BE49-F238E27FC236}">
                              <a16:creationId xmlns:a16="http://schemas.microsoft.com/office/drawing/2014/main" id="{C1C0D03D-8E58-9F25-33F5-1C1D76B0652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33" name="Grafik 32" descr="Ein Bild, das Haushaltsgerät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D7FF0EAB-F777-E475-CA0B-CDCD1A77ED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986" t="10883" r="13308" b="12358"/>
                    <a:stretch/>
                  </p:blipFill>
                  <p:spPr>
                    <a:xfrm>
                      <a:off x="1459915" y="3816142"/>
                      <a:ext cx="672926" cy="79827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74" name="Gerade Verbindung mit Pfeil 73">
                      <a:extLst>
                        <a:ext uri="{FF2B5EF4-FFF2-40B4-BE49-F238E27FC236}">
                          <a16:creationId xmlns:a16="http://schemas.microsoft.com/office/drawing/2014/main" id="{64219C5A-DA05-CAAD-64E2-8BAA7795B9D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132841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7" name="Gerade Verbindung mit Pfeil 136">
                      <a:extLst>
                        <a:ext uri="{FF2B5EF4-FFF2-40B4-BE49-F238E27FC236}">
                          <a16:creationId xmlns:a16="http://schemas.microsoft.com/office/drawing/2014/main" id="{75FCA0C8-A51A-CC6C-95C8-E80F4C8FB7A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1212856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A66E4CB2-B3C2-07DD-623D-A3E1E871B4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3420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38" name="Textfeld 137">
                      <a:extLst>
                        <a:ext uri="{FF2B5EF4-FFF2-40B4-BE49-F238E27FC236}">
                          <a16:creationId xmlns:a16="http://schemas.microsoft.com/office/drawing/2014/main" id="{7D99F6DD-6A51-F6BE-0855-C87C88D991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6332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93" name="Textfeld 92">
                      <a:extLst>
                        <a:ext uri="{FF2B5EF4-FFF2-40B4-BE49-F238E27FC236}">
                          <a16:creationId xmlns:a16="http://schemas.microsoft.com/office/drawing/2014/main" id="{C2727146-DFD7-CDE0-CE42-3A67A5A193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3260" y="3798656"/>
                      <a:ext cx="119661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Brennstoffzelle</a:t>
                      </a:r>
                    </a:p>
                  </p:txBody>
                </p:sp>
                <p:sp>
                  <p:nvSpPr>
                    <p:cNvPr id="140" name="Textfeld 139">
                      <a:extLst>
                        <a:ext uri="{FF2B5EF4-FFF2-40B4-BE49-F238E27FC236}">
                          <a16:creationId xmlns:a16="http://schemas.microsoft.com/office/drawing/2014/main" id="{C81088CB-6AF1-703B-0348-2AB5747F13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2964" y="3798656"/>
                      <a:ext cx="107112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Elektrolyseur</a:t>
                      </a:r>
                    </a:p>
                  </p:txBody>
                </p:sp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6BB87AF5-78B8-8651-540C-962A746A76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9818" y="3544848"/>
                      <a:ext cx="1035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H</a:t>
                      </a:r>
                      <a:r>
                        <a:rPr lang="de-DE" sz="1200" baseline="-25000" dirty="0"/>
                        <a:t>2</a:t>
                      </a:r>
                      <a:r>
                        <a:rPr lang="de-DE" sz="1200" dirty="0"/>
                        <a:t>-Speicher</a:t>
                      </a:r>
                    </a:p>
                  </p:txBody>
                </p:sp>
              </p:grpSp>
              <p:cxnSp>
                <p:nvCxnSpPr>
                  <p:cNvPr id="144" name="Gerader Verbinder 143">
                    <a:extLst>
                      <a:ext uri="{FF2B5EF4-FFF2-40B4-BE49-F238E27FC236}">
                        <a16:creationId xmlns:a16="http://schemas.microsoft.com/office/drawing/2014/main" id="{EA3367D4-929B-B551-9A79-687CA0E5AF1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81050" y="4881220"/>
                    <a:ext cx="302544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Gerader Verbinder 147">
                    <a:extLst>
                      <a:ext uri="{FF2B5EF4-FFF2-40B4-BE49-F238E27FC236}">
                        <a16:creationId xmlns:a16="http://schemas.microsoft.com/office/drawing/2014/main" id="{DDC89719-11D3-7BC8-B364-6C429BBE3E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685189" y="4454203"/>
                    <a:ext cx="0" cy="427017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0" name="Gerader Verbinder 149">
                    <a:extLst>
                      <a:ext uri="{FF2B5EF4-FFF2-40B4-BE49-F238E27FC236}">
                        <a16:creationId xmlns:a16="http://schemas.microsoft.com/office/drawing/2014/main" id="{8E230A1E-7828-CCE6-A2EB-11D1618F1788}"/>
                      </a:ext>
                    </a:extLst>
                  </p:cNvPr>
                  <p:cNvCxnSpPr>
                    <a:cxnSpLocks/>
                    <a:stCxn id="122" idx="2"/>
                  </p:cNvCxnSpPr>
                  <p:nvPr/>
                </p:nvCxnSpPr>
                <p:spPr bwMode="auto">
                  <a:xfrm>
                    <a:off x="786055" y="4431456"/>
                    <a:ext cx="484" cy="44976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2" name="Ellipse 151">
                    <a:extLst>
                      <a:ext uri="{FF2B5EF4-FFF2-40B4-BE49-F238E27FC236}">
                        <a16:creationId xmlns:a16="http://schemas.microsoft.com/office/drawing/2014/main" id="{0FD0E64B-F7EF-63F4-22ED-7DF7623D87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64958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3" name="Ellipse 152">
                    <a:extLst>
                      <a:ext uri="{FF2B5EF4-FFF2-40B4-BE49-F238E27FC236}">
                        <a16:creationId xmlns:a16="http://schemas.microsoft.com/office/drawing/2014/main" id="{D9E2AEB0-F915-C639-0A3D-DC697CA5A5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55791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61" name="Textfeld 160">
                  <a:extLst>
                    <a:ext uri="{FF2B5EF4-FFF2-40B4-BE49-F238E27FC236}">
                      <a16:creationId xmlns:a16="http://schemas.microsoft.com/office/drawing/2014/main" id="{6C41D183-6D14-2F02-573D-B21627D17B14}"/>
                    </a:ext>
                  </a:extLst>
                </p:cNvPr>
                <p:cNvSpPr txBox="1"/>
                <p:nvPr/>
              </p:nvSpPr>
              <p:spPr>
                <a:xfrm>
                  <a:off x="82630" y="3072588"/>
                  <a:ext cx="24240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4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3333FF"/>
                      </a:solidFill>
                    </a:rPr>
                    <a:t>-Energiespeicher-System</a:t>
                  </a:r>
                </a:p>
              </p:txBody>
            </p:sp>
          </p:grpSp>
        </p:grpSp>
        <p:cxnSp>
          <p:nvCxnSpPr>
            <p:cNvPr id="8212" name="Gerade Verbindung mit Pfeil 8211">
              <a:extLst>
                <a:ext uri="{FF2B5EF4-FFF2-40B4-BE49-F238E27FC236}">
                  <a16:creationId xmlns:a16="http://schemas.microsoft.com/office/drawing/2014/main" id="{EA85D708-EDCA-AEC0-38F2-F93B3DF03837}"/>
                </a:ext>
              </a:extLst>
            </p:cNvPr>
            <p:cNvCxnSpPr/>
            <p:nvPr/>
          </p:nvCxnSpPr>
          <p:spPr bwMode="auto">
            <a:xfrm flipV="1">
              <a:off x="278878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Gerade Verbindung mit Pfeil 167">
              <a:extLst>
                <a:ext uri="{FF2B5EF4-FFF2-40B4-BE49-F238E27FC236}">
                  <a16:creationId xmlns:a16="http://schemas.microsoft.com/office/drawing/2014/main" id="{341B5B0E-7805-FE26-855A-3B53E59617C0}"/>
                </a:ext>
              </a:extLst>
            </p:cNvPr>
            <p:cNvCxnSpPr/>
            <p:nvPr/>
          </p:nvCxnSpPr>
          <p:spPr bwMode="auto">
            <a:xfrm flipV="1">
              <a:off x="89394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483" y="607483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Im städtischen und ländlichen Bereich derzeit nicht wirtschaftlich darstellbar!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2FFDE99-A210-2AE9-872A-A66916C87FAC}"/>
              </a:ext>
            </a:extLst>
          </p:cNvPr>
          <p:cNvSpPr txBox="1"/>
          <p:nvPr/>
        </p:nvSpPr>
        <p:spPr>
          <a:xfrm>
            <a:off x="2158891" y="290543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V2H/G</a:t>
            </a:r>
          </a:p>
        </p:txBody>
      </p:sp>
    </p:spTree>
    <p:extLst>
      <p:ext uri="{BB962C8B-B14F-4D97-AF65-F5344CB8AC3E}">
        <p14:creationId xmlns:p14="http://schemas.microsoft.com/office/powerpoint/2010/main" val="29423707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40205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den Anwendungsbereichen 2017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35C80A-98C4-475B-806A-4191D8D21CB0}"/>
              </a:ext>
            </a:extLst>
          </p:cNvPr>
          <p:cNvSpPr txBox="1"/>
          <p:nvPr/>
        </p:nvSpPr>
        <p:spPr>
          <a:xfrm>
            <a:off x="4217186" y="844618"/>
            <a:ext cx="557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Gesamt-Endenergieverbrauch 2017 in D: 2.591 TWh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48550" y="5585273"/>
            <a:ext cx="18347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UBA 2021 </a:t>
            </a:r>
            <a:endParaRPr lang="de-DE" sz="1200" dirty="0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EA3C889D-3FA4-49CC-8DB0-A6677074D9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966840"/>
              </p:ext>
            </p:extLst>
          </p:nvPr>
        </p:nvGraphicFramePr>
        <p:xfrm>
          <a:off x="2857082" y="844618"/>
          <a:ext cx="3365770" cy="5168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62747A80-6ABD-4AAA-9BE1-0A666B690826}"/>
              </a:ext>
            </a:extLst>
          </p:cNvPr>
          <p:cNvSpPr txBox="1"/>
          <p:nvPr/>
        </p:nvSpPr>
        <p:spPr>
          <a:xfrm>
            <a:off x="4424295" y="139769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%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D30C12-FA6C-445C-BD71-0385DAD79895}"/>
              </a:ext>
            </a:extLst>
          </p:cNvPr>
          <p:cNvSpPr txBox="1"/>
          <p:nvPr/>
        </p:nvSpPr>
        <p:spPr>
          <a:xfrm>
            <a:off x="5328024" y="5168684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Raumwärme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9F67EB-79E1-45BC-9DC5-3984434DE284}"/>
              </a:ext>
            </a:extLst>
          </p:cNvPr>
          <p:cNvSpPr txBox="1"/>
          <p:nvPr/>
        </p:nvSpPr>
        <p:spPr>
          <a:xfrm>
            <a:off x="5328024" y="4505795"/>
            <a:ext cx="1223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Warmwasser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85243BE-36ED-4E92-AC51-EEDB8A44C36C}"/>
              </a:ext>
            </a:extLst>
          </p:cNvPr>
          <p:cNvSpPr txBox="1"/>
          <p:nvPr/>
        </p:nvSpPr>
        <p:spPr>
          <a:xfrm>
            <a:off x="5328024" y="3927772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übrige Prozesswärme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19C0FBE-1D04-4A7E-9FFE-23578381B51D}"/>
              </a:ext>
            </a:extLst>
          </p:cNvPr>
          <p:cNvSpPr txBox="1"/>
          <p:nvPr/>
        </p:nvSpPr>
        <p:spPr>
          <a:xfrm>
            <a:off x="5328024" y="3604092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Klimakälte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A2A9CB-5561-4AE4-8BC1-CE418B4D47A8}"/>
              </a:ext>
            </a:extLst>
          </p:cNvPr>
          <p:cNvSpPr txBox="1"/>
          <p:nvPr/>
        </p:nvSpPr>
        <p:spPr>
          <a:xfrm>
            <a:off x="5328024" y="3414621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sonstige Prozesskälte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BA2A87B-4AAB-4CFE-82A0-565239AD017D}"/>
              </a:ext>
            </a:extLst>
          </p:cNvPr>
          <p:cNvSpPr txBox="1"/>
          <p:nvPr/>
        </p:nvSpPr>
        <p:spPr>
          <a:xfrm>
            <a:off x="1253123" y="450579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Wärme/Kälte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E1552D2-ABD6-4EB5-A053-71345C3A89C9}"/>
              </a:ext>
            </a:extLst>
          </p:cNvPr>
          <p:cNvSpPr txBox="1"/>
          <p:nvPr/>
        </p:nvSpPr>
        <p:spPr>
          <a:xfrm>
            <a:off x="1253123" y="2457563"/>
            <a:ext cx="2287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übrige Anwendungs-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 err="1">
                <a:solidFill>
                  <a:srgbClr val="3333FF"/>
                </a:solidFill>
              </a:rPr>
              <a:t>bereiche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2" name="Geschweifte Klammer links 1">
            <a:extLst>
              <a:ext uri="{FF2B5EF4-FFF2-40B4-BE49-F238E27FC236}">
                <a16:creationId xmlns:a16="http://schemas.microsoft.com/office/drawing/2014/main" id="{DA1CBC0A-7DA6-4085-A68D-A6199790BFE5}"/>
              </a:ext>
            </a:extLst>
          </p:cNvPr>
          <p:cNvSpPr/>
          <p:nvPr/>
        </p:nvSpPr>
        <p:spPr bwMode="auto">
          <a:xfrm>
            <a:off x="2740095" y="3562180"/>
            <a:ext cx="675716" cy="2300092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4F55EEA-E5C5-4626-9085-88F7932A72D7}"/>
              </a:ext>
            </a:extLst>
          </p:cNvPr>
          <p:cNvSpPr txBox="1"/>
          <p:nvPr/>
        </p:nvSpPr>
        <p:spPr>
          <a:xfrm>
            <a:off x="7043922" y="1122883"/>
            <a:ext cx="275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>
                <a:solidFill>
                  <a:srgbClr val="FF0000"/>
                </a:solidFill>
              </a:rPr>
              <a:t>davon Wärme/Kälte: 56,5%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Anteil an Wärme/Kälte liegt bei deutlich über 50% vom gesamten Endenergieverbrauch! </a:t>
            </a:r>
          </a:p>
        </p:txBody>
      </p:sp>
    </p:spTree>
    <p:extLst>
      <p:ext uri="{BB962C8B-B14F-4D97-AF65-F5344CB8AC3E}">
        <p14:creationId xmlns:p14="http://schemas.microsoft.com/office/powerpoint/2010/main" val="15290576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4" name="Rechteck 72723">
            <a:extLst>
              <a:ext uri="{FF2B5EF4-FFF2-40B4-BE49-F238E27FC236}">
                <a16:creationId xmlns:a16="http://schemas.microsoft.com/office/drawing/2014/main" id="{E150CF9D-B2C7-F91B-7006-3D183549AF8C}"/>
              </a:ext>
            </a:extLst>
          </p:cNvPr>
          <p:cNvSpPr/>
          <p:nvPr/>
        </p:nvSpPr>
        <p:spPr bwMode="auto">
          <a:xfrm>
            <a:off x="112405" y="1497446"/>
            <a:ext cx="9513534" cy="454253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62" y="9524"/>
            <a:ext cx="88755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(3)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Das Energie-Management-System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785A221-F41B-41D0-A18D-1EB391EE98CF}"/>
              </a:ext>
            </a:extLst>
          </p:cNvPr>
          <p:cNvCxnSpPr/>
          <p:nvPr/>
        </p:nvCxnSpPr>
        <p:spPr bwMode="auto">
          <a:xfrm>
            <a:off x="609600" y="1102501"/>
            <a:ext cx="779931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r Verbinder 134">
            <a:extLst>
              <a:ext uri="{FF2B5EF4-FFF2-40B4-BE49-F238E27FC236}">
                <a16:creationId xmlns:a16="http://schemas.microsoft.com/office/drawing/2014/main" id="{663398CD-C698-45B7-97AC-989FF60A3B34}"/>
              </a:ext>
            </a:extLst>
          </p:cNvPr>
          <p:cNvCxnSpPr/>
          <p:nvPr/>
        </p:nvCxnSpPr>
        <p:spPr bwMode="auto">
          <a:xfrm>
            <a:off x="609600" y="1356501"/>
            <a:ext cx="779931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274D6C98-C3BC-4F1D-BD67-87A86BF4F91D}"/>
              </a:ext>
            </a:extLst>
          </p:cNvPr>
          <p:cNvSpPr txBox="1"/>
          <p:nvPr/>
        </p:nvSpPr>
        <p:spPr>
          <a:xfrm>
            <a:off x="8432906" y="913638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Stromnetz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1F232847-AFFC-401C-A6E2-A85DE839F7CD}"/>
              </a:ext>
            </a:extLst>
          </p:cNvPr>
          <p:cNvSpPr txBox="1"/>
          <p:nvPr/>
        </p:nvSpPr>
        <p:spPr>
          <a:xfrm>
            <a:off x="8432906" y="118966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Datennetz</a:t>
            </a:r>
          </a:p>
        </p:txBody>
      </p:sp>
      <p:cxnSp>
        <p:nvCxnSpPr>
          <p:cNvPr id="145" name="Gerader Verbinder 144">
            <a:extLst>
              <a:ext uri="{FF2B5EF4-FFF2-40B4-BE49-F238E27FC236}">
                <a16:creationId xmlns:a16="http://schemas.microsoft.com/office/drawing/2014/main" id="{D4220D75-3BEF-4F3F-A602-D49363ED4B9D}"/>
              </a:ext>
            </a:extLst>
          </p:cNvPr>
          <p:cNvCxnSpPr/>
          <p:nvPr/>
        </p:nvCxnSpPr>
        <p:spPr bwMode="auto">
          <a:xfrm>
            <a:off x="2875860" y="1349866"/>
            <a:ext cx="0" cy="80812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F31A4547-82B6-489F-9097-F1FC06059D00}"/>
              </a:ext>
            </a:extLst>
          </p:cNvPr>
          <p:cNvCxnSpPr/>
          <p:nvPr/>
        </p:nvCxnSpPr>
        <p:spPr bwMode="auto">
          <a:xfrm>
            <a:off x="1984343" y="1087846"/>
            <a:ext cx="0" cy="105789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00B83BDC-76EE-48C7-B93D-FD63AB16E84B}"/>
              </a:ext>
            </a:extLst>
          </p:cNvPr>
          <p:cNvSpPr/>
          <p:nvPr/>
        </p:nvSpPr>
        <p:spPr bwMode="auto">
          <a:xfrm>
            <a:off x="1943832" y="1050965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805ACD8-3270-5959-25ED-7843A985F7CD}"/>
              </a:ext>
            </a:extLst>
          </p:cNvPr>
          <p:cNvSpPr/>
          <p:nvPr/>
        </p:nvSpPr>
        <p:spPr bwMode="auto">
          <a:xfrm>
            <a:off x="1453256" y="2157992"/>
            <a:ext cx="1991979" cy="93035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3DD43A-59F6-F743-217D-765BBF9AF175}"/>
              </a:ext>
            </a:extLst>
          </p:cNvPr>
          <p:cNvSpPr txBox="1"/>
          <p:nvPr/>
        </p:nvSpPr>
        <p:spPr>
          <a:xfrm>
            <a:off x="2592191" y="2343049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Gate-</a:t>
            </a:r>
          </a:p>
          <a:p>
            <a:pPr algn="ctr"/>
            <a:r>
              <a:rPr lang="de-DE" sz="1400" dirty="0" err="1"/>
              <a:t>way</a:t>
            </a:r>
            <a:endParaRPr lang="de-DE" sz="1400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1084EFA-6125-0C60-EB08-03BF50547718}"/>
              </a:ext>
            </a:extLst>
          </p:cNvPr>
          <p:cNvCxnSpPr>
            <a:stCxn id="2" idx="0"/>
            <a:endCxn id="2" idx="2"/>
          </p:cNvCxnSpPr>
          <p:nvPr/>
        </p:nvCxnSpPr>
        <p:spPr bwMode="auto">
          <a:xfrm>
            <a:off x="2449246" y="2157992"/>
            <a:ext cx="0" cy="93035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EF770B2-593E-6EB1-D81F-70287B8A515E}"/>
              </a:ext>
            </a:extLst>
          </p:cNvPr>
          <p:cNvSpPr txBox="1"/>
          <p:nvPr/>
        </p:nvSpPr>
        <p:spPr>
          <a:xfrm>
            <a:off x="1656020" y="2343049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Smart</a:t>
            </a:r>
          </a:p>
          <a:p>
            <a:pPr algn="ctr"/>
            <a:r>
              <a:rPr lang="de-DE" sz="1400" dirty="0"/>
              <a:t>Meter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1C1C56-E255-CEC2-3D41-ECBE4D01633F}"/>
              </a:ext>
            </a:extLst>
          </p:cNvPr>
          <p:cNvCxnSpPr/>
          <p:nvPr/>
        </p:nvCxnSpPr>
        <p:spPr bwMode="auto">
          <a:xfrm>
            <a:off x="1790299" y="3955640"/>
            <a:ext cx="750792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10F2429-8EC4-1A93-ACA4-E251425C2B6A}"/>
              </a:ext>
            </a:extLst>
          </p:cNvPr>
          <p:cNvSpPr txBox="1"/>
          <p:nvPr/>
        </p:nvSpPr>
        <p:spPr>
          <a:xfrm>
            <a:off x="222265" y="376677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Haus-Stromnetz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F8BBF1F-4F47-8FCA-5C1D-9CF961F95245}"/>
              </a:ext>
            </a:extLst>
          </p:cNvPr>
          <p:cNvGrpSpPr/>
          <p:nvPr/>
        </p:nvGrpSpPr>
        <p:grpSpPr>
          <a:xfrm>
            <a:off x="8331725" y="5106069"/>
            <a:ext cx="860309" cy="462686"/>
            <a:chOff x="10837564" y="1643045"/>
            <a:chExt cx="3320770" cy="1785955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6208189-1284-75D3-1C4F-A53AB6397C17}"/>
                </a:ext>
              </a:extLst>
            </p:cNvPr>
            <p:cNvSpPr/>
            <p:nvPr/>
          </p:nvSpPr>
          <p:spPr bwMode="auto">
            <a:xfrm>
              <a:off x="10837564" y="1643045"/>
              <a:ext cx="3320770" cy="178595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5227234-ADBA-7836-27D7-48FB3186C7E0}"/>
                </a:ext>
              </a:extLst>
            </p:cNvPr>
            <p:cNvGrpSpPr/>
            <p:nvPr/>
          </p:nvGrpSpPr>
          <p:grpSpPr>
            <a:xfrm>
              <a:off x="11264559" y="1884626"/>
              <a:ext cx="2344763" cy="1302791"/>
              <a:chOff x="8364915" y="3815016"/>
              <a:chExt cx="897300" cy="528571"/>
            </a:xfrm>
          </p:grpSpPr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728822CB-6B94-D463-11A9-CBE72CFB4102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78915CF2-EEF7-E786-9476-ECE915C7B2D0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8FE3F3B-890E-3884-8C6A-38B3D204529C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99519CA0-CF76-3F4D-6264-DE22E647CEB0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8C14F1C0-410F-EA27-B685-F3A9783D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9" y="4808101"/>
            <a:ext cx="860309" cy="860309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586D6D2-9B52-9EAC-B249-DB676C946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56358" r="73126" b="14625"/>
          <a:stretch/>
        </p:blipFill>
        <p:spPr>
          <a:xfrm>
            <a:off x="7744124" y="5025237"/>
            <a:ext cx="340430" cy="58404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F532744-EC00-26BF-6874-141D92E44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1" b="26935"/>
          <a:stretch/>
        </p:blipFill>
        <p:spPr>
          <a:xfrm>
            <a:off x="6535044" y="5118438"/>
            <a:ext cx="860309" cy="375518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B51EDD2-FD3C-AC99-38FB-D7798B902C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3876543" y="4947919"/>
            <a:ext cx="423723" cy="56912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D3F1ED4-57CA-555A-8115-E415C131D2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29360" r="81092" b="53879"/>
          <a:stretch/>
        </p:blipFill>
        <p:spPr>
          <a:xfrm>
            <a:off x="2449246" y="4957201"/>
            <a:ext cx="397075" cy="523141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1B099C1E-013B-C1B1-C3C5-9F5468881B71}"/>
              </a:ext>
            </a:extLst>
          </p:cNvPr>
          <p:cNvSpPr txBox="1"/>
          <p:nvPr/>
        </p:nvSpPr>
        <p:spPr>
          <a:xfrm>
            <a:off x="2204392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einfache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DB41671-E97C-2416-A784-BDD050FF082E}"/>
              </a:ext>
            </a:extLst>
          </p:cNvPr>
          <p:cNvSpPr txBox="1"/>
          <p:nvPr/>
        </p:nvSpPr>
        <p:spPr>
          <a:xfrm>
            <a:off x="3613927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schaltbare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8C84AEF-4218-8B39-C082-69F1647AE067}"/>
              </a:ext>
            </a:extLst>
          </p:cNvPr>
          <p:cNvSpPr txBox="1"/>
          <p:nvPr/>
        </p:nvSpPr>
        <p:spPr>
          <a:xfrm>
            <a:off x="6405590" y="5639871"/>
            <a:ext cx="1172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PkW</a:t>
            </a:r>
            <a:r>
              <a:rPr lang="de-DE" sz="1000" dirty="0"/>
              <a:t>-Schwarm-</a:t>
            </a:r>
            <a:br>
              <a:rPr lang="de-DE" sz="1000" dirty="0"/>
            </a:br>
            <a:r>
              <a:rPr lang="de-DE" sz="1000" dirty="0" err="1"/>
              <a:t>speicher</a:t>
            </a:r>
            <a:r>
              <a:rPr lang="de-DE" sz="1000" dirty="0"/>
              <a:t> (V2H/G)</a:t>
            </a:r>
          </a:p>
          <a:p>
            <a:pPr algn="ctr"/>
            <a:endParaRPr lang="de-DE" sz="1000" dirty="0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6DDCD06-6BD7-66FB-AAE6-F7F3305FBBC1}"/>
              </a:ext>
            </a:extLst>
          </p:cNvPr>
          <p:cNvSpPr txBox="1"/>
          <p:nvPr/>
        </p:nvSpPr>
        <p:spPr>
          <a:xfrm>
            <a:off x="4802865" y="5639871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WPPE mit</a:t>
            </a:r>
            <a:br>
              <a:rPr lang="de-DE" sz="1000" dirty="0"/>
            </a:br>
            <a:r>
              <a:rPr lang="de-DE" sz="1000" dirty="0"/>
              <a:t>Wasser-/Pufferspeicher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940292A-FC5C-2CD5-1282-B265D32C0B14}"/>
              </a:ext>
            </a:extLst>
          </p:cNvPr>
          <p:cNvCxnSpPr>
            <a:cxnSpLocks/>
          </p:cNvCxnSpPr>
          <p:nvPr/>
        </p:nvCxnSpPr>
        <p:spPr bwMode="auto">
          <a:xfrm>
            <a:off x="5411267" y="3942963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03779C4-AA76-2AFE-F340-DF93661483FD}"/>
              </a:ext>
            </a:extLst>
          </p:cNvPr>
          <p:cNvSpPr/>
          <p:nvPr/>
        </p:nvSpPr>
        <p:spPr bwMode="auto">
          <a:xfrm>
            <a:off x="53707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FB30CA94-607C-BDEF-5AF4-E2966D8AD59D}"/>
              </a:ext>
            </a:extLst>
          </p:cNvPr>
          <p:cNvCxnSpPr>
            <a:cxnSpLocks/>
          </p:cNvCxnSpPr>
          <p:nvPr/>
        </p:nvCxnSpPr>
        <p:spPr bwMode="auto">
          <a:xfrm>
            <a:off x="4033916" y="3942963"/>
            <a:ext cx="0" cy="10142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73A4B088-28A3-065E-EED2-51C566AB80C4}"/>
              </a:ext>
            </a:extLst>
          </p:cNvPr>
          <p:cNvSpPr/>
          <p:nvPr/>
        </p:nvSpPr>
        <p:spPr bwMode="auto">
          <a:xfrm>
            <a:off x="399340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E08898CC-984B-14BE-6959-C7BD8C608BDF}"/>
              </a:ext>
            </a:extLst>
          </p:cNvPr>
          <p:cNvCxnSpPr>
            <a:cxnSpLocks/>
          </p:cNvCxnSpPr>
          <p:nvPr/>
        </p:nvCxnSpPr>
        <p:spPr bwMode="auto">
          <a:xfrm>
            <a:off x="6935667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A62B6B2D-F3CC-1454-F2E9-07729F129278}"/>
              </a:ext>
            </a:extLst>
          </p:cNvPr>
          <p:cNvSpPr/>
          <p:nvPr/>
        </p:nvSpPr>
        <p:spPr bwMode="auto">
          <a:xfrm>
            <a:off x="68951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3AB5C7EC-52BD-C463-107F-A12AEAF727C7}"/>
              </a:ext>
            </a:extLst>
          </p:cNvPr>
          <p:cNvCxnSpPr>
            <a:cxnSpLocks/>
          </p:cNvCxnSpPr>
          <p:nvPr/>
        </p:nvCxnSpPr>
        <p:spPr bwMode="auto">
          <a:xfrm>
            <a:off x="7870066" y="3942963"/>
            <a:ext cx="0" cy="11010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CFC3D3E1-E950-B788-2F98-9A07CFBC2527}"/>
              </a:ext>
            </a:extLst>
          </p:cNvPr>
          <p:cNvSpPr/>
          <p:nvPr/>
        </p:nvSpPr>
        <p:spPr bwMode="auto">
          <a:xfrm>
            <a:off x="782955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6E82F03A-23D0-81CD-E384-AFB193A4D765}"/>
              </a:ext>
            </a:extLst>
          </p:cNvPr>
          <p:cNvCxnSpPr>
            <a:cxnSpLocks/>
          </p:cNvCxnSpPr>
          <p:nvPr/>
        </p:nvCxnSpPr>
        <p:spPr bwMode="auto">
          <a:xfrm>
            <a:off x="8568614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1F4146A-1543-5B42-F589-F92A7B4F5A90}"/>
              </a:ext>
            </a:extLst>
          </p:cNvPr>
          <p:cNvSpPr/>
          <p:nvPr/>
        </p:nvSpPr>
        <p:spPr bwMode="auto">
          <a:xfrm>
            <a:off x="85281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A8D879C-160D-9F47-B218-9C7CCDD42419}"/>
              </a:ext>
            </a:extLst>
          </p:cNvPr>
          <p:cNvCxnSpPr>
            <a:cxnSpLocks/>
          </p:cNvCxnSpPr>
          <p:nvPr/>
        </p:nvCxnSpPr>
        <p:spPr bwMode="auto">
          <a:xfrm>
            <a:off x="2693014" y="3942963"/>
            <a:ext cx="0" cy="108227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CE01B81E-AE59-0C87-EBD4-A4EE33B681DC}"/>
              </a:ext>
            </a:extLst>
          </p:cNvPr>
          <p:cNvSpPr/>
          <p:nvPr/>
        </p:nvSpPr>
        <p:spPr bwMode="auto">
          <a:xfrm>
            <a:off x="26525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6951BB67-7915-D9CE-3EC9-756F9BF53DFC}"/>
              </a:ext>
            </a:extLst>
          </p:cNvPr>
          <p:cNvCxnSpPr>
            <a:cxnSpLocks/>
          </p:cNvCxnSpPr>
          <p:nvPr/>
        </p:nvCxnSpPr>
        <p:spPr bwMode="auto">
          <a:xfrm>
            <a:off x="1993969" y="3084206"/>
            <a:ext cx="0" cy="8714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3C34E12F-AB8D-D580-1D60-98688A4E04B0}"/>
              </a:ext>
            </a:extLst>
          </p:cNvPr>
          <p:cNvSpPr/>
          <p:nvPr/>
        </p:nvSpPr>
        <p:spPr bwMode="auto">
          <a:xfrm>
            <a:off x="1953957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2720" name="Gruppieren 72719">
            <a:extLst>
              <a:ext uri="{FF2B5EF4-FFF2-40B4-BE49-F238E27FC236}">
                <a16:creationId xmlns:a16="http://schemas.microsoft.com/office/drawing/2014/main" id="{0B0BF4CA-55EA-01A4-5895-8A48EA45103A}"/>
              </a:ext>
            </a:extLst>
          </p:cNvPr>
          <p:cNvGrpSpPr/>
          <p:nvPr/>
        </p:nvGrpSpPr>
        <p:grpSpPr>
          <a:xfrm>
            <a:off x="3433362" y="1368329"/>
            <a:ext cx="4042428" cy="1731849"/>
            <a:chOff x="3402418" y="1356501"/>
            <a:chExt cx="4042428" cy="1731849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6A512E6-FBCC-88C4-9BEA-5BEEA5742605}"/>
                </a:ext>
              </a:extLst>
            </p:cNvPr>
            <p:cNvSpPr/>
            <p:nvPr/>
          </p:nvSpPr>
          <p:spPr bwMode="auto">
            <a:xfrm>
              <a:off x="4961825" y="2157992"/>
              <a:ext cx="2483021" cy="930358"/>
            </a:xfrm>
            <a:prstGeom prst="roundRect">
              <a:avLst/>
            </a:prstGeom>
            <a:solidFill>
              <a:srgbClr val="66C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05600DE-D75B-A625-8FB4-FC7E98C13A6E}"/>
                </a:ext>
              </a:extLst>
            </p:cNvPr>
            <p:cNvSpPr txBox="1"/>
            <p:nvPr/>
          </p:nvSpPr>
          <p:spPr>
            <a:xfrm>
              <a:off x="5111698" y="2450310"/>
              <a:ext cx="1417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Home-Manager</a:t>
              </a:r>
            </a:p>
          </p:txBody>
        </p: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219E9C1C-7B47-071B-8E16-80055A9BAA82}"/>
                </a:ext>
              </a:extLst>
            </p:cNvPr>
            <p:cNvCxnSpPr>
              <a:cxnSpLocks/>
              <a:stCxn id="2" idx="3"/>
              <a:endCxn id="27" idx="1"/>
            </p:cNvCxnSpPr>
            <p:nvPr/>
          </p:nvCxnSpPr>
          <p:spPr bwMode="auto">
            <a:xfrm>
              <a:off x="3445235" y="2623171"/>
              <a:ext cx="1516590" cy="0"/>
            </a:xfrm>
            <a:prstGeom prst="straightConnector1">
              <a:avLst/>
            </a:prstGeom>
            <a:solidFill>
              <a:srgbClr val="FF0000"/>
            </a:solidFill>
            <a:ln w="38100" cap="flat" cmpd="sng" algn="ctr">
              <a:solidFill>
                <a:srgbClr val="0099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4A907435-B61E-B738-7D58-A87B60B8D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0" b="9928"/>
            <a:stretch/>
          </p:blipFill>
          <p:spPr>
            <a:xfrm>
              <a:off x="5949661" y="1645073"/>
              <a:ext cx="496238" cy="277954"/>
            </a:xfrm>
            <a:prstGeom prst="rect">
              <a:avLst/>
            </a:prstGeom>
          </p:spPr>
        </p:pic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1C23678A-5769-45C9-2467-836A0962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661" y="2429516"/>
              <a:ext cx="600262" cy="360157"/>
            </a:xfrm>
            <a:prstGeom prst="rect">
              <a:avLst/>
            </a:prstGeom>
          </p:spPr>
        </p:pic>
        <p:pic>
          <p:nvPicPr>
            <p:cNvPr id="106" name="Grafik 105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AC49CF96-1108-4D61-734C-42566C782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 t="25822" r="22201" b="37321"/>
            <a:stretch/>
          </p:blipFill>
          <p:spPr>
            <a:xfrm>
              <a:off x="6730258" y="1731670"/>
              <a:ext cx="473616" cy="149381"/>
            </a:xfrm>
            <a:prstGeom prst="rect">
              <a:avLst/>
            </a:prstGeom>
          </p:spPr>
        </p:pic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88B02795-73D4-1F45-5F6A-1427F19578CD}"/>
                </a:ext>
              </a:extLst>
            </p:cNvPr>
            <p:cNvCxnSpPr/>
            <p:nvPr/>
          </p:nvCxnSpPr>
          <p:spPr bwMode="auto">
            <a:xfrm>
              <a:off x="5629757" y="1356501"/>
              <a:ext cx="0" cy="78923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Gerade Verbindung mit Pfeil 113">
              <a:extLst>
                <a:ext uri="{FF2B5EF4-FFF2-40B4-BE49-F238E27FC236}">
                  <a16:creationId xmlns:a16="http://schemas.microsoft.com/office/drawing/2014/main" id="{F2C2FD74-7709-9082-AA16-923FDA79AADB}"/>
                </a:ext>
              </a:extLst>
            </p:cNvPr>
            <p:cNvCxnSpPr>
              <a:stCxn id="104" idx="2"/>
            </p:cNvCxnSpPr>
            <p:nvPr/>
          </p:nvCxnSpPr>
          <p:spPr bwMode="auto">
            <a:xfrm>
              <a:off x="6197780" y="1923027"/>
              <a:ext cx="0" cy="22271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88F450D4-E00E-687E-1CFD-65842F10A30C}"/>
                </a:ext>
              </a:extLst>
            </p:cNvPr>
            <p:cNvCxnSpPr/>
            <p:nvPr/>
          </p:nvCxnSpPr>
          <p:spPr bwMode="auto">
            <a:xfrm>
              <a:off x="6972418" y="1923027"/>
              <a:ext cx="0" cy="22271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719" name="Gruppieren 72718">
              <a:extLst>
                <a:ext uri="{FF2B5EF4-FFF2-40B4-BE49-F238E27FC236}">
                  <a16:creationId xmlns:a16="http://schemas.microsoft.com/office/drawing/2014/main" id="{EDD520BD-DCE5-BD15-BE76-516BAB5BA931}"/>
                </a:ext>
              </a:extLst>
            </p:cNvPr>
            <p:cNvGrpSpPr/>
            <p:nvPr/>
          </p:nvGrpSpPr>
          <p:grpSpPr>
            <a:xfrm>
              <a:off x="3402418" y="2243412"/>
              <a:ext cx="1527544" cy="752069"/>
              <a:chOff x="3402418" y="2243412"/>
              <a:chExt cx="1527544" cy="752069"/>
            </a:xfrm>
          </p:grpSpPr>
          <p:sp>
            <p:nvSpPr>
              <p:cNvPr id="137" name="Textfeld 136">
                <a:extLst>
                  <a:ext uri="{FF2B5EF4-FFF2-40B4-BE49-F238E27FC236}">
                    <a16:creationId xmlns:a16="http://schemas.microsoft.com/office/drawing/2014/main" id="{C7515460-0626-D305-26A5-DD64E65583A0}"/>
                  </a:ext>
                </a:extLst>
              </p:cNvPr>
              <p:cNvSpPr txBox="1"/>
              <p:nvPr/>
            </p:nvSpPr>
            <p:spPr>
              <a:xfrm>
                <a:off x="3699033" y="2243412"/>
                <a:ext cx="12309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/>
                  <a:t>Soll-Zustände</a:t>
                </a:r>
              </a:p>
            </p:txBody>
          </p:sp>
          <p:sp>
            <p:nvSpPr>
              <p:cNvPr id="138" name="Textfeld 137">
                <a:extLst>
                  <a:ext uri="{FF2B5EF4-FFF2-40B4-BE49-F238E27FC236}">
                    <a16:creationId xmlns:a16="http://schemas.microsoft.com/office/drawing/2014/main" id="{9C4258BF-CA2C-47E5-F865-18A48C013B45}"/>
                  </a:ext>
                </a:extLst>
              </p:cNvPr>
              <p:cNvSpPr txBox="1"/>
              <p:nvPr/>
            </p:nvSpPr>
            <p:spPr>
              <a:xfrm>
                <a:off x="3402418" y="2718482"/>
                <a:ext cx="10823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 Ist-Zustände</a:t>
                </a:r>
              </a:p>
            </p:txBody>
          </p:sp>
          <p:cxnSp>
            <p:nvCxnSpPr>
              <p:cNvPr id="72710" name="Gerade Verbindung mit Pfeil 72709">
                <a:extLst>
                  <a:ext uri="{FF2B5EF4-FFF2-40B4-BE49-F238E27FC236}">
                    <a16:creationId xmlns:a16="http://schemas.microsoft.com/office/drawing/2014/main" id="{BB730E40-0800-2E75-05FD-0BD19E9C173B}"/>
                  </a:ext>
                </a:extLst>
              </p:cNvPr>
              <p:cNvCxnSpPr/>
              <p:nvPr/>
            </p:nvCxnSpPr>
            <p:spPr bwMode="auto">
              <a:xfrm flipH="1">
                <a:off x="4484766" y="2866269"/>
                <a:ext cx="391682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718" name="Gerade Verbindung mit Pfeil 72717">
                <a:extLst>
                  <a:ext uri="{FF2B5EF4-FFF2-40B4-BE49-F238E27FC236}">
                    <a16:creationId xmlns:a16="http://schemas.microsoft.com/office/drawing/2014/main" id="{935FA1ED-D42C-AAFA-CD53-C1421EB5890C}"/>
                  </a:ext>
                </a:extLst>
              </p:cNvPr>
              <p:cNvCxnSpPr/>
              <p:nvPr/>
            </p:nvCxnSpPr>
            <p:spPr bwMode="auto">
              <a:xfrm>
                <a:off x="3525520" y="2378609"/>
                <a:ext cx="314960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53" name="Textfeld 152">
            <a:extLst>
              <a:ext uri="{FF2B5EF4-FFF2-40B4-BE49-F238E27FC236}">
                <a16:creationId xmlns:a16="http://schemas.microsoft.com/office/drawing/2014/main" id="{16F25056-ED52-89D6-B544-C3D9BBE7970F}"/>
              </a:ext>
            </a:extLst>
          </p:cNvPr>
          <p:cNvSpPr txBox="1"/>
          <p:nvPr/>
        </p:nvSpPr>
        <p:spPr>
          <a:xfrm>
            <a:off x="170201" y="2198683"/>
            <a:ext cx="1335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- ermittelt</a:t>
            </a:r>
            <a:br>
              <a:rPr lang="de-DE" sz="1200" dirty="0"/>
            </a:br>
            <a:r>
              <a:rPr lang="de-DE" sz="1200" dirty="0"/>
              <a:t>Verbrauchswerte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09DB44E0-C2A8-72C3-BA19-F98F9C41C4E0}"/>
              </a:ext>
            </a:extLst>
          </p:cNvPr>
          <p:cNvSpPr txBox="1"/>
          <p:nvPr/>
        </p:nvSpPr>
        <p:spPr>
          <a:xfrm>
            <a:off x="7701608" y="5712709"/>
            <a:ext cx="1539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PV-Anlage mit Speicher</a:t>
            </a:r>
          </a:p>
        </p:txBody>
      </p:sp>
      <p:grpSp>
        <p:nvGrpSpPr>
          <p:cNvPr id="72723" name="Gruppieren 72722">
            <a:extLst>
              <a:ext uri="{FF2B5EF4-FFF2-40B4-BE49-F238E27FC236}">
                <a16:creationId xmlns:a16="http://schemas.microsoft.com/office/drawing/2014/main" id="{22A541F5-F096-7A5B-0E73-7A90BE1C8E24}"/>
              </a:ext>
            </a:extLst>
          </p:cNvPr>
          <p:cNvGrpSpPr/>
          <p:nvPr/>
        </p:nvGrpSpPr>
        <p:grpSpPr>
          <a:xfrm>
            <a:off x="192280" y="2064998"/>
            <a:ext cx="9590023" cy="3053440"/>
            <a:chOff x="192280" y="2064998"/>
            <a:chExt cx="9590023" cy="3053440"/>
          </a:xfrm>
        </p:grpSpPr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DB91B626-B107-8F0F-EE75-40A94B2AA475}"/>
                </a:ext>
              </a:extLst>
            </p:cNvPr>
            <p:cNvCxnSpPr/>
            <p:nvPr/>
          </p:nvCxnSpPr>
          <p:spPr bwMode="auto">
            <a:xfrm>
              <a:off x="5640633" y="3084206"/>
              <a:ext cx="0" cy="112543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722" name="Gruppieren 72721">
              <a:extLst>
                <a:ext uri="{FF2B5EF4-FFF2-40B4-BE49-F238E27FC236}">
                  <a16:creationId xmlns:a16="http://schemas.microsoft.com/office/drawing/2014/main" id="{7556D338-3BCC-9B4B-178C-0A8B9EFDFD4B}"/>
                </a:ext>
              </a:extLst>
            </p:cNvPr>
            <p:cNvGrpSpPr/>
            <p:nvPr/>
          </p:nvGrpSpPr>
          <p:grpSpPr>
            <a:xfrm>
              <a:off x="192280" y="2064998"/>
              <a:ext cx="9590023" cy="3053440"/>
              <a:chOff x="192280" y="2064998"/>
              <a:chExt cx="9590023" cy="3053440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26F6B5E3-0746-C94E-55BC-617C74AC9B6D}"/>
                  </a:ext>
                </a:extLst>
              </p:cNvPr>
              <p:cNvCxnSpPr/>
              <p:nvPr/>
            </p:nvCxnSpPr>
            <p:spPr bwMode="auto">
              <a:xfrm>
                <a:off x="1790299" y="4209640"/>
                <a:ext cx="750792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311464AE-5376-DEDF-466D-AF40AC9FF9B6}"/>
                  </a:ext>
                </a:extLst>
              </p:cNvPr>
              <p:cNvSpPr txBox="1"/>
              <p:nvPr/>
            </p:nvSpPr>
            <p:spPr>
              <a:xfrm>
                <a:off x="192280" y="4042808"/>
                <a:ext cx="15408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WLAN/Powerline</a:t>
                </a:r>
              </a:p>
            </p:txBody>
          </p: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4F9598C1-68F6-C132-46F3-653AF91FE4E0}"/>
                  </a:ext>
                </a:extLst>
              </p:cNvPr>
              <p:cNvCxnSpPr/>
              <p:nvPr/>
            </p:nvCxnSpPr>
            <p:spPr bwMode="auto">
              <a:xfrm>
                <a:off x="4155175" y="4209640"/>
                <a:ext cx="0" cy="74756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73381D53-208E-A51E-BCAC-28E159217488}"/>
                  </a:ext>
                </a:extLst>
              </p:cNvPr>
              <p:cNvCxnSpPr/>
              <p:nvPr/>
            </p:nvCxnSpPr>
            <p:spPr bwMode="auto">
              <a:xfrm>
                <a:off x="5653775" y="4209640"/>
                <a:ext cx="0" cy="73827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34F67D80-E958-8A46-AEB9-9EA4834E01DC}"/>
                  </a:ext>
                </a:extLst>
              </p:cNvPr>
              <p:cNvCxnSpPr/>
              <p:nvPr/>
            </p:nvCxnSpPr>
            <p:spPr bwMode="auto">
              <a:xfrm>
                <a:off x="7071095" y="4209640"/>
                <a:ext cx="0" cy="89642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8D7AB0C6-84DF-12F1-7E08-1A10264F4A61}"/>
                  </a:ext>
                </a:extLst>
              </p:cNvPr>
              <p:cNvCxnSpPr/>
              <p:nvPr/>
            </p:nvCxnSpPr>
            <p:spPr bwMode="auto">
              <a:xfrm>
                <a:off x="7970255" y="4209640"/>
                <a:ext cx="0" cy="834377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948A2E27-AB2D-161D-6D8E-A5E21481B305}"/>
                  </a:ext>
                </a:extLst>
              </p:cNvPr>
              <p:cNvCxnSpPr/>
              <p:nvPr/>
            </p:nvCxnSpPr>
            <p:spPr bwMode="auto">
              <a:xfrm>
                <a:off x="8812488" y="4209640"/>
                <a:ext cx="0" cy="90879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11B161C3-D268-A8BD-46AF-526156CB42BF}"/>
                  </a:ext>
                </a:extLst>
              </p:cNvPr>
              <p:cNvSpPr txBox="1"/>
              <p:nvPr/>
            </p:nvSpPr>
            <p:spPr>
              <a:xfrm>
                <a:off x="7369911" y="2064998"/>
                <a:ext cx="24123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 - ermittelt Verbraucherzustände </a:t>
                </a:r>
              </a:p>
            </p:txBody>
          </p:sp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id="{7D88FC8F-8BA0-CE1A-2D42-952019A191FC}"/>
                  </a:ext>
                </a:extLst>
              </p:cNvPr>
              <p:cNvSpPr txBox="1"/>
              <p:nvPr/>
            </p:nvSpPr>
            <p:spPr>
              <a:xfrm>
                <a:off x="7369911" y="2677891"/>
                <a:ext cx="20635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 - gibt Sollzustände für</a:t>
                </a:r>
                <a:br>
                  <a:rPr lang="de-DE" sz="1200" dirty="0"/>
                </a:br>
                <a:r>
                  <a:rPr lang="de-DE" sz="1200" dirty="0"/>
                  <a:t>   Verbraucher vor</a:t>
                </a:r>
              </a:p>
            </p:txBody>
          </p: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4CEC2437-B8DB-3779-2E49-87726EFD4F2B}"/>
                  </a:ext>
                </a:extLst>
              </p:cNvPr>
              <p:cNvSpPr txBox="1"/>
              <p:nvPr/>
            </p:nvSpPr>
            <p:spPr>
              <a:xfrm>
                <a:off x="7369911" y="2381212"/>
                <a:ext cx="19335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 - optimiert Energiekosten</a:t>
                </a:r>
              </a:p>
            </p:txBody>
          </p:sp>
        </p:grpSp>
      </p:grpSp>
      <p:sp>
        <p:nvSpPr>
          <p:cNvPr id="162" name="Textfeld 161">
            <a:extLst>
              <a:ext uri="{FF2B5EF4-FFF2-40B4-BE49-F238E27FC236}">
                <a16:creationId xmlns:a16="http://schemas.microsoft.com/office/drawing/2014/main" id="{2BE31B8C-0735-39E2-C149-5E32FAB17B54}"/>
              </a:ext>
            </a:extLst>
          </p:cNvPr>
          <p:cNvSpPr txBox="1"/>
          <p:nvPr/>
        </p:nvSpPr>
        <p:spPr>
          <a:xfrm>
            <a:off x="280061" y="1510390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/>
              <a:t>ProSumer</a:t>
            </a:r>
            <a:endParaRPr lang="de-DE" sz="1400" b="1" dirty="0"/>
          </a:p>
        </p:txBody>
      </p:sp>
      <p:sp>
        <p:nvSpPr>
          <p:cNvPr id="165" name="Textfeld 164">
            <a:extLst>
              <a:ext uri="{FF2B5EF4-FFF2-40B4-BE49-F238E27FC236}">
                <a16:creationId xmlns:a16="http://schemas.microsoft.com/office/drawing/2014/main" id="{CD3C0926-44C3-68EC-4660-158087831707}"/>
              </a:ext>
            </a:extLst>
          </p:cNvPr>
          <p:cNvSpPr txBox="1"/>
          <p:nvPr/>
        </p:nvSpPr>
        <p:spPr>
          <a:xfrm>
            <a:off x="71633" y="2601484"/>
            <a:ext cx="143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- berechnet</a:t>
            </a:r>
            <a:br>
              <a:rPr lang="de-DE" sz="1200" dirty="0"/>
            </a:br>
            <a:r>
              <a:rPr lang="de-DE" sz="1200" dirty="0"/>
              <a:t>Verbrauchskosten</a:t>
            </a:r>
          </a:p>
        </p:txBody>
      </p:sp>
      <p:sp>
        <p:nvSpPr>
          <p:cNvPr id="166" name="Text Box 14">
            <a:extLst>
              <a:ext uri="{FF2B5EF4-FFF2-40B4-BE49-F238E27FC236}">
                <a16:creationId xmlns:a16="http://schemas.microsoft.com/office/drawing/2014/main" id="{6CDFB86A-93CC-8DD4-E426-68C3E55D8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83" y="5445625"/>
            <a:ext cx="1987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b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ISE e.V.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FairGrid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72728" name="Gerade Verbindung mit Pfeil 72727">
            <a:extLst>
              <a:ext uri="{FF2B5EF4-FFF2-40B4-BE49-F238E27FC236}">
                <a16:creationId xmlns:a16="http://schemas.microsoft.com/office/drawing/2014/main" id="{EEE13A75-2348-4C13-FBD9-EB8A7AE4BDB5}"/>
              </a:ext>
            </a:extLst>
          </p:cNvPr>
          <p:cNvCxnSpPr/>
          <p:nvPr/>
        </p:nvCxnSpPr>
        <p:spPr bwMode="auto">
          <a:xfrm>
            <a:off x="2204392" y="327660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DE265D0B-CFA1-0658-24DF-4BC34186F5D9}"/>
              </a:ext>
            </a:extLst>
          </p:cNvPr>
          <p:cNvCxnSpPr/>
          <p:nvPr/>
        </p:nvCxnSpPr>
        <p:spPr bwMode="auto">
          <a:xfrm>
            <a:off x="6809049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0" name="Gerade Verbindung mit Pfeil 169">
            <a:extLst>
              <a:ext uri="{FF2B5EF4-FFF2-40B4-BE49-F238E27FC236}">
                <a16:creationId xmlns:a16="http://schemas.microsoft.com/office/drawing/2014/main" id="{E8A821BB-B6CE-FBB9-0CCE-72EFE48677D6}"/>
              </a:ext>
            </a:extLst>
          </p:cNvPr>
          <p:cNvCxnSpPr/>
          <p:nvPr/>
        </p:nvCxnSpPr>
        <p:spPr bwMode="auto">
          <a:xfrm>
            <a:off x="774412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1258D2B0-03A8-2555-8463-716D567D8E1D}"/>
              </a:ext>
            </a:extLst>
          </p:cNvPr>
          <p:cNvCxnSpPr/>
          <p:nvPr/>
        </p:nvCxnSpPr>
        <p:spPr bwMode="auto">
          <a:xfrm>
            <a:off x="2204392" y="1544206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26CC47F1-C3EF-0E6B-FEE9-3D9D906E5E0C}"/>
              </a:ext>
            </a:extLst>
          </p:cNvPr>
          <p:cNvCxnSpPr/>
          <p:nvPr/>
        </p:nvCxnSpPr>
        <p:spPr bwMode="auto">
          <a:xfrm>
            <a:off x="258655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1387B967-E3D6-23C8-80E9-96B5C7DD97AF}"/>
              </a:ext>
            </a:extLst>
          </p:cNvPr>
          <p:cNvCxnSpPr/>
          <p:nvPr/>
        </p:nvCxnSpPr>
        <p:spPr bwMode="auto">
          <a:xfrm>
            <a:off x="3895793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2985837-221F-759B-F427-E2ADCF705967}"/>
              </a:ext>
            </a:extLst>
          </p:cNvPr>
          <p:cNvCxnSpPr/>
          <p:nvPr/>
        </p:nvCxnSpPr>
        <p:spPr bwMode="auto">
          <a:xfrm>
            <a:off x="5281830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B0853F70-FB75-4FF3-C4E7-E0F58D718FD3}"/>
              </a:ext>
            </a:extLst>
          </p:cNvPr>
          <p:cNvCxnSpPr/>
          <p:nvPr/>
        </p:nvCxnSpPr>
        <p:spPr bwMode="auto">
          <a:xfrm>
            <a:off x="8439907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6503"/>
            <a:ext cx="990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Smart Meter-Gateway und Home-Manager organisieren zukünftig den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E6C825-E406-3B26-AA6B-E4B9F5D38AFF}"/>
              </a:ext>
            </a:extLst>
          </p:cNvPr>
          <p:cNvSpPr txBox="1"/>
          <p:nvPr/>
        </p:nvSpPr>
        <p:spPr>
          <a:xfrm>
            <a:off x="5753433" y="3192671"/>
            <a:ext cx="2917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für IT-Fans: </a:t>
            </a:r>
            <a:r>
              <a:rPr lang="de-DE" sz="1200" dirty="0">
                <a:solidFill>
                  <a:srgbClr val="0000FF"/>
                </a:solidFill>
                <a:hlinkClick r:id="rId10"/>
              </a:rPr>
              <a:t>Timberwolf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für IT-Profis: </a:t>
            </a:r>
            <a:r>
              <a:rPr lang="de-DE" sz="1200" dirty="0">
                <a:solidFill>
                  <a:srgbClr val="FF0000"/>
                </a:solidFill>
                <a:hlinkClick r:id="rId11"/>
              </a:rPr>
              <a:t>Raspberry Pi </a:t>
            </a:r>
            <a:r>
              <a:rPr lang="de-DE" sz="1200" dirty="0">
                <a:solidFill>
                  <a:srgbClr val="FF0000"/>
                </a:solidFill>
              </a:rPr>
              <a:t>und </a:t>
            </a:r>
            <a:r>
              <a:rPr lang="de-DE" sz="1200" dirty="0" err="1">
                <a:solidFill>
                  <a:srgbClr val="0000CC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</a:t>
            </a:r>
            <a:r>
              <a:rPr lang="de-DE" sz="1200" dirty="0">
                <a:solidFill>
                  <a:srgbClr val="0000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-Broker</a:t>
            </a:r>
            <a:endParaRPr lang="de-DE" sz="1200" dirty="0">
              <a:solidFill>
                <a:srgbClr val="0000FF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D8ED79-D7B0-8E3A-902A-5EAC6E078D15}"/>
              </a:ext>
            </a:extLst>
          </p:cNvPr>
          <p:cNvSpPr txBox="1"/>
          <p:nvPr/>
        </p:nvSpPr>
        <p:spPr>
          <a:xfrm>
            <a:off x="7374813" y="1672401"/>
            <a:ext cx="238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flexible Strompreise:</a:t>
            </a:r>
            <a:r>
              <a:rPr lang="de-DE" sz="1200" dirty="0"/>
              <a:t> </a:t>
            </a:r>
            <a:r>
              <a:rPr lang="de-DE" sz="1200" dirty="0" err="1">
                <a:hlinkClick r:id="rId13"/>
              </a:rPr>
              <a:t>tibber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4400129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8B40F47-FBAA-48D1-BDC4-35358B5B9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7"/>
          <a:stretch/>
        </p:blipFill>
        <p:spPr>
          <a:xfrm>
            <a:off x="634536" y="992459"/>
            <a:ext cx="6454331" cy="5146967"/>
          </a:xfrm>
          <a:prstGeom prst="rect">
            <a:avLst/>
          </a:prstGeom>
        </p:spPr>
      </p:pic>
      <p:sp>
        <p:nvSpPr>
          <p:cNvPr id="92" name="Rechteck 91">
            <a:extLst>
              <a:ext uri="{FF2B5EF4-FFF2-40B4-BE49-F238E27FC236}">
                <a16:creationId xmlns:a16="http://schemas.microsoft.com/office/drawing/2014/main" id="{E03CD9AA-9A5C-4835-BD89-95FACFB6E58E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Mit „Power </a:t>
            </a:r>
            <a:r>
              <a:rPr lang="de-DE" sz="18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x“ wird die optimale  Betriebsweise „gefahren“!</a:t>
            </a:r>
            <a:endParaRPr lang="de-DE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4" name="Text Box 14">
            <a:extLst>
              <a:ext uri="{FF2B5EF4-FFF2-40B4-BE49-F238E27FC236}">
                <a16:creationId xmlns:a16="http://schemas.microsoft.com/office/drawing/2014/main" id="{77F9E6BB-6FB2-41FC-AA33-F140CBDC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36" y="5712035"/>
            <a:ext cx="13476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Heizsparer.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4A78C6-6C5E-4495-B377-8FA8F12FF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29" y="764944"/>
            <a:ext cx="2722709" cy="1633626"/>
          </a:xfrm>
          <a:prstGeom prst="rect">
            <a:avLst/>
          </a:prstGeom>
        </p:spPr>
      </p:pic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423FE597-7117-4F91-BEDE-3CC883CD5198}"/>
              </a:ext>
            </a:extLst>
          </p:cNvPr>
          <p:cNvSpPr/>
          <p:nvPr/>
        </p:nvSpPr>
        <p:spPr bwMode="auto">
          <a:xfrm rot="14764283">
            <a:off x="6913670" y="1545831"/>
            <a:ext cx="664922" cy="1852786"/>
          </a:xfrm>
          <a:prstGeom prst="up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9692FC0-09EE-47C7-92C6-84764370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730" y="23175"/>
            <a:ext cx="895227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(4)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Energiemanagement</a:t>
            </a:r>
          </a:p>
        </p:txBody>
      </p:sp>
    </p:spTree>
    <p:extLst>
      <p:ext uri="{BB962C8B-B14F-4D97-AF65-F5344CB8AC3E}">
        <p14:creationId xmlns:p14="http://schemas.microsoft.com/office/powerpoint/2010/main" val="30831262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394" y="0"/>
            <a:ext cx="89326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(5)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 PV mit Wärmepumpe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18C55F-6D3C-4E70-B3F1-D3A529078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9233"/>
          <a:stretch/>
        </p:blipFill>
        <p:spPr>
          <a:xfrm>
            <a:off x="2773823" y="891106"/>
            <a:ext cx="4532370" cy="249832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652B7F2-60FE-4157-AED9-8BE159A6D679}"/>
              </a:ext>
            </a:extLst>
          </p:cNvPr>
          <p:cNvSpPr txBox="1"/>
          <p:nvPr/>
        </p:nvSpPr>
        <p:spPr>
          <a:xfrm>
            <a:off x="1231290" y="2060817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3333FF"/>
                </a:solidFill>
              </a:rPr>
              <a:t>Wärmebedarf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DE4B02C-7C50-4344-8789-73770FF049BF}"/>
              </a:ext>
            </a:extLst>
          </p:cNvPr>
          <p:cNvGrpSpPr/>
          <p:nvPr/>
        </p:nvGrpSpPr>
        <p:grpSpPr>
          <a:xfrm>
            <a:off x="1203176" y="3505362"/>
            <a:ext cx="6103017" cy="2539156"/>
            <a:chOff x="1203176" y="3505362"/>
            <a:chExt cx="6103017" cy="253915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E34C75D-22CA-4DD4-A32C-2F6764C6D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000" b="7749"/>
            <a:stretch/>
          </p:blipFill>
          <p:spPr>
            <a:xfrm>
              <a:off x="2773823" y="3505362"/>
              <a:ext cx="4532370" cy="2539156"/>
            </a:xfrm>
            <a:prstGeom prst="rect">
              <a:avLst/>
            </a:prstGeom>
          </p:spPr>
        </p:pic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978FEE8F-8342-4F8C-8CC0-78A9C48AF3DF}"/>
                </a:ext>
              </a:extLst>
            </p:cNvPr>
            <p:cNvSpPr txBox="1"/>
            <p:nvPr/>
          </p:nvSpPr>
          <p:spPr>
            <a:xfrm>
              <a:off x="1203176" y="4374152"/>
              <a:ext cx="15311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Deckung des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Wärmebedarfs</a:t>
              </a:r>
            </a:p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mit PV--Ertrag</a:t>
              </a:r>
            </a:p>
          </p:txBody>
        </p:sp>
      </p:grpSp>
      <p:sp>
        <p:nvSpPr>
          <p:cNvPr id="145" name="Text Box 14">
            <a:extLst>
              <a:ext uri="{FF2B5EF4-FFF2-40B4-BE49-F238E27FC236}">
                <a16:creationId xmlns:a16="http://schemas.microsoft.com/office/drawing/2014/main" id="{4DE5BE7C-5638-4340-9AD0-8F2DEC2C9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873" y="5791722"/>
            <a:ext cx="16366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14) Quellenliste </a:t>
            </a:r>
          </a:p>
        </p:txBody>
      </p:sp>
      <p:sp>
        <p:nvSpPr>
          <p:cNvPr id="146" name="Text Box 14">
            <a:extLst>
              <a:ext uri="{FF2B5EF4-FFF2-40B4-BE49-F238E27FC236}">
                <a16:creationId xmlns:a16="http://schemas.microsoft.com/office/drawing/2014/main" id="{8F7380B5-8491-42A1-BD23-36BD7F8ED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336" y="1262987"/>
            <a:ext cx="18434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14)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092924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In der Übergangszeit (März/Apr. und Sept./Okt.) bringt PV einen wesentlichen Beitrag</a:t>
            </a:r>
            <a:br>
              <a:rPr lang="de-DE" sz="1800" dirty="0">
                <a:solidFill>
                  <a:srgbClr val="00B050"/>
                </a:solidFill>
                <a:latin typeface="+mn-lt"/>
              </a:rPr>
            </a:br>
            <a:r>
              <a:rPr lang="de-DE" sz="1800" dirty="0">
                <a:solidFill>
                  <a:srgbClr val="00B050"/>
                </a:solidFill>
                <a:latin typeface="+mn-lt"/>
              </a:rPr>
              <a:t>zum Heizen! </a:t>
            </a:r>
          </a:p>
        </p:txBody>
      </p:sp>
    </p:spTree>
    <p:extLst>
      <p:ext uri="{BB962C8B-B14F-4D97-AF65-F5344CB8AC3E}">
        <p14:creationId xmlns:p14="http://schemas.microsoft.com/office/powerpoint/2010/main" val="126338325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058" y="0"/>
            <a:ext cx="89129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(6)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 Saisonale Betriebsphasen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843581" y="5447675"/>
            <a:ext cx="168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ISE e.V.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58C2F0A4-76F7-4FF1-8765-85B92EDBD060}"/>
              </a:ext>
            </a:extLst>
          </p:cNvPr>
          <p:cNvGraphicFramePr>
            <a:graphicFrameLocks/>
          </p:cNvGraphicFramePr>
          <p:nvPr/>
        </p:nvGraphicFramePr>
        <p:xfrm>
          <a:off x="2668905" y="2058352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571A51C3-8264-45B5-BDE4-D8D43F6B96A7}"/>
              </a:ext>
            </a:extLst>
          </p:cNvPr>
          <p:cNvSpPr txBox="1"/>
          <p:nvPr/>
        </p:nvSpPr>
        <p:spPr>
          <a:xfrm>
            <a:off x="2902162" y="1698354"/>
            <a:ext cx="4112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FF0000"/>
                </a:solidFill>
              </a:rPr>
              <a:t>1/3 Winter</a:t>
            </a:r>
            <a:r>
              <a:rPr lang="de-DE" sz="1600" dirty="0">
                <a:solidFill>
                  <a:srgbClr val="FF0000"/>
                </a:solidFill>
              </a:rPr>
              <a:t>: </a:t>
            </a:r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F4260B-A482-41A2-875A-2F8088E1DD08}"/>
              </a:ext>
            </a:extLst>
          </p:cNvPr>
          <p:cNvSpPr txBox="1"/>
          <p:nvPr/>
        </p:nvSpPr>
        <p:spPr>
          <a:xfrm>
            <a:off x="2837677" y="4845362"/>
            <a:ext cx="423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FF0000"/>
                </a:solidFill>
              </a:rPr>
              <a:t>1/3 Sommer</a:t>
            </a:r>
            <a:r>
              <a:rPr lang="de-DE" sz="1600" dirty="0">
                <a:solidFill>
                  <a:srgbClr val="FF0000"/>
                </a:solidFill>
              </a:rPr>
              <a:t>: </a:t>
            </a:r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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669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den saisonalen Betriebsphasen ergänzen sich die Energieversorger und die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BE8FFB-35E0-4480-B210-0A922C4E4CF0}"/>
              </a:ext>
            </a:extLst>
          </p:cNvPr>
          <p:cNvSpPr txBox="1"/>
          <p:nvPr/>
        </p:nvSpPr>
        <p:spPr>
          <a:xfrm>
            <a:off x="4996180" y="225839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Jan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9F4E84-405D-4900-BE3E-94BA34C0CC8D}"/>
              </a:ext>
            </a:extLst>
          </p:cNvPr>
          <p:cNvSpPr txBox="1"/>
          <p:nvPr/>
        </p:nvSpPr>
        <p:spPr>
          <a:xfrm>
            <a:off x="5716617" y="237777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Feb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319475-B826-4966-BE03-866FF73DC748}"/>
              </a:ext>
            </a:extLst>
          </p:cNvPr>
          <p:cNvSpPr txBox="1"/>
          <p:nvPr/>
        </p:nvSpPr>
        <p:spPr>
          <a:xfrm>
            <a:off x="6230634" y="267794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9175751-05D5-4D98-8ED1-CBFF842F5A4C}"/>
              </a:ext>
            </a:extLst>
          </p:cNvPr>
          <p:cNvSpPr txBox="1"/>
          <p:nvPr/>
        </p:nvSpPr>
        <p:spPr>
          <a:xfrm>
            <a:off x="6375414" y="304881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Apr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9E71EB1-7A1F-474E-8F96-399FAAAD4C05}"/>
              </a:ext>
            </a:extLst>
          </p:cNvPr>
          <p:cNvSpPr txBox="1"/>
          <p:nvPr/>
        </p:nvSpPr>
        <p:spPr>
          <a:xfrm>
            <a:off x="6055374" y="346834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Mai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D0F8BF9-504D-4C73-9242-F9C1E051B8D1}"/>
              </a:ext>
            </a:extLst>
          </p:cNvPr>
          <p:cNvSpPr txBox="1"/>
          <p:nvPr/>
        </p:nvSpPr>
        <p:spPr>
          <a:xfrm>
            <a:off x="5207014" y="37319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077157-7057-48C0-8364-89F0E9461FED}"/>
              </a:ext>
            </a:extLst>
          </p:cNvPr>
          <p:cNvSpPr txBox="1"/>
          <p:nvPr/>
        </p:nvSpPr>
        <p:spPr>
          <a:xfrm>
            <a:off x="4261896" y="37326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46566E-E334-49E7-9FF4-F90918830D49}"/>
              </a:ext>
            </a:extLst>
          </p:cNvPr>
          <p:cNvSpPr txBox="1"/>
          <p:nvPr/>
        </p:nvSpPr>
        <p:spPr>
          <a:xfrm>
            <a:off x="3403376" y="346834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Aug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DD319A8-B314-4854-8E29-0A5BC7407FA8}"/>
              </a:ext>
            </a:extLst>
          </p:cNvPr>
          <p:cNvSpPr txBox="1"/>
          <p:nvPr/>
        </p:nvSpPr>
        <p:spPr>
          <a:xfrm>
            <a:off x="2994436" y="305556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Sep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38F2BBA-C4A2-4B27-AD1A-64CCADE54AA0}"/>
              </a:ext>
            </a:extLst>
          </p:cNvPr>
          <p:cNvSpPr txBox="1"/>
          <p:nvPr/>
        </p:nvSpPr>
        <p:spPr>
          <a:xfrm>
            <a:off x="3216870" y="267434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Okt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36249B7-92D0-4D8B-9D90-34021DCF35CC}"/>
              </a:ext>
            </a:extLst>
          </p:cNvPr>
          <p:cNvSpPr txBox="1"/>
          <p:nvPr/>
        </p:nvSpPr>
        <p:spPr>
          <a:xfrm>
            <a:off x="3802536" y="238257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Nov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5976227-564C-4B2E-852B-70FD2B26F07D}"/>
              </a:ext>
            </a:extLst>
          </p:cNvPr>
          <p:cNvSpPr txBox="1"/>
          <p:nvPr/>
        </p:nvSpPr>
        <p:spPr>
          <a:xfrm>
            <a:off x="4420574" y="225873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Dez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C321C0C-ED9A-41A7-A678-C7BDBF9AC39D}"/>
              </a:ext>
            </a:extLst>
          </p:cNvPr>
          <p:cNvGrpSpPr/>
          <p:nvPr/>
        </p:nvGrpSpPr>
        <p:grpSpPr>
          <a:xfrm>
            <a:off x="687014" y="2626812"/>
            <a:ext cx="8724874" cy="612828"/>
            <a:chOff x="666694" y="2626812"/>
            <a:chExt cx="8724874" cy="612828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719B72C-048C-4801-B340-2E5B49E3057C}"/>
                </a:ext>
              </a:extLst>
            </p:cNvPr>
            <p:cNvGrpSpPr/>
            <p:nvPr/>
          </p:nvGrpSpPr>
          <p:grpSpPr>
            <a:xfrm>
              <a:off x="7164735" y="2763949"/>
              <a:ext cx="2226833" cy="338554"/>
              <a:chOff x="7164735" y="2763949"/>
              <a:chExt cx="2226833" cy="338554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BD96121-EA20-4ECC-86A6-FF94A4DFBEA7}"/>
                  </a:ext>
                </a:extLst>
              </p:cNvPr>
              <p:cNvSpPr txBox="1"/>
              <p:nvPr/>
            </p:nvSpPr>
            <p:spPr>
              <a:xfrm>
                <a:off x="7164735" y="2763949"/>
                <a:ext cx="19864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Frühjahr: </a:t>
                </a:r>
                <a:r>
                  <a:rPr lang="de-DE" sz="16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ProSumer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Bogen 27">
                <a:extLst>
                  <a:ext uri="{FF2B5EF4-FFF2-40B4-BE49-F238E27FC236}">
                    <a16:creationId xmlns:a16="http://schemas.microsoft.com/office/drawing/2014/main" id="{8D7A9558-8732-4D15-81E6-757C6B96178A}"/>
                  </a:ext>
                </a:extLst>
              </p:cNvPr>
              <p:cNvSpPr/>
              <p:nvPr/>
            </p:nvSpPr>
            <p:spPr bwMode="auto">
              <a:xfrm>
                <a:off x="9198666" y="2872353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8AA6C3A-8F81-4D16-AE5D-2EE778CC34DB}"/>
                </a:ext>
              </a:extLst>
            </p:cNvPr>
            <p:cNvGrpSpPr/>
            <p:nvPr/>
          </p:nvGrpSpPr>
          <p:grpSpPr>
            <a:xfrm>
              <a:off x="666694" y="2626812"/>
              <a:ext cx="2042717" cy="612828"/>
              <a:chOff x="754825" y="2489675"/>
              <a:chExt cx="2042717" cy="612828"/>
            </a:xfrm>
          </p:grpSpPr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AB8507A-A33F-4958-A1F5-26BEBDDF8661}"/>
                  </a:ext>
                </a:extLst>
              </p:cNvPr>
              <p:cNvSpPr txBox="1"/>
              <p:nvPr/>
            </p:nvSpPr>
            <p:spPr>
              <a:xfrm>
                <a:off x="754825" y="2763949"/>
                <a:ext cx="1827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Herbst: </a:t>
                </a:r>
                <a:r>
                  <a:rPr lang="de-DE" sz="16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ProSumer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7574042C-18D3-486C-9FED-65166ADDC1CF}"/>
                  </a:ext>
                </a:extLst>
              </p:cNvPr>
              <p:cNvSpPr txBox="1"/>
              <p:nvPr/>
            </p:nvSpPr>
            <p:spPr>
              <a:xfrm>
                <a:off x="754825" y="2489675"/>
                <a:ext cx="19062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u="sng" dirty="0">
                    <a:solidFill>
                      <a:srgbClr val="FF0000"/>
                    </a:solidFill>
                  </a:rPr>
                  <a:t>1/3 Übergangszeit</a:t>
                </a:r>
                <a:r>
                  <a:rPr lang="de-DE" sz="1600" dirty="0">
                    <a:solidFill>
                      <a:srgbClr val="FF0000"/>
                    </a:solidFill>
                  </a:rPr>
                  <a:t>:</a:t>
                </a:r>
              </a:p>
            </p:txBody>
          </p:sp>
          <p:sp>
            <p:nvSpPr>
              <p:cNvPr id="29" name="Bogen 28">
                <a:extLst>
                  <a:ext uri="{FF2B5EF4-FFF2-40B4-BE49-F238E27FC236}">
                    <a16:creationId xmlns:a16="http://schemas.microsoft.com/office/drawing/2014/main" id="{B2A72506-195F-452A-8E70-BA6FF4D6EF06}"/>
                  </a:ext>
                </a:extLst>
              </p:cNvPr>
              <p:cNvSpPr/>
              <p:nvPr/>
            </p:nvSpPr>
            <p:spPr bwMode="auto">
              <a:xfrm>
                <a:off x="2604640" y="2860662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89223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62" y="23175"/>
            <a:ext cx="89424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(7)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Vergleich: Energie- und Betriebskosten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F28FDD6-15B6-5346-E325-F7F46F8BACF5}"/>
              </a:ext>
            </a:extLst>
          </p:cNvPr>
          <p:cNvGrpSpPr/>
          <p:nvPr/>
        </p:nvGrpSpPr>
        <p:grpSpPr>
          <a:xfrm>
            <a:off x="3478615" y="2902843"/>
            <a:ext cx="6185405" cy="2832544"/>
            <a:chOff x="3457349" y="2902843"/>
            <a:chExt cx="6185405" cy="2832544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72634E6A-C90C-4640-9031-B413A1C2E884}"/>
                </a:ext>
              </a:extLst>
            </p:cNvPr>
            <p:cNvSpPr/>
            <p:nvPr/>
          </p:nvSpPr>
          <p:spPr bwMode="auto">
            <a:xfrm>
              <a:off x="3457349" y="3194975"/>
              <a:ext cx="6185405" cy="25404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0" name="Diagramm 39">
              <a:extLst>
                <a:ext uri="{FF2B5EF4-FFF2-40B4-BE49-F238E27FC236}">
                  <a16:creationId xmlns:a16="http://schemas.microsoft.com/office/drawing/2014/main" id="{C3466CED-8099-4B83-A245-ABFD8462F25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65894" y="2902843"/>
            <a:ext cx="5388739" cy="2795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FA7C826-7656-49A5-80BA-502205E0DB2C}"/>
                </a:ext>
              </a:extLst>
            </p:cNvPr>
            <p:cNvSpPr txBox="1"/>
            <p:nvPr/>
          </p:nvSpPr>
          <p:spPr>
            <a:xfrm>
              <a:off x="4345201" y="3269798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5.779</a:t>
              </a:r>
              <a:endParaRPr lang="de-DE" sz="16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ABC506D-591F-47F7-ABAC-2A4CB5FBEBEE}"/>
                </a:ext>
              </a:extLst>
            </p:cNvPr>
            <p:cNvSpPr txBox="1"/>
            <p:nvPr/>
          </p:nvSpPr>
          <p:spPr>
            <a:xfrm>
              <a:off x="6013122" y="3849605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4.216</a:t>
              </a:r>
              <a:endParaRPr lang="de-DE" sz="16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8261B88-75EF-458D-B19A-955FC6176FDD}"/>
                </a:ext>
              </a:extLst>
            </p:cNvPr>
            <p:cNvSpPr txBox="1"/>
            <p:nvPr/>
          </p:nvSpPr>
          <p:spPr>
            <a:xfrm>
              <a:off x="7710661" y="4384886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2.69</a:t>
              </a:r>
              <a:r>
                <a:rPr lang="de-DE" sz="1600" dirty="0"/>
                <a:t>0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81A8BF2-C3C6-4CC2-89B2-9C62DF2485E7}"/>
                </a:ext>
              </a:extLst>
            </p:cNvPr>
            <p:cNvSpPr txBox="1"/>
            <p:nvPr/>
          </p:nvSpPr>
          <p:spPr>
            <a:xfrm>
              <a:off x="7393420" y="3155049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Betriebskosten (€/a)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3B8207F-9C83-020B-343A-B2444E868E8D}"/>
              </a:ext>
            </a:extLst>
          </p:cNvPr>
          <p:cNvGrpSpPr/>
          <p:nvPr/>
        </p:nvGrpSpPr>
        <p:grpSpPr>
          <a:xfrm>
            <a:off x="3474318" y="765895"/>
            <a:ext cx="6185405" cy="5537199"/>
            <a:chOff x="3474318" y="765895"/>
            <a:chExt cx="6185405" cy="553719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AD78535-739E-4774-836D-68D60227F143}"/>
                </a:ext>
              </a:extLst>
            </p:cNvPr>
            <p:cNvSpPr/>
            <p:nvPr/>
          </p:nvSpPr>
          <p:spPr bwMode="auto">
            <a:xfrm>
              <a:off x="3474318" y="829369"/>
              <a:ext cx="6185405" cy="2328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32A9439-B022-4C03-AA84-8AFF0337AE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74714" y="903454"/>
            <a:ext cx="5337388" cy="22574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6B884C8-AA26-4F8F-B9BA-6C66525DFFA6}"/>
                </a:ext>
              </a:extLst>
            </p:cNvPr>
            <p:cNvSpPr txBox="1"/>
            <p:nvPr/>
          </p:nvSpPr>
          <p:spPr>
            <a:xfrm>
              <a:off x="7742165" y="765895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Energie (kWh/a)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C07227-C851-42B0-9522-3A75AC966C3F}"/>
                </a:ext>
              </a:extLst>
            </p:cNvPr>
            <p:cNvSpPr txBox="1"/>
            <p:nvPr/>
          </p:nvSpPr>
          <p:spPr>
            <a:xfrm>
              <a:off x="4246035" y="766757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32.190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B30BA06-86EE-4143-A0A3-99A1F7674477}"/>
                </a:ext>
              </a:extLst>
            </p:cNvPr>
            <p:cNvSpPr txBox="1"/>
            <p:nvPr/>
          </p:nvSpPr>
          <p:spPr>
            <a:xfrm>
              <a:off x="5950909" y="2048417"/>
              <a:ext cx="975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11.400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BA768E6-91D3-49AF-98B1-894A9967D4F4}"/>
                </a:ext>
              </a:extLst>
            </p:cNvPr>
            <p:cNvSpPr txBox="1"/>
            <p:nvPr/>
          </p:nvSpPr>
          <p:spPr>
            <a:xfrm>
              <a:off x="7676750" y="2291243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7.160</a:t>
              </a:r>
              <a:endParaRPr lang="de-DE" sz="16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8F87B4-68B3-441D-A407-0BB5C49549DE}"/>
                </a:ext>
              </a:extLst>
            </p:cNvPr>
            <p:cNvSpPr txBox="1"/>
            <p:nvPr/>
          </p:nvSpPr>
          <p:spPr>
            <a:xfrm>
              <a:off x="3534263" y="2287729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Wärme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0ACAFC-B31F-45AE-A859-D8E0FF79EB4D}"/>
                </a:ext>
              </a:extLst>
            </p:cNvPr>
            <p:cNvSpPr txBox="1"/>
            <p:nvPr/>
          </p:nvSpPr>
          <p:spPr>
            <a:xfrm>
              <a:off x="3774714" y="1440787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5788206-25E8-4723-9909-BB65AB326F3D}"/>
                </a:ext>
              </a:extLst>
            </p:cNvPr>
            <p:cNvSpPr txBox="1"/>
            <p:nvPr/>
          </p:nvSpPr>
          <p:spPr>
            <a:xfrm>
              <a:off x="3648077" y="1080081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Strom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1787D9-89F6-438F-8167-8BDAF6627329}"/>
                </a:ext>
              </a:extLst>
            </p:cNvPr>
            <p:cNvSpPr txBox="1"/>
            <p:nvPr/>
          </p:nvSpPr>
          <p:spPr>
            <a:xfrm>
              <a:off x="3967097" y="5718319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ohne E-Wende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B5BC87-3B05-4D14-BA85-C802395B27DC}"/>
                </a:ext>
              </a:extLst>
            </p:cNvPr>
            <p:cNvSpPr txBox="1"/>
            <p:nvPr/>
          </p:nvSpPr>
          <p:spPr>
            <a:xfrm>
              <a:off x="5545327" y="5718319"/>
              <a:ext cx="1870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E-Wende,</a:t>
              </a:r>
              <a:br>
                <a:rPr lang="de-DE" sz="1600" dirty="0"/>
              </a:br>
              <a:r>
                <a:rPr lang="de-DE" sz="1600" dirty="0"/>
                <a:t>ohne PV und Akku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D236C3F-4381-4495-B94A-D5B7BF6983F6}"/>
                </a:ext>
              </a:extLst>
            </p:cNvPr>
            <p:cNvSpPr txBox="1"/>
            <p:nvPr/>
          </p:nvSpPr>
          <p:spPr>
            <a:xfrm>
              <a:off x="7368339" y="5718319"/>
              <a:ext cx="1535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+ PV und Akku</a:t>
              </a: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4CB4AEF-8F51-4069-9106-A3844BDDE96F}"/>
              </a:ext>
            </a:extLst>
          </p:cNvPr>
          <p:cNvSpPr txBox="1"/>
          <p:nvPr/>
        </p:nvSpPr>
        <p:spPr>
          <a:xfrm>
            <a:off x="386179" y="2292893"/>
            <a:ext cx="274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E-Wende </a:t>
            </a: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- Wärmepumpe Luft/Wasser</a:t>
            </a:r>
            <a:br>
              <a:rPr lang="de-DE" sz="1600" dirty="0"/>
            </a:br>
            <a:r>
              <a:rPr lang="de-DE" sz="1600" dirty="0"/>
              <a:t>- E-Auto mit Akku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3236445"/>
            <a:ext cx="31084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Verbrauchswerte</a:t>
            </a:r>
          </a:p>
          <a:p>
            <a:r>
              <a:rPr lang="de-DE" sz="1600" dirty="0"/>
              <a:t>Auto (Verbrenner): 6,5l / 100 km</a:t>
            </a:r>
            <a:br>
              <a:rPr lang="de-DE" sz="1600" dirty="0"/>
            </a:br>
            <a:r>
              <a:rPr lang="de-DE" sz="1600" dirty="0"/>
              <a:t>Auto (Akku): 20 kWh / 100 km</a:t>
            </a:r>
            <a:br>
              <a:rPr lang="de-DE" sz="1600" dirty="0"/>
            </a:br>
            <a:r>
              <a:rPr lang="de-DE" sz="1600" dirty="0"/>
              <a:t>Wärmepumpe (JAZ): 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A398C2-73ED-EAA4-BB34-1246E8E84DC2}"/>
              </a:ext>
            </a:extLst>
          </p:cNvPr>
          <p:cNvSpPr txBox="1"/>
          <p:nvPr/>
        </p:nvSpPr>
        <p:spPr>
          <a:xfrm>
            <a:off x="386179" y="4426218"/>
            <a:ext cx="31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„Brennstoff“-Preise </a:t>
            </a:r>
            <a:r>
              <a:rPr lang="de-DE" sz="1600" dirty="0"/>
              <a:t>(02.08.2022)</a:t>
            </a:r>
            <a:br>
              <a:rPr lang="de-DE" sz="1600" dirty="0"/>
            </a:br>
            <a:r>
              <a:rPr lang="de-DE" sz="1600" dirty="0"/>
              <a:t>- Strompreis: 36 € ct/kWh</a:t>
            </a:r>
            <a:br>
              <a:rPr lang="de-DE" sz="1600" dirty="0"/>
            </a:br>
            <a:r>
              <a:rPr lang="de-DE" sz="1600" dirty="0"/>
              <a:t>- Dieselpreis: 1,90 €/l</a:t>
            </a:r>
            <a:br>
              <a:rPr lang="de-DE" sz="1600" dirty="0"/>
            </a:br>
            <a:r>
              <a:rPr lang="de-DE" sz="1600" dirty="0"/>
              <a:t>- Heizölpreis: 1,50 €/l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4562CA-9770-78F4-1E54-AE1C291D6DB2}"/>
              </a:ext>
            </a:extLst>
          </p:cNvPr>
          <p:cNvSpPr txBox="1"/>
          <p:nvPr/>
        </p:nvSpPr>
        <p:spPr>
          <a:xfrm>
            <a:off x="386179" y="5615992"/>
            <a:ext cx="2215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Autarkiequote</a:t>
            </a:r>
            <a:br>
              <a:rPr lang="de-DE" sz="1600" dirty="0"/>
            </a:br>
            <a:r>
              <a:rPr lang="de-DE" sz="1600" dirty="0"/>
              <a:t>mit PV und Akku: 40%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774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Neue Technologien auf der Verbraucherseite bringen den größten Einsparhub beim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90" y="5503436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4A922D6-CAE7-BA78-C001-D8666B5AEC93}"/>
              </a:ext>
            </a:extLst>
          </p:cNvPr>
          <p:cNvGrpSpPr/>
          <p:nvPr/>
        </p:nvGrpSpPr>
        <p:grpSpPr>
          <a:xfrm>
            <a:off x="4104167" y="1103120"/>
            <a:ext cx="3112703" cy="1886268"/>
            <a:chOff x="4104167" y="1103120"/>
            <a:chExt cx="3112703" cy="1886268"/>
          </a:xfrm>
        </p:grpSpPr>
        <p:sp>
          <p:nvSpPr>
            <p:cNvPr id="3" name="Bogen 2">
              <a:extLst>
                <a:ext uri="{FF2B5EF4-FFF2-40B4-BE49-F238E27FC236}">
                  <a16:creationId xmlns:a16="http://schemas.microsoft.com/office/drawing/2014/main" id="{1C459B7B-241F-2D28-0889-D1644F2E32E9}"/>
                </a:ext>
              </a:extLst>
            </p:cNvPr>
            <p:cNvSpPr/>
            <p:nvPr/>
          </p:nvSpPr>
          <p:spPr bwMode="auto">
            <a:xfrm>
              <a:off x="4104167" y="1103120"/>
              <a:ext cx="2324441" cy="18862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53859" y="1394212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20.790 kWh; 65 %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693EF90-D2FC-FBA2-73B2-F51B3C6A325E}"/>
              </a:ext>
            </a:extLst>
          </p:cNvPr>
          <p:cNvGrpSpPr/>
          <p:nvPr/>
        </p:nvGrpSpPr>
        <p:grpSpPr>
          <a:xfrm>
            <a:off x="4677825" y="1103120"/>
            <a:ext cx="4599872" cy="2356668"/>
            <a:chOff x="4677825" y="1103120"/>
            <a:chExt cx="4599872" cy="2356668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0554C727-7238-ADCE-4529-909DA9541072}"/>
                </a:ext>
              </a:extLst>
            </p:cNvPr>
            <p:cNvSpPr/>
            <p:nvPr/>
          </p:nvSpPr>
          <p:spPr bwMode="auto">
            <a:xfrm>
              <a:off x="4677825" y="1103120"/>
              <a:ext cx="3349756" cy="23566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414686" y="1679644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25.030 kWh; 78 %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5FC6872-7FF3-6EF0-5FDE-7535E025FCAD}"/>
              </a:ext>
            </a:extLst>
          </p:cNvPr>
          <p:cNvGrpSpPr/>
          <p:nvPr/>
        </p:nvGrpSpPr>
        <p:grpSpPr>
          <a:xfrm>
            <a:off x="4246035" y="3436500"/>
            <a:ext cx="2939887" cy="834548"/>
            <a:chOff x="4246035" y="3436500"/>
            <a:chExt cx="2939887" cy="834548"/>
          </a:xfrm>
        </p:grpSpPr>
        <p:sp>
          <p:nvSpPr>
            <p:cNvPr id="41" name="Bogen 40">
              <a:extLst>
                <a:ext uri="{FF2B5EF4-FFF2-40B4-BE49-F238E27FC236}">
                  <a16:creationId xmlns:a16="http://schemas.microsoft.com/office/drawing/2014/main" id="{1F27A80E-5AF3-AD08-D155-038CB1F65EDB}"/>
                </a:ext>
              </a:extLst>
            </p:cNvPr>
            <p:cNvSpPr/>
            <p:nvPr/>
          </p:nvSpPr>
          <p:spPr bwMode="auto">
            <a:xfrm>
              <a:off x="4246035" y="3598166"/>
              <a:ext cx="2182573" cy="672882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31698C6-9224-3F5D-8105-5FC786F768E0}"/>
                </a:ext>
              </a:extLst>
            </p:cNvPr>
            <p:cNvSpPr txBox="1"/>
            <p:nvPr/>
          </p:nvSpPr>
          <p:spPr>
            <a:xfrm>
              <a:off x="5519484" y="3436500"/>
              <a:ext cx="16664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1.563 €, 27 %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A0E07AC-3EE6-2785-3FAD-59AD7D161569}"/>
              </a:ext>
            </a:extLst>
          </p:cNvPr>
          <p:cNvGrpSpPr/>
          <p:nvPr/>
        </p:nvGrpSpPr>
        <p:grpSpPr>
          <a:xfrm>
            <a:off x="6209018" y="3623211"/>
            <a:ext cx="2777823" cy="1529417"/>
            <a:chOff x="6209018" y="3623211"/>
            <a:chExt cx="2777823" cy="1529417"/>
          </a:xfrm>
        </p:grpSpPr>
        <p:sp>
          <p:nvSpPr>
            <p:cNvPr id="45" name="Bogen 44">
              <a:extLst>
                <a:ext uri="{FF2B5EF4-FFF2-40B4-BE49-F238E27FC236}">
                  <a16:creationId xmlns:a16="http://schemas.microsoft.com/office/drawing/2014/main" id="{1AA811CB-E8EF-9E2A-5D19-0F6BF0157CAF}"/>
                </a:ext>
              </a:extLst>
            </p:cNvPr>
            <p:cNvSpPr/>
            <p:nvPr/>
          </p:nvSpPr>
          <p:spPr bwMode="auto">
            <a:xfrm>
              <a:off x="6209018" y="3623211"/>
              <a:ext cx="2002053" cy="1529417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8BF8404-AE7C-C2A5-CCDD-347E913E0AA5}"/>
                </a:ext>
              </a:extLst>
            </p:cNvPr>
            <p:cNvSpPr txBox="1"/>
            <p:nvPr/>
          </p:nvSpPr>
          <p:spPr>
            <a:xfrm>
              <a:off x="7435301" y="3901230"/>
              <a:ext cx="15515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3.089 €, 54 %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71692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6" grpId="0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27" y="23175"/>
            <a:ext cx="892277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(8)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Vergleich: 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-Emmisionen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2346778"/>
            <a:ext cx="28632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CO</a:t>
            </a:r>
            <a:r>
              <a:rPr lang="de-DE" sz="1600" u="sng" baseline="-25000" dirty="0"/>
              <a:t>2</a:t>
            </a:r>
            <a:r>
              <a:rPr lang="de-DE" sz="1600" u="sng" dirty="0"/>
              <a:t>-Emissionen</a:t>
            </a:r>
          </a:p>
          <a:p>
            <a:r>
              <a:rPr lang="de-DE" sz="1600" dirty="0"/>
              <a:t>Strommix: 0,438 kg CO</a:t>
            </a:r>
            <a:r>
              <a:rPr lang="de-DE" sz="1600" baseline="-25000" dirty="0"/>
              <a:t>2</a:t>
            </a:r>
            <a:r>
              <a:rPr lang="de-DE" sz="1600" dirty="0"/>
              <a:t>/kWh</a:t>
            </a:r>
            <a:br>
              <a:rPr lang="de-DE" sz="1600" dirty="0"/>
            </a:br>
            <a:r>
              <a:rPr lang="de-DE" sz="1600" dirty="0"/>
              <a:t>Diesel: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  <a:br>
              <a:rPr lang="de-DE" sz="1600" dirty="0"/>
            </a:br>
            <a:r>
              <a:rPr lang="de-DE" sz="1600" dirty="0"/>
              <a:t>Heizöl: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9578430-9FCC-09FD-A099-59BB5D06C482}"/>
              </a:ext>
            </a:extLst>
          </p:cNvPr>
          <p:cNvGrpSpPr/>
          <p:nvPr/>
        </p:nvGrpSpPr>
        <p:grpSpPr>
          <a:xfrm>
            <a:off x="2266502" y="761839"/>
            <a:ext cx="7549642" cy="4494064"/>
            <a:chOff x="2266502" y="761839"/>
            <a:chExt cx="7549642" cy="4494064"/>
          </a:xfrm>
        </p:grpSpPr>
        <p:sp>
          <p:nvSpPr>
            <p:cNvPr id="57" name="Text Box 14">
              <a:extLst>
                <a:ext uri="{FF2B5EF4-FFF2-40B4-BE49-F238E27FC236}">
                  <a16:creationId xmlns:a16="http://schemas.microsoft.com/office/drawing/2014/main" id="{785F2561-178D-4F04-99A7-F00206D44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502" y="4365833"/>
              <a:ext cx="11240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Quelle: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 ISE e.V. </a:t>
              </a: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687035C-4929-D1C0-B0F1-93CCA15851EE}"/>
                </a:ext>
              </a:extLst>
            </p:cNvPr>
            <p:cNvGrpSpPr/>
            <p:nvPr/>
          </p:nvGrpSpPr>
          <p:grpSpPr>
            <a:xfrm>
              <a:off x="3474318" y="761839"/>
              <a:ext cx="6341826" cy="4494064"/>
              <a:chOff x="3474318" y="761839"/>
              <a:chExt cx="6341826" cy="4494064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CAD78535-739E-4774-836D-68D60227F143}"/>
                  </a:ext>
                </a:extLst>
              </p:cNvPr>
              <p:cNvSpPr/>
              <p:nvPr/>
            </p:nvSpPr>
            <p:spPr bwMode="auto">
              <a:xfrm>
                <a:off x="3474318" y="933093"/>
                <a:ext cx="6185405" cy="36603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aphicFrame>
            <p:nvGraphicFramePr>
              <p:cNvPr id="3" name="Diagramm 2">
                <a:extLst>
                  <a:ext uri="{FF2B5EF4-FFF2-40B4-BE49-F238E27FC236}">
                    <a16:creationId xmlns:a16="http://schemas.microsoft.com/office/drawing/2014/main" id="{3BF08E99-8B85-3FF3-ACDA-5D487E0EC51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787160" y="761839"/>
              <a:ext cx="5314310" cy="37380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6B884C8-AA26-4F8F-B9BA-6C66525DFFA6}"/>
                  </a:ext>
                </a:extLst>
              </p:cNvPr>
              <p:cNvSpPr txBox="1"/>
              <p:nvPr/>
            </p:nvSpPr>
            <p:spPr>
              <a:xfrm>
                <a:off x="7003996" y="958203"/>
                <a:ext cx="2812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dirty="0"/>
                  <a:t>CO</a:t>
                </a:r>
                <a:r>
                  <a:rPr lang="de-DE" sz="1800" baseline="-25000" dirty="0"/>
                  <a:t>2</a:t>
                </a:r>
                <a:r>
                  <a:rPr lang="de-DE" sz="1800" dirty="0"/>
                  <a:t>-Emissionen (kg/a)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08F87B4-68B3-441D-A407-0BB5C49549DE}"/>
                  </a:ext>
                </a:extLst>
              </p:cNvPr>
              <p:cNvSpPr txBox="1"/>
              <p:nvPr/>
            </p:nvSpPr>
            <p:spPr>
              <a:xfrm>
                <a:off x="3630739" y="3641891"/>
                <a:ext cx="8467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Wärme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E0ACAFC-B31F-45AE-A859-D8E0FF79EB4D}"/>
                  </a:ext>
                </a:extLst>
              </p:cNvPr>
              <p:cNvSpPr txBox="1"/>
              <p:nvPr/>
            </p:nvSpPr>
            <p:spPr>
              <a:xfrm>
                <a:off x="3774714" y="2692037"/>
                <a:ext cx="6062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Auto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55788206-25E8-4723-9909-BB65AB326F3D}"/>
                  </a:ext>
                </a:extLst>
              </p:cNvPr>
              <p:cNvSpPr txBox="1"/>
              <p:nvPr/>
            </p:nvSpPr>
            <p:spPr>
              <a:xfrm>
                <a:off x="3675129" y="2154596"/>
                <a:ext cx="732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Strom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2C1787D9-89F6-438F-8167-8BDAF6627329}"/>
                  </a:ext>
                </a:extLst>
              </p:cNvPr>
              <p:cNvSpPr txBox="1"/>
              <p:nvPr/>
            </p:nvSpPr>
            <p:spPr>
              <a:xfrm>
                <a:off x="3967097" y="4671128"/>
                <a:ext cx="1548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ohne E-Wende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8DB5BC87-3B05-4D14-BA85-C802395B27DC}"/>
                  </a:ext>
                </a:extLst>
              </p:cNvPr>
              <p:cNvSpPr txBox="1"/>
              <p:nvPr/>
            </p:nvSpPr>
            <p:spPr>
              <a:xfrm>
                <a:off x="5545327" y="4671128"/>
                <a:ext cx="18708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E-Wende,</a:t>
                </a:r>
                <a:br>
                  <a:rPr lang="de-DE" sz="1600" dirty="0"/>
                </a:br>
                <a:r>
                  <a:rPr lang="de-DE" sz="1600" dirty="0"/>
                  <a:t>ohne PV und Akku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D236C3F-4381-4495-B94A-D5B7BF6983F6}"/>
                  </a:ext>
                </a:extLst>
              </p:cNvPr>
              <p:cNvSpPr txBox="1"/>
              <p:nvPr/>
            </p:nvSpPr>
            <p:spPr>
              <a:xfrm>
                <a:off x="7368339" y="4671128"/>
                <a:ext cx="15358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</a:t>
                </a:r>
                <a:br>
                  <a:rPr lang="de-DE" sz="1600" dirty="0"/>
                </a:br>
                <a:r>
                  <a:rPr lang="de-DE" sz="1600" dirty="0"/>
                  <a:t>+ PV und Akku</a:t>
                </a: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EC07227-C851-42B0-9522-3A75AC966C3F}"/>
                  </a:ext>
                </a:extLst>
              </p:cNvPr>
              <p:cNvSpPr txBox="1"/>
              <p:nvPr/>
            </p:nvSpPr>
            <p:spPr>
              <a:xfrm>
                <a:off x="4352588" y="1009643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8.840</a:t>
                </a:r>
                <a:endParaRPr lang="de-DE" sz="1600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30BA06-86EE-4143-A0A3-99A1F7674477}"/>
                  </a:ext>
                </a:extLst>
              </p:cNvPr>
              <p:cNvSpPr txBox="1"/>
              <p:nvPr/>
            </p:nvSpPr>
            <p:spPr>
              <a:xfrm>
                <a:off x="6013321" y="2413726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4.993</a:t>
                </a:r>
                <a:endParaRPr lang="de-DE" sz="1600" dirty="0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FBA768E6-91D3-49AF-98B1-894A9967D4F4}"/>
                  </a:ext>
                </a:extLst>
              </p:cNvPr>
              <p:cNvSpPr txBox="1"/>
              <p:nvPr/>
            </p:nvSpPr>
            <p:spPr>
              <a:xfrm>
                <a:off x="7633894" y="3132400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2.902</a:t>
                </a:r>
                <a:endParaRPr lang="de-DE" sz="1600" dirty="0"/>
              </a:p>
            </p:txBody>
          </p:sp>
        </p:grpSp>
      </p:grp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386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bei den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-Emissionen sind die neuen Verbraucher-Technologien der Bringer!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27B439A-B588-9408-3338-CBEBBA5B6C38}"/>
              </a:ext>
            </a:extLst>
          </p:cNvPr>
          <p:cNvGrpSpPr/>
          <p:nvPr/>
        </p:nvGrpSpPr>
        <p:grpSpPr>
          <a:xfrm>
            <a:off x="4104167" y="1373138"/>
            <a:ext cx="2817628" cy="2003366"/>
            <a:chOff x="4104167" y="1373138"/>
            <a:chExt cx="2817628" cy="2003366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DBFC79BA-039B-DDD0-0F33-C1B46637B8E2}"/>
                </a:ext>
              </a:extLst>
            </p:cNvPr>
            <p:cNvSpPr/>
            <p:nvPr/>
          </p:nvSpPr>
          <p:spPr bwMode="auto">
            <a:xfrm>
              <a:off x="4104167" y="1373138"/>
              <a:ext cx="2296633" cy="2003366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66561" y="1724155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3.847 kg; 44 %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C36CBED-B426-C99E-A628-6498CD89A599}"/>
              </a:ext>
            </a:extLst>
          </p:cNvPr>
          <p:cNvGrpSpPr/>
          <p:nvPr/>
        </p:nvGrpSpPr>
        <p:grpSpPr>
          <a:xfrm>
            <a:off x="3502560" y="1373138"/>
            <a:ext cx="5227758" cy="3391550"/>
            <a:chOff x="3502560" y="1373138"/>
            <a:chExt cx="5227758" cy="3391550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5F191D83-A1B2-E0E7-C45C-B19D8A70A558}"/>
                </a:ext>
              </a:extLst>
            </p:cNvPr>
            <p:cNvSpPr/>
            <p:nvPr/>
          </p:nvSpPr>
          <p:spPr bwMode="auto">
            <a:xfrm>
              <a:off x="3502560" y="1373138"/>
              <a:ext cx="4556920" cy="3391550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175084" y="2110080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5.938 kg; 67 %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3012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72419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96604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760627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060" y="23175"/>
            <a:ext cx="889842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(9)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Miet-, </a:t>
            </a:r>
            <a:r>
              <a:rPr lang="de-DE" altLang="de-DE" sz="2000" dirty="0" err="1">
                <a:solidFill>
                  <a:schemeClr val="bg1"/>
                </a:solidFill>
              </a:rPr>
              <a:t>Contracting</a:t>
            </a:r>
            <a:r>
              <a:rPr lang="de-DE" altLang="de-DE" sz="2000" dirty="0">
                <a:solidFill>
                  <a:schemeClr val="bg1"/>
                </a:solidFill>
              </a:rPr>
              <a:t>- und Leasing-Modelle  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68834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83869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98294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88110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77124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93381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96587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415781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87467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562445"/>
            <a:ext cx="248835" cy="248835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530B6974-FD95-46EC-A875-E3D54EDAECD5}"/>
              </a:ext>
            </a:extLst>
          </p:cNvPr>
          <p:cNvSpPr/>
          <p:nvPr/>
        </p:nvSpPr>
        <p:spPr bwMode="auto">
          <a:xfrm>
            <a:off x="3045464" y="1492999"/>
            <a:ext cx="926589" cy="2703771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8756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93299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948108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829053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570519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03143CB7-7D7D-8B23-8067-5E59E1DB5ECC}"/>
              </a:ext>
            </a:extLst>
          </p:cNvPr>
          <p:cNvGrpSpPr/>
          <p:nvPr/>
        </p:nvGrpSpPr>
        <p:grpSpPr>
          <a:xfrm>
            <a:off x="301451" y="3212994"/>
            <a:ext cx="9380508" cy="2643772"/>
            <a:chOff x="301451" y="3212994"/>
            <a:chExt cx="9380508" cy="2643772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1" y="5271991"/>
              <a:ext cx="9380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Stadtwerke, Bürgergenossenschaften oder Hersteller bauen Wärmepumpe ein: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	</a:t>
              </a: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</a:t>
              </a:r>
              <a:r>
                <a:rPr lang="de-DE" sz="1600" dirty="0">
                  <a:solidFill>
                    <a:srgbClr val="3333FF"/>
                  </a:solidFill>
                </a:rPr>
                <a:t> Hausbesitzer beziehen Wärme</a:t>
              </a:r>
            </a:p>
          </p:txBody>
        </p:sp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CDA5EB74-6F08-0FBD-5BEC-259F0DBDF25C}"/>
                </a:ext>
              </a:extLst>
            </p:cNvPr>
            <p:cNvGrpSpPr/>
            <p:nvPr/>
          </p:nvGrpSpPr>
          <p:grpSpPr>
            <a:xfrm>
              <a:off x="4121294" y="3212994"/>
              <a:ext cx="1717095" cy="1596748"/>
              <a:chOff x="4084068" y="3212994"/>
              <a:chExt cx="1717095" cy="1596748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38F9CED0-963F-4777-994E-CD96380A00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43643" y="4773921"/>
                <a:ext cx="1326422" cy="987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47389" y="3787467"/>
                <a:ext cx="0" cy="98975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212994"/>
                <a:ext cx="705102" cy="705102"/>
              </a:xfrm>
              <a:prstGeom prst="rect">
                <a:avLst/>
              </a:prstGeom>
            </p:spPr>
          </p:pic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1783D757-6DFE-435D-8051-CF666D886B7E}"/>
                  </a:ext>
                </a:extLst>
              </p:cNvPr>
              <p:cNvSpPr/>
              <p:nvPr/>
            </p:nvSpPr>
            <p:spPr bwMode="auto">
              <a:xfrm>
                <a:off x="5731494" y="4740073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067D9F98-BAB9-CBA4-2F1E-3F3B1554F8F6}"/>
              </a:ext>
            </a:extLst>
          </p:cNvPr>
          <p:cNvGrpSpPr/>
          <p:nvPr/>
        </p:nvGrpSpPr>
        <p:grpSpPr>
          <a:xfrm>
            <a:off x="301451" y="1145929"/>
            <a:ext cx="9544589" cy="4208833"/>
            <a:chOff x="301451" y="1145929"/>
            <a:chExt cx="9544589" cy="4208833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F43DC84B-9D71-6A98-7F65-30752626A208}"/>
                </a:ext>
              </a:extLst>
            </p:cNvPr>
            <p:cNvGrpSpPr/>
            <p:nvPr/>
          </p:nvGrpSpPr>
          <p:grpSpPr>
            <a:xfrm>
              <a:off x="301451" y="1145929"/>
              <a:ext cx="9544589" cy="4208833"/>
              <a:chOff x="301451" y="1145929"/>
              <a:chExt cx="9544589" cy="4208833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737E1936-A9B4-BC3B-8DA0-CC318D0C24E2}"/>
                  </a:ext>
                </a:extLst>
              </p:cNvPr>
              <p:cNvGrpSpPr/>
              <p:nvPr/>
            </p:nvGrpSpPr>
            <p:grpSpPr>
              <a:xfrm>
                <a:off x="301451" y="1145929"/>
                <a:ext cx="9544589" cy="4208833"/>
                <a:chOff x="301451" y="1145929"/>
                <a:chExt cx="9544589" cy="4208833"/>
              </a:xfrm>
            </p:grpSpPr>
            <p:sp>
              <p:nvSpPr>
                <p:cNvPr id="98" name="Textfeld 97">
                  <a:extLst>
                    <a:ext uri="{FF2B5EF4-FFF2-40B4-BE49-F238E27FC236}">
                      <a16:creationId xmlns:a16="http://schemas.microsoft.com/office/drawing/2014/main" id="{EB481B56-AC83-4558-A5D7-9174941A9892}"/>
                    </a:ext>
                  </a:extLst>
                </p:cNvPr>
                <p:cNvSpPr txBox="1"/>
                <p:nvPr/>
              </p:nvSpPr>
              <p:spPr>
                <a:xfrm>
                  <a:off x="301451" y="4769987"/>
                  <a:ext cx="93805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de-DE" sz="1600" dirty="0">
                      <a:solidFill>
                        <a:srgbClr val="3333FF"/>
                      </a:solidFill>
                    </a:rPr>
                    <a:t>Hausbesitzer vermieten ihr Dach für eine PV-Anlage:</a:t>
                  </a:r>
                  <a:br>
                    <a:rPr lang="de-DE" sz="1600" dirty="0">
                      <a:solidFill>
                        <a:srgbClr val="3333FF"/>
                      </a:solidFill>
                    </a:rPr>
                  </a:br>
                  <a:r>
                    <a:rPr lang="de-DE" sz="1600" dirty="0">
                      <a:solidFill>
                        <a:srgbClr val="3333FF"/>
                      </a:solidFill>
                    </a:rPr>
                    <a:t>	</a:t>
                  </a:r>
                  <a:r>
                    <a:rPr lang="de-DE" sz="1600" dirty="0">
                      <a:solidFill>
                        <a:srgbClr val="3333FF"/>
                      </a:solidFill>
                      <a:sym typeface="Wingdings" panose="05000000000000000000" pitchFamily="2" charset="2"/>
                    </a:rPr>
                    <a:t> Niedrige Stromtarife</a:t>
                  </a:r>
                  <a:endParaRPr lang="de-DE" sz="1600" dirty="0">
                    <a:solidFill>
                      <a:srgbClr val="3333FF"/>
                    </a:solidFill>
                  </a:endParaRPr>
                </a:p>
              </p:txBody>
            </p:sp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7E2DF35C-A12F-CB68-4E1A-742966275E67}"/>
                    </a:ext>
                  </a:extLst>
                </p:cNvPr>
                <p:cNvGrpSpPr/>
                <p:nvPr/>
              </p:nvGrpSpPr>
              <p:grpSpPr>
                <a:xfrm>
                  <a:off x="3811625" y="1145929"/>
                  <a:ext cx="6034415" cy="3627003"/>
                  <a:chOff x="3811625" y="1145929"/>
                  <a:chExt cx="6034415" cy="3627003"/>
                </a:xfrm>
              </p:grpSpPr>
              <p:grpSp>
                <p:nvGrpSpPr>
                  <p:cNvPr id="41" name="Gruppieren 40">
                    <a:extLst>
                      <a:ext uri="{FF2B5EF4-FFF2-40B4-BE49-F238E27FC236}">
                        <a16:creationId xmlns:a16="http://schemas.microsoft.com/office/drawing/2014/main" id="{483945BA-3F14-4665-9BF1-FADDD7CDE29F}"/>
                      </a:ext>
                    </a:extLst>
                  </p:cNvPr>
                  <p:cNvGrpSpPr/>
                  <p:nvPr/>
                </p:nvGrpSpPr>
                <p:grpSpPr>
                  <a:xfrm>
                    <a:off x="5813734" y="1145929"/>
                    <a:ext cx="4032306" cy="2277897"/>
                    <a:chOff x="5813734" y="1254217"/>
                    <a:chExt cx="4032306" cy="2277897"/>
                  </a:xfrm>
                </p:grpSpPr>
                <p:cxnSp>
                  <p:nvCxnSpPr>
                    <p:cNvPr id="92" name="Gerader Verbinder 91">
                      <a:extLst>
                        <a:ext uri="{FF2B5EF4-FFF2-40B4-BE49-F238E27FC236}">
                          <a16:creationId xmlns:a16="http://schemas.microsoft.com/office/drawing/2014/main" id="{22624939-A364-472D-885E-7AFF5FFA3F8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515441" y="1254217"/>
                      <a:ext cx="0" cy="2174783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4" name="Gerader Verbinder 93">
                      <a:extLst>
                        <a:ext uri="{FF2B5EF4-FFF2-40B4-BE49-F238E27FC236}">
                          <a16:creationId xmlns:a16="http://schemas.microsoft.com/office/drawing/2014/main" id="{315B8E1D-63E0-4A84-82DB-4AA48137FAD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295660" y="1450929"/>
                      <a:ext cx="653385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95" name="Ellipse 94">
                      <a:extLst>
                        <a:ext uri="{FF2B5EF4-FFF2-40B4-BE49-F238E27FC236}">
                          <a16:creationId xmlns:a16="http://schemas.microsoft.com/office/drawing/2014/main" id="{6A5356F7-C04E-4741-9D86-EC81D479A3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477949" y="1405738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Textfeld 95">
                      <a:extLst>
                        <a:ext uri="{FF2B5EF4-FFF2-40B4-BE49-F238E27FC236}">
                          <a16:creationId xmlns:a16="http://schemas.microsoft.com/office/drawing/2014/main" id="{A8B5E3B7-9803-44C3-9794-D8DA9F57EE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74456" y="1286683"/>
                      <a:ext cx="187158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Datennetz Internet</a:t>
                      </a:r>
                    </a:p>
                  </p:txBody>
                </p:sp>
                <p:cxnSp>
                  <p:nvCxnSpPr>
                    <p:cNvPr id="99" name="Gerader Verbinder 98">
                      <a:extLst>
                        <a:ext uri="{FF2B5EF4-FFF2-40B4-BE49-F238E27FC236}">
                          <a16:creationId xmlns:a16="http://schemas.microsoft.com/office/drawing/2014/main" id="{15623FAA-0125-46C7-BDFC-2B1C73F5418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275486" y="3429000"/>
                      <a:ext cx="1253082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pic>
                  <p:nvPicPr>
                    <p:cNvPr id="24" name="Grafik 23">
                      <a:extLst>
                        <a:ext uri="{FF2B5EF4-FFF2-40B4-BE49-F238E27FC236}">
                          <a16:creationId xmlns:a16="http://schemas.microsoft.com/office/drawing/2014/main" id="{7A7604D9-CC65-454F-AC50-4C076115B2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809" t="17276" r="16816" b="18891"/>
                    <a:stretch/>
                  </p:blipFill>
                  <p:spPr>
                    <a:xfrm>
                      <a:off x="5813734" y="3221834"/>
                      <a:ext cx="476662" cy="31028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uppieren 116">
                    <a:extLst>
                      <a:ext uri="{FF2B5EF4-FFF2-40B4-BE49-F238E27FC236}">
                        <a16:creationId xmlns:a16="http://schemas.microsoft.com/office/drawing/2014/main" id="{0CCC28C9-F7D6-C67D-22FD-B20244D2B609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440005"/>
                    <a:ext cx="3351398" cy="3332927"/>
                    <a:chOff x="3811625" y="1440005"/>
                    <a:chExt cx="3351398" cy="3332927"/>
                  </a:xfrm>
                </p:grpSpPr>
                <p:grpSp>
                  <p:nvGrpSpPr>
                    <p:cNvPr id="109" name="Gruppieren 108">
                      <a:extLst>
                        <a:ext uri="{FF2B5EF4-FFF2-40B4-BE49-F238E27FC236}">
                          <a16:creationId xmlns:a16="http://schemas.microsoft.com/office/drawing/2014/main" id="{C18E14C0-804C-DCC1-4C4D-668DD92D2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98798" y="3495999"/>
                      <a:ext cx="418875" cy="1276933"/>
                      <a:chOff x="5598798" y="3495999"/>
                      <a:chExt cx="418875" cy="1276933"/>
                    </a:xfrm>
                  </p:grpSpPr>
                  <p:pic>
                    <p:nvPicPr>
                      <p:cNvPr id="8" name="Grafik 7">
                        <a:extLst>
                          <a:ext uri="{FF2B5EF4-FFF2-40B4-BE49-F238E27FC236}">
                            <a16:creationId xmlns:a16="http://schemas.microsoft.com/office/drawing/2014/main" id="{4F64958E-6CC0-4B37-9759-F3B8D732A9C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5598798" y="3495999"/>
                        <a:ext cx="418875" cy="718622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5" name="Gerader Verbinder 64">
                        <a:extLst>
                          <a:ext uri="{FF2B5EF4-FFF2-40B4-BE49-F238E27FC236}">
                            <a16:creationId xmlns:a16="http://schemas.microsoft.com/office/drawing/2014/main" id="{9A587941-AE49-4A00-A415-1E1A1B38C9FB}"/>
                          </a:ext>
                        </a:extLst>
                      </p:cNvPr>
                      <p:cNvCxnSpPr>
                        <a:cxnSpLocks/>
                        <a:stCxn id="8" idx="2"/>
                      </p:cNvCxnSpPr>
                      <p:nvPr/>
                    </p:nvCxnSpPr>
                    <p:spPr bwMode="auto">
                      <a:xfrm flipH="1">
                        <a:off x="5806615" y="4214621"/>
                        <a:ext cx="1621" cy="558311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7" name="Gruppieren 66">
                      <a:extLst>
                        <a:ext uri="{FF2B5EF4-FFF2-40B4-BE49-F238E27FC236}">
                          <a16:creationId xmlns:a16="http://schemas.microsoft.com/office/drawing/2014/main" id="{3D9D3587-3394-4C57-B455-3395A07945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1625" y="1440005"/>
                      <a:ext cx="3351398" cy="1355785"/>
                      <a:chOff x="3811625" y="1548293"/>
                      <a:chExt cx="3351398" cy="1355785"/>
                    </a:xfrm>
                  </p:grpSpPr>
                  <p:grpSp>
                    <p:nvGrpSpPr>
                      <p:cNvPr id="73" name="Gruppieren 72">
                        <a:extLst>
                          <a:ext uri="{FF2B5EF4-FFF2-40B4-BE49-F238E27FC236}">
                            <a16:creationId xmlns:a16="http://schemas.microsoft.com/office/drawing/2014/main" id="{0D43477C-9A5B-40FB-9F52-C8B7BAE756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11625" y="1601287"/>
                        <a:ext cx="3351398" cy="1302791"/>
                        <a:chOff x="4965726" y="1601287"/>
                        <a:chExt cx="3351398" cy="1302791"/>
                      </a:xfrm>
                    </p:grpSpPr>
                    <p:grpSp>
                      <p:nvGrpSpPr>
                        <p:cNvPr id="17" name="Gruppieren 16">
                          <a:extLst>
                            <a:ext uri="{FF2B5EF4-FFF2-40B4-BE49-F238E27FC236}">
                              <a16:creationId xmlns:a16="http://schemas.microsoft.com/office/drawing/2014/main" id="{C5578023-2269-452E-BE95-39A0DB118D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65726" y="1601287"/>
                          <a:ext cx="2344763" cy="1302791"/>
                          <a:chOff x="8364915" y="3815016"/>
                          <a:chExt cx="897300" cy="528571"/>
                        </a:xfrm>
                      </p:grpSpPr>
                      <p:sp>
                        <p:nvSpPr>
                          <p:cNvPr id="19" name="Freihandform: Form 18">
                            <a:extLst>
                              <a:ext uri="{FF2B5EF4-FFF2-40B4-BE49-F238E27FC236}">
                                <a16:creationId xmlns:a16="http://schemas.microsoft.com/office/drawing/2014/main" id="{765E8201-2ED6-4455-A791-85E3C90DDD3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364915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0" name="Freihandform: Form 19">
                            <a:extLst>
                              <a:ext uri="{FF2B5EF4-FFF2-40B4-BE49-F238E27FC236}">
                                <a16:creationId xmlns:a16="http://schemas.microsoft.com/office/drawing/2014/main" id="{50079D3C-241D-4B12-85B6-C6C0EA71576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764049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1" name="Freihandform: Form 20">
                            <a:extLst>
                              <a:ext uri="{FF2B5EF4-FFF2-40B4-BE49-F238E27FC236}">
                                <a16:creationId xmlns:a16="http://schemas.microsoft.com/office/drawing/2014/main" id="{F05163AF-20A9-41AF-AE41-E61103D4695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512535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2" name="Freihandform: Form 21">
                            <a:extLst>
                              <a:ext uri="{FF2B5EF4-FFF2-40B4-BE49-F238E27FC236}">
                                <a16:creationId xmlns:a16="http://schemas.microsoft.com/office/drawing/2014/main" id="{DF5FF9D8-2AB6-4269-9454-2049E1F8C82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911668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7" name="Gerader Verbinder 36">
                          <a:extLst>
                            <a:ext uri="{FF2B5EF4-FFF2-40B4-BE49-F238E27FC236}">
                              <a16:creationId xmlns:a16="http://schemas.microsoft.com/office/drawing/2014/main" id="{7D14DC26-2A0F-4E68-BC11-2766490D97A0}"/>
                            </a:ext>
                          </a:extLst>
                        </p:cNvPr>
                        <p:cNvCxnSpPr/>
                        <p:nvPr/>
                      </p:nvCxnSpPr>
                      <p:spPr bwMode="auto">
                        <a:xfrm>
                          <a:off x="7180445" y="2625587"/>
                          <a:ext cx="1102767" cy="0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28575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sp>
                      <p:nvSpPr>
                        <p:cNvPr id="62" name="Ellipse 61">
                          <a:extLst>
                            <a:ext uri="{FF2B5EF4-FFF2-40B4-BE49-F238E27FC236}">
                              <a16:creationId xmlns:a16="http://schemas.microsoft.com/office/drawing/2014/main" id="{22870BAA-3707-4FD2-BD2B-1F940EDDBD4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247455" y="2590752"/>
                          <a:ext cx="69669" cy="69669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cxnSp>
                    <p:nvCxnSpPr>
                      <p:cNvPr id="38" name="Gerade Verbindung mit Pfeil 37">
                        <a:extLst>
                          <a:ext uri="{FF2B5EF4-FFF2-40B4-BE49-F238E27FC236}">
                            <a16:creationId xmlns:a16="http://schemas.microsoft.com/office/drawing/2014/main" id="{87FFDE7C-70A4-4E6E-847B-8FEBBFD837C1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6652450" y="1548293"/>
                        <a:ext cx="0" cy="793315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F7B0BE7-306A-E22E-BF9E-53BE2022CA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06615" y="4765800"/>
                <a:ext cx="422874" cy="419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6CE992D-4CCF-4F1F-5D4E-2A2E38CD59FE}"/>
                </a:ext>
              </a:extLst>
            </p:cNvPr>
            <p:cNvSpPr/>
            <p:nvPr/>
          </p:nvSpPr>
          <p:spPr bwMode="auto">
            <a:xfrm>
              <a:off x="6210045" y="474007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4B17E0A-494E-5FCE-5803-9F0DAFABF277}"/>
              </a:ext>
            </a:extLst>
          </p:cNvPr>
          <p:cNvGrpSpPr/>
          <p:nvPr/>
        </p:nvGrpSpPr>
        <p:grpSpPr>
          <a:xfrm>
            <a:off x="301450" y="2807691"/>
            <a:ext cx="9604549" cy="3542107"/>
            <a:chOff x="301450" y="2807691"/>
            <a:chExt cx="9604549" cy="3542107"/>
          </a:xfrm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D4A22C25-8837-9792-14DB-B12EF10630EA}"/>
                </a:ext>
              </a:extLst>
            </p:cNvPr>
            <p:cNvGrpSpPr/>
            <p:nvPr/>
          </p:nvGrpSpPr>
          <p:grpSpPr>
            <a:xfrm>
              <a:off x="301450" y="2807691"/>
              <a:ext cx="9604549" cy="3542107"/>
              <a:chOff x="301450" y="2807691"/>
              <a:chExt cx="9604549" cy="3542107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301450" y="5765023"/>
                <a:ext cx="96045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 und Wallbox können geleast werden:</a:t>
                </a:r>
                <a:br>
                  <a:rPr lang="de-DE" sz="1600" dirty="0">
                    <a:solidFill>
                      <a:srgbClr val="3333FF"/>
                    </a:solidFill>
                  </a:rPr>
                </a:br>
                <a:r>
                  <a:rPr lang="de-DE" sz="1600" dirty="0">
                    <a:solidFill>
                      <a:srgbClr val="3333FF"/>
                    </a:solidFill>
                  </a:rPr>
                  <a:t>	</a:t>
                </a:r>
                <a:r>
                  <a:rPr lang="de-DE" sz="1600" dirty="0">
                    <a:solidFill>
                      <a:srgbClr val="3333FF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de-DE" sz="1600" dirty="0">
                    <a:solidFill>
                      <a:srgbClr val="3333FF"/>
                    </a:solidFill>
                  </a:rPr>
                  <a:t>Autofahrer bezahlen nur Leasingkosten</a:t>
                </a:r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0A1A9296-459C-4C4D-85C8-779560A77BAB}"/>
                  </a:ext>
                </a:extLst>
              </p:cNvPr>
              <p:cNvGrpSpPr/>
              <p:nvPr/>
            </p:nvGrpSpPr>
            <p:grpSpPr>
              <a:xfrm>
                <a:off x="410716" y="2807691"/>
                <a:ext cx="4104981" cy="2002051"/>
                <a:chOff x="372616" y="2915979"/>
                <a:chExt cx="4104981" cy="2002051"/>
              </a:xfrm>
            </p:grpSpPr>
            <p:grpSp>
              <p:nvGrpSpPr>
                <p:cNvPr id="114" name="Gruppieren 113">
                  <a:extLst>
                    <a:ext uri="{FF2B5EF4-FFF2-40B4-BE49-F238E27FC236}">
                      <a16:creationId xmlns:a16="http://schemas.microsoft.com/office/drawing/2014/main" id="{E1DE7B69-C9B2-4A9A-AF26-87143F35943C}"/>
                    </a:ext>
                  </a:extLst>
                </p:cNvPr>
                <p:cNvGrpSpPr/>
                <p:nvPr/>
              </p:nvGrpSpPr>
              <p:grpSpPr>
                <a:xfrm>
                  <a:off x="372616" y="2915979"/>
                  <a:ext cx="4104981" cy="2002051"/>
                  <a:chOff x="372616" y="2915979"/>
                  <a:chExt cx="4104981" cy="2002051"/>
                </a:xfrm>
              </p:grpSpPr>
              <p:pic>
                <p:nvPicPr>
                  <p:cNvPr id="4" name="Grafik 3" descr="Ein Bild, das Text, schwarz, dunkel, Küchengerät enthält.&#10;&#10;Automatisch generierte Beschreibung">
                    <a:extLst>
                      <a:ext uri="{FF2B5EF4-FFF2-40B4-BE49-F238E27FC236}">
                        <a16:creationId xmlns:a16="http://schemas.microsoft.com/office/drawing/2014/main" id="{0F95E97A-8F83-4CCC-A152-55BFF3AF7C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88" r="29626"/>
                  <a:stretch/>
                </p:blipFill>
                <p:spPr>
                  <a:xfrm>
                    <a:off x="3173373" y="2915979"/>
                    <a:ext cx="620846" cy="858348"/>
                  </a:xfrm>
                  <a:prstGeom prst="rect">
                    <a:avLst/>
                  </a:prstGeom>
                </p:spPr>
              </p:pic>
              <p:pic>
                <p:nvPicPr>
                  <p:cNvPr id="34" name="Grafik 33">
                    <a:extLst>
                      <a:ext uri="{FF2B5EF4-FFF2-40B4-BE49-F238E27FC236}">
                        <a16:creationId xmlns:a16="http://schemas.microsoft.com/office/drawing/2014/main" id="{28DAA4B1-75B7-40CD-ABB1-DDBC35BDC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837" t="27045" b="13630"/>
                  <a:stretch/>
                </p:blipFill>
                <p:spPr>
                  <a:xfrm flipH="1">
                    <a:off x="372616" y="3262953"/>
                    <a:ext cx="2269469" cy="1328182"/>
                  </a:xfrm>
                  <a:prstGeom prst="rect">
                    <a:avLst/>
                  </a:prstGeom>
                </p:spPr>
              </p:pic>
              <p:sp>
                <p:nvSpPr>
                  <p:cNvPr id="35" name="Freihandform: Form 34">
                    <a:extLst>
                      <a:ext uri="{FF2B5EF4-FFF2-40B4-BE49-F238E27FC236}">
                        <a16:creationId xmlns:a16="http://schemas.microsoft.com/office/drawing/2014/main" id="{09DF102F-6310-49DE-8EA5-C00FF141C4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5488" y="3727269"/>
                    <a:ext cx="775944" cy="357051"/>
                  </a:xfrm>
                  <a:custGeom>
                    <a:avLst/>
                    <a:gdLst>
                      <a:gd name="connsiteX0" fmla="*/ 0 w 775944"/>
                      <a:gd name="connsiteY0" fmla="*/ 87085 h 357051"/>
                      <a:gd name="connsiteX1" fmla="*/ 43543 w 775944"/>
                      <a:gd name="connsiteY1" fmla="*/ 121920 h 357051"/>
                      <a:gd name="connsiteX2" fmla="*/ 78377 w 775944"/>
                      <a:gd name="connsiteY2" fmla="*/ 139337 h 357051"/>
                      <a:gd name="connsiteX3" fmla="*/ 121920 w 775944"/>
                      <a:gd name="connsiteY3" fmla="*/ 174171 h 357051"/>
                      <a:gd name="connsiteX4" fmla="*/ 200297 w 775944"/>
                      <a:gd name="connsiteY4" fmla="*/ 226422 h 357051"/>
                      <a:gd name="connsiteX5" fmla="*/ 243840 w 775944"/>
                      <a:gd name="connsiteY5" fmla="*/ 261257 h 357051"/>
                      <a:gd name="connsiteX6" fmla="*/ 330926 w 775944"/>
                      <a:gd name="connsiteY6" fmla="*/ 296091 h 357051"/>
                      <a:gd name="connsiteX7" fmla="*/ 470263 w 775944"/>
                      <a:gd name="connsiteY7" fmla="*/ 339634 h 357051"/>
                      <a:gd name="connsiteX8" fmla="*/ 531223 w 775944"/>
                      <a:gd name="connsiteY8" fmla="*/ 357051 h 357051"/>
                      <a:gd name="connsiteX9" fmla="*/ 635726 w 775944"/>
                      <a:gd name="connsiteY9" fmla="*/ 339634 h 357051"/>
                      <a:gd name="connsiteX10" fmla="*/ 705395 w 775944"/>
                      <a:gd name="connsiteY10" fmla="*/ 278674 h 357051"/>
                      <a:gd name="connsiteX11" fmla="*/ 722812 w 775944"/>
                      <a:gd name="connsiteY11" fmla="*/ 252548 h 357051"/>
                      <a:gd name="connsiteX12" fmla="*/ 748937 w 775944"/>
                      <a:gd name="connsiteY12" fmla="*/ 217714 h 357051"/>
                      <a:gd name="connsiteX13" fmla="*/ 775063 w 775944"/>
                      <a:gd name="connsiteY13" fmla="*/ 113211 h 357051"/>
                      <a:gd name="connsiteX14" fmla="*/ 775063 w 775944"/>
                      <a:gd name="connsiteY14" fmla="*/ 0 h 357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75944" h="357051">
                        <a:moveTo>
                          <a:pt x="0" y="87085"/>
                        </a:moveTo>
                        <a:cubicBezTo>
                          <a:pt x="14514" y="98697"/>
                          <a:pt x="28077" y="111609"/>
                          <a:pt x="43543" y="121920"/>
                        </a:cubicBezTo>
                        <a:cubicBezTo>
                          <a:pt x="54345" y="129121"/>
                          <a:pt x="68404" y="131026"/>
                          <a:pt x="78377" y="139337"/>
                        </a:cubicBezTo>
                        <a:cubicBezTo>
                          <a:pt x="130900" y="183105"/>
                          <a:pt x="59543" y="153377"/>
                          <a:pt x="121920" y="174171"/>
                        </a:cubicBezTo>
                        <a:cubicBezTo>
                          <a:pt x="267715" y="290806"/>
                          <a:pt x="84502" y="149225"/>
                          <a:pt x="200297" y="226422"/>
                        </a:cubicBezTo>
                        <a:cubicBezTo>
                          <a:pt x="215763" y="236733"/>
                          <a:pt x="227439" y="252510"/>
                          <a:pt x="243840" y="261257"/>
                        </a:cubicBezTo>
                        <a:cubicBezTo>
                          <a:pt x="271427" y="275970"/>
                          <a:pt x="302962" y="282109"/>
                          <a:pt x="330926" y="296091"/>
                        </a:cubicBezTo>
                        <a:cubicBezTo>
                          <a:pt x="419033" y="340145"/>
                          <a:pt x="294646" y="281099"/>
                          <a:pt x="470263" y="339634"/>
                        </a:cubicBezTo>
                        <a:cubicBezTo>
                          <a:pt x="507744" y="352127"/>
                          <a:pt x="487483" y="346115"/>
                          <a:pt x="531223" y="357051"/>
                        </a:cubicBezTo>
                        <a:cubicBezTo>
                          <a:pt x="556050" y="354292"/>
                          <a:pt x="606549" y="354222"/>
                          <a:pt x="635726" y="339634"/>
                        </a:cubicBezTo>
                        <a:cubicBezTo>
                          <a:pt x="658742" y="328126"/>
                          <a:pt x="694045" y="295699"/>
                          <a:pt x="705395" y="278674"/>
                        </a:cubicBezTo>
                        <a:cubicBezTo>
                          <a:pt x="711201" y="269965"/>
                          <a:pt x="716729" y="261065"/>
                          <a:pt x="722812" y="252548"/>
                        </a:cubicBezTo>
                        <a:cubicBezTo>
                          <a:pt x="731248" y="240737"/>
                          <a:pt x="740229" y="229325"/>
                          <a:pt x="748937" y="217714"/>
                        </a:cubicBezTo>
                        <a:cubicBezTo>
                          <a:pt x="762033" y="178429"/>
                          <a:pt x="772864" y="154991"/>
                          <a:pt x="775063" y="113211"/>
                        </a:cubicBezTo>
                        <a:cubicBezTo>
                          <a:pt x="777046" y="75526"/>
                          <a:pt x="775063" y="37737"/>
                          <a:pt x="77506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44" name="Gerader Verbinder 43">
                    <a:extLst>
                      <a:ext uri="{FF2B5EF4-FFF2-40B4-BE49-F238E27FC236}">
                        <a16:creationId xmlns:a16="http://schemas.microsoft.com/office/drawing/2014/main" id="{501C4E79-D89B-4D87-9DE8-3CE34C2FEE6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3727269"/>
                    <a:ext cx="0" cy="115824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23F6BEB4-1267-49D5-A115-97AE002BA0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4883196"/>
                    <a:ext cx="785930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7" name="Ellipse 46">
                    <a:extLst>
                      <a:ext uri="{FF2B5EF4-FFF2-40B4-BE49-F238E27FC236}">
                        <a16:creationId xmlns:a16="http://schemas.microsoft.com/office/drawing/2014/main" id="{12CFD925-0C7A-43EA-9B95-EEFB560405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07928" y="484836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7" name="Gerade Verbindung mit Pfeil 6">
                  <a:extLst>
                    <a:ext uri="{FF2B5EF4-FFF2-40B4-BE49-F238E27FC236}">
                      <a16:creationId xmlns:a16="http://schemas.microsoft.com/office/drawing/2014/main" id="{1BEA3553-21A4-4386-9DFA-C59F6FC2D31F}"/>
                    </a:ext>
                  </a:extLst>
                </p:cNvPr>
                <p:cNvCxnSpPr/>
                <p:nvPr/>
              </p:nvCxnSpPr>
              <p:spPr bwMode="auto">
                <a:xfrm>
                  <a:off x="2875547" y="4220982"/>
                  <a:ext cx="456133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9EF6496-22E6-6ACE-65D3-CD0CC586610E}"/>
                </a:ext>
              </a:extLst>
            </p:cNvPr>
            <p:cNvSpPr txBox="1"/>
            <p:nvPr/>
          </p:nvSpPr>
          <p:spPr>
            <a:xfrm>
              <a:off x="2797941" y="416053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V2H/G</a:t>
              </a:r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530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  <a:latin typeface="SourceSansPro-Regular"/>
              </a:rPr>
              <a:t>Für Hausbesitzer, die sich eine Investition zur Energiewende nicht leisten können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45587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ACBD9A5E-7C6F-4E55-B77B-85460346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57" y="0"/>
            <a:ext cx="905374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Vorbemerkung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3F19C30-F48A-9FBC-EA4E-7DC30FF1C0A5}"/>
              </a:ext>
            </a:extLst>
          </p:cNvPr>
          <p:cNvSpPr txBox="1"/>
          <p:nvPr/>
        </p:nvSpPr>
        <p:spPr>
          <a:xfrm>
            <a:off x="437379" y="935500"/>
            <a:ext cx="932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14,1 % des Wohnungsbestandes hat die Wärmeversorgung mit kommunalen Wärmenetzen heute noch einen geringen Anteil bei der Beheizungsstruktur in D (siehe Wärmewende im Bestand (6)).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7EEA0B-AA2D-26C7-0706-5359D13931C0}"/>
              </a:ext>
            </a:extLst>
          </p:cNvPr>
          <p:cNvSpPr txBox="1"/>
          <p:nvPr/>
        </p:nvSpPr>
        <p:spPr>
          <a:xfrm>
            <a:off x="437379" y="1934926"/>
            <a:ext cx="9326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Wärmeversorgung mit kommunalen Wärmenetzen ist primär in urbanen Siedlungsräumen (Großstädten) vertreten, weil dort meistens auch EVU-Kraftwerke mit KWK vorhanden sind, die heute noch mit Kohle oder Gas beheizt werden. Zukünftig werden die Wärmeerzeuger mit EE betrieben.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C72C7E2-200C-CDCB-2623-16C6F8559A3F}"/>
              </a:ext>
            </a:extLst>
          </p:cNvPr>
          <p:cNvSpPr txBox="1"/>
          <p:nvPr/>
        </p:nvSpPr>
        <p:spPr>
          <a:xfrm>
            <a:off x="437379" y="3180573"/>
            <a:ext cx="932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Folgende kommunale Wärmenetze gibt es: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Nah-/Fernwärmenetze in großen Städten, die sich durch die Netzlänge unterscheiden und mit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Temperaturen zwischen 80 bis 120 °C betrieben werden.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kalte Nahwärmenetze im Quartiersbereich, die mit Temperaturen zwischen 10 bis 15 °C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betrieben werden.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EB174C9-3834-5F8F-4E4E-4FA544FA942A}"/>
              </a:ext>
            </a:extLst>
          </p:cNvPr>
          <p:cNvSpPr txBox="1"/>
          <p:nvPr/>
        </p:nvSpPr>
        <p:spPr>
          <a:xfrm>
            <a:off x="437379" y="4672440"/>
            <a:ext cx="9326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Es reicht nicht aus, sich in einer Gebietskörperschaft mit der Wärme alleine zu beschäftigen (Aktion: kommunale Wärmeplanung)! Wir müssen die Energie als Ganzes in den Blick nehmen. Deshalb wird in dem Abschnitt </a:t>
            </a:r>
            <a:r>
              <a:rPr lang="de-DE" altLang="de-DE" sz="1600" dirty="0">
                <a:solidFill>
                  <a:srgbClr val="3333FF"/>
                </a:solidFill>
              </a:rPr>
              <a:t>„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 in der Gebietskörperschaft“ </a:t>
            </a:r>
            <a:r>
              <a:rPr lang="de-DE" sz="1600" dirty="0">
                <a:solidFill>
                  <a:srgbClr val="3333FF"/>
                </a:solidFill>
              </a:rPr>
              <a:t>die </a:t>
            </a:r>
            <a:r>
              <a:rPr 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sz="1600" dirty="0">
                <a:solidFill>
                  <a:srgbClr val="3333FF"/>
                </a:solidFill>
              </a:rPr>
              <a:t> von Erzeugung und Verbrauch in den Fokus genommen.</a:t>
            </a:r>
          </a:p>
        </p:txBody>
      </p:sp>
    </p:spTree>
    <p:extLst>
      <p:ext uri="{BB962C8B-B14F-4D97-AF65-F5344CB8AC3E}">
        <p14:creationId xmlns:p14="http://schemas.microsoft.com/office/powerpoint/2010/main" val="41635259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4" name="Gruppieren 8313">
            <a:extLst>
              <a:ext uri="{FF2B5EF4-FFF2-40B4-BE49-F238E27FC236}">
                <a16:creationId xmlns:a16="http://schemas.microsoft.com/office/drawing/2014/main" id="{FC93AF39-9FFE-AEFE-1124-4C1EDF2B65A0}"/>
              </a:ext>
            </a:extLst>
          </p:cNvPr>
          <p:cNvGrpSpPr/>
          <p:nvPr/>
        </p:nvGrpSpPr>
        <p:grpSpPr>
          <a:xfrm>
            <a:off x="137164" y="857205"/>
            <a:ext cx="4020216" cy="5297498"/>
            <a:chOff x="137164" y="857205"/>
            <a:chExt cx="4020216" cy="4991146"/>
          </a:xfrm>
        </p:grpSpPr>
        <p:sp>
          <p:nvSpPr>
            <p:cNvPr id="8312" name="Rechteck 8311">
              <a:extLst>
                <a:ext uri="{FF2B5EF4-FFF2-40B4-BE49-F238E27FC236}">
                  <a16:creationId xmlns:a16="http://schemas.microsoft.com/office/drawing/2014/main" id="{35CBFDC3-A5A5-2EF8-1B5C-464EFAA34BFA}"/>
                </a:ext>
              </a:extLst>
            </p:cNvPr>
            <p:cNvSpPr/>
            <p:nvPr/>
          </p:nvSpPr>
          <p:spPr bwMode="auto">
            <a:xfrm>
              <a:off x="137164" y="857205"/>
              <a:ext cx="4020216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13" name="Textfeld 8312">
              <a:extLst>
                <a:ext uri="{FF2B5EF4-FFF2-40B4-BE49-F238E27FC236}">
                  <a16:creationId xmlns:a16="http://schemas.microsoft.com/office/drawing/2014/main" id="{77923C78-79EF-B033-AECA-19069591AB7F}"/>
                </a:ext>
              </a:extLst>
            </p:cNvPr>
            <p:cNvSpPr txBox="1"/>
            <p:nvPr/>
          </p:nvSpPr>
          <p:spPr>
            <a:xfrm>
              <a:off x="137164" y="886289"/>
              <a:ext cx="1588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Wärmerzeugung</a:t>
              </a:r>
            </a:p>
          </p:txBody>
        </p:sp>
      </p:grpSp>
      <p:grpSp>
        <p:nvGrpSpPr>
          <p:cNvPr id="8301" name="Gruppieren 8300">
            <a:extLst>
              <a:ext uri="{FF2B5EF4-FFF2-40B4-BE49-F238E27FC236}">
                <a16:creationId xmlns:a16="http://schemas.microsoft.com/office/drawing/2014/main" id="{6EFFD2FF-3E2C-2742-BD34-2C063CA7A2BB}"/>
              </a:ext>
            </a:extLst>
          </p:cNvPr>
          <p:cNvGrpSpPr/>
          <p:nvPr/>
        </p:nvGrpSpPr>
        <p:grpSpPr>
          <a:xfrm>
            <a:off x="4286250" y="857205"/>
            <a:ext cx="5482586" cy="5297498"/>
            <a:chOff x="4286250" y="857205"/>
            <a:chExt cx="5482586" cy="4991146"/>
          </a:xfrm>
        </p:grpSpPr>
        <p:sp>
          <p:nvSpPr>
            <p:cNvPr id="8297" name="Rechteck 8296">
              <a:extLst>
                <a:ext uri="{FF2B5EF4-FFF2-40B4-BE49-F238E27FC236}">
                  <a16:creationId xmlns:a16="http://schemas.microsoft.com/office/drawing/2014/main" id="{D12C847E-5473-7E57-718C-D3E20C8CA384}"/>
                </a:ext>
              </a:extLst>
            </p:cNvPr>
            <p:cNvSpPr/>
            <p:nvPr/>
          </p:nvSpPr>
          <p:spPr bwMode="auto">
            <a:xfrm>
              <a:off x="4286250" y="857205"/>
              <a:ext cx="5482586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7D7E4209-6CB3-2CC4-DE2D-BC0D82436040}"/>
                </a:ext>
              </a:extLst>
            </p:cNvPr>
            <p:cNvSpPr txBox="1"/>
            <p:nvPr/>
          </p:nvSpPr>
          <p:spPr>
            <a:xfrm>
              <a:off x="4324351" y="886289"/>
              <a:ext cx="3289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 und Wärmeabgabe</a:t>
              </a:r>
            </a:p>
          </p:txBody>
        </p:sp>
      </p:grpSp>
      <p:sp>
        <p:nvSpPr>
          <p:cNvPr id="8300" name="Rechteck 8299">
            <a:extLst>
              <a:ext uri="{FF2B5EF4-FFF2-40B4-BE49-F238E27FC236}">
                <a16:creationId xmlns:a16="http://schemas.microsoft.com/office/drawing/2014/main" id="{1F718584-3C46-629B-1070-44B089665CB2}"/>
              </a:ext>
            </a:extLst>
          </p:cNvPr>
          <p:cNvSpPr/>
          <p:nvPr/>
        </p:nvSpPr>
        <p:spPr bwMode="auto">
          <a:xfrm>
            <a:off x="4429125" y="1236291"/>
            <a:ext cx="1372263" cy="44651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237" y="14466"/>
            <a:ext cx="90287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(2), Wärmenetzsysteme (1),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Nah-/Fernwärme: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178619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067B58-588B-7E86-C432-996F76A58C52}"/>
              </a:ext>
            </a:extLst>
          </p:cNvPr>
          <p:cNvSpPr/>
          <p:nvPr/>
        </p:nvSpPr>
        <p:spPr bwMode="auto">
          <a:xfrm>
            <a:off x="2895034" y="1280088"/>
            <a:ext cx="990600" cy="142200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34" name="Textfeld 8233">
            <a:extLst>
              <a:ext uri="{FF2B5EF4-FFF2-40B4-BE49-F238E27FC236}">
                <a16:creationId xmlns:a16="http://schemas.microsoft.com/office/drawing/2014/main" id="{0E0F8DA8-C4A9-03C2-40B8-7688D376D54E}"/>
              </a:ext>
            </a:extLst>
          </p:cNvPr>
          <p:cNvSpPr txBox="1"/>
          <p:nvPr/>
        </p:nvSpPr>
        <p:spPr>
          <a:xfrm>
            <a:off x="2934921" y="1514036"/>
            <a:ext cx="910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 err="1"/>
              <a:t>erzeuger</a:t>
            </a:r>
            <a:endParaRPr lang="de-DE" sz="1400" dirty="0"/>
          </a:p>
          <a:p>
            <a:pPr algn="ctr"/>
            <a:r>
              <a:rPr lang="de-DE" sz="1400" dirty="0"/>
              <a:t>inkl.</a:t>
            </a:r>
            <a:br>
              <a:rPr lang="de-DE" sz="1400" dirty="0"/>
            </a:br>
            <a:r>
              <a:rPr lang="de-DE" sz="1400" dirty="0"/>
              <a:t>Speicher</a:t>
            </a:r>
          </a:p>
        </p:txBody>
      </p:sp>
      <p:pic>
        <p:nvPicPr>
          <p:cNvPr id="12" name="Grafik 11" descr="Ein Bild, das Diagramm, Plan, technische Zeichnung, Text enthält.&#10;&#10;Automatisch generierte Beschreibung">
            <a:extLst>
              <a:ext uri="{FF2B5EF4-FFF2-40B4-BE49-F238E27FC236}">
                <a16:creationId xmlns:a16="http://schemas.microsoft.com/office/drawing/2014/main" id="{8CBE235B-82BD-6FC3-AA13-7C070331B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2" t="3333"/>
          <a:stretch/>
        </p:blipFill>
        <p:spPr>
          <a:xfrm>
            <a:off x="5797310" y="1236291"/>
            <a:ext cx="3839617" cy="4465119"/>
          </a:xfrm>
          <a:prstGeom prst="rect">
            <a:avLst/>
          </a:prstGeom>
        </p:spPr>
      </p:pic>
      <p:sp>
        <p:nvSpPr>
          <p:cNvPr id="8295" name="Textfeld 8294">
            <a:extLst>
              <a:ext uri="{FF2B5EF4-FFF2-40B4-BE49-F238E27FC236}">
                <a16:creationId xmlns:a16="http://schemas.microsoft.com/office/drawing/2014/main" id="{16F79175-9800-A5B5-FC58-4AE930ED0382}"/>
              </a:ext>
            </a:extLst>
          </p:cNvPr>
          <p:cNvSpPr txBox="1"/>
          <p:nvPr/>
        </p:nvSpPr>
        <p:spPr>
          <a:xfrm>
            <a:off x="4691465" y="4752788"/>
            <a:ext cx="1077538" cy="8925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300" dirty="0"/>
              <a:t>Wärme-</a:t>
            </a:r>
            <a:br>
              <a:rPr lang="de-DE" sz="1300" dirty="0"/>
            </a:br>
            <a:r>
              <a:rPr lang="de-DE" sz="1300" dirty="0"/>
              <a:t>übergabe-</a:t>
            </a:r>
            <a:br>
              <a:rPr lang="de-DE" sz="1300" dirty="0"/>
            </a:br>
            <a:r>
              <a:rPr lang="de-DE" sz="1300" dirty="0" err="1"/>
              <a:t>station</a:t>
            </a:r>
            <a:br>
              <a:rPr lang="de-DE" sz="1300" dirty="0"/>
            </a:br>
            <a:r>
              <a:rPr lang="de-DE" sz="1300" dirty="0"/>
              <a:t>(hausintern)</a:t>
            </a:r>
          </a:p>
        </p:txBody>
      </p:sp>
      <p:cxnSp>
        <p:nvCxnSpPr>
          <p:cNvPr id="8303" name="Gerader Verbinder 8302">
            <a:extLst>
              <a:ext uri="{FF2B5EF4-FFF2-40B4-BE49-F238E27FC236}">
                <a16:creationId xmlns:a16="http://schemas.microsoft.com/office/drawing/2014/main" id="{CDC9D616-916F-8720-A995-4F229BC9C431}"/>
              </a:ext>
            </a:extLst>
          </p:cNvPr>
          <p:cNvCxnSpPr/>
          <p:nvPr/>
        </p:nvCxnSpPr>
        <p:spPr bwMode="auto">
          <a:xfrm flipH="1">
            <a:off x="3885634" y="1600200"/>
            <a:ext cx="190940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04" name="Gerader Verbinder 8303">
            <a:extLst>
              <a:ext uri="{FF2B5EF4-FFF2-40B4-BE49-F238E27FC236}">
                <a16:creationId xmlns:a16="http://schemas.microsoft.com/office/drawing/2014/main" id="{BE591AEA-8E5F-E440-C454-C26C75F75842}"/>
              </a:ext>
            </a:extLst>
          </p:cNvPr>
          <p:cNvCxnSpPr/>
          <p:nvPr/>
        </p:nvCxnSpPr>
        <p:spPr bwMode="auto">
          <a:xfrm flipH="1">
            <a:off x="3885634" y="2312476"/>
            <a:ext cx="215321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05" name="Textfeld 8304">
            <a:extLst>
              <a:ext uri="{FF2B5EF4-FFF2-40B4-BE49-F238E27FC236}">
                <a16:creationId xmlns:a16="http://schemas.microsoft.com/office/drawing/2014/main" id="{29C39912-DAA7-20E6-0704-C89D055EB971}"/>
              </a:ext>
            </a:extLst>
          </p:cNvPr>
          <p:cNvSpPr txBox="1"/>
          <p:nvPr/>
        </p:nvSpPr>
        <p:spPr>
          <a:xfrm>
            <a:off x="194314" y="1116108"/>
            <a:ext cx="2738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FF0000"/>
                </a:solidFill>
                <a:latin typeface="+mn-lt"/>
              </a:rPr>
              <a:t>b</a:t>
            </a:r>
            <a:r>
              <a:rPr lang="de-DE" sz="1600" b="1" i="0" u="none" strike="noStrike" baseline="0" dirty="0">
                <a:solidFill>
                  <a:srgbClr val="FF0000"/>
                </a:solidFill>
                <a:latin typeface="+mn-lt"/>
              </a:rPr>
              <a:t>isher: Fossile etc.</a:t>
            </a:r>
          </a:p>
          <a:p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EVU-KW (KWK)</a:t>
            </a:r>
            <a:b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</a:br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Stadt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-KW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MHKW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Heizwerk mit Kohle, Gas,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Hackschnitzel</a:t>
            </a:r>
          </a:p>
        </p:txBody>
      </p:sp>
      <p:sp>
        <p:nvSpPr>
          <p:cNvPr id="8306" name="Textfeld 8305">
            <a:extLst>
              <a:ext uri="{FF2B5EF4-FFF2-40B4-BE49-F238E27FC236}">
                <a16:creationId xmlns:a16="http://schemas.microsoft.com/office/drawing/2014/main" id="{5CDE9FAD-66B3-6D19-58DD-21618CFB8F14}"/>
              </a:ext>
            </a:extLst>
          </p:cNvPr>
          <p:cNvSpPr txBox="1"/>
          <p:nvPr/>
        </p:nvSpPr>
        <p:spPr>
          <a:xfrm>
            <a:off x="194312" y="2702089"/>
            <a:ext cx="42065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FF0000"/>
                </a:solidFill>
                <a:latin typeface="+mn-lt"/>
              </a:rPr>
              <a:t>zukünftig: Erneuerbare etc.</a:t>
            </a:r>
          </a:p>
          <a:p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Groß-Wärmepumpe mit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Strom aus EE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und Wärmenutzung aus: Abfallwärme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von verfahrenstechnischen Prozessen,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Rechenzentren, Solarthermie/-Speicher,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Flusswasser, Abwasser etc.</a:t>
            </a:r>
            <a:b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</a:br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Tiefe Geothermie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Heizwerk mit Hackschnitzel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MHKW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 err="1">
                <a:solidFill>
                  <a:srgbClr val="FF0000"/>
                </a:solidFill>
                <a:latin typeface="+mn-lt"/>
              </a:rPr>
              <a:t>GuD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-KW (KWK) mit Bio-CH</a:t>
            </a:r>
            <a:r>
              <a:rPr lang="de-DE" sz="1600" baseline="-25000" dirty="0">
                <a:solidFill>
                  <a:srgbClr val="FF0000"/>
                </a:solidFill>
                <a:latin typeface="+mn-lt"/>
              </a:rPr>
              <a:t>4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 und H</a:t>
            </a:r>
            <a:r>
              <a:rPr lang="de-DE" sz="1600" baseline="-25000" dirty="0">
                <a:solidFill>
                  <a:srgbClr val="FF0000"/>
                </a:solidFill>
                <a:latin typeface="+mn-lt"/>
              </a:rPr>
              <a:t>2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endParaRPr lang="de-DE" sz="1600" dirty="0">
              <a:solidFill>
                <a:srgbClr val="FF0000"/>
              </a:solidFill>
              <a:latin typeface="+mn-lt"/>
            </a:endParaRPr>
          </a:p>
          <a:p>
            <a:r>
              <a:rPr lang="de-DE" sz="1600" dirty="0">
                <a:solidFill>
                  <a:srgbClr val="FF0000"/>
                </a:solidFill>
                <a:latin typeface="+mn-lt"/>
              </a:rPr>
              <a:t>Die Wärmeerzeuger können auch in Kombination zur Anwendung kommen!</a:t>
            </a:r>
          </a:p>
          <a:p>
            <a:endParaRPr lang="de-DE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Grafik 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3F644BD9-EE2F-2D7C-D814-EC7C54AF8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4669278" y="1374612"/>
            <a:ext cx="445571" cy="4552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845FC24-AEED-E2E3-6435-37287BDF094A}"/>
              </a:ext>
            </a:extLst>
          </p:cNvPr>
          <p:cNvSpPr txBox="1"/>
          <p:nvPr/>
        </p:nvSpPr>
        <p:spPr>
          <a:xfrm>
            <a:off x="5143156" y="1305254"/>
            <a:ext cx="107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  <a:latin typeface="+mn-lt"/>
              </a:rPr>
              <a:t>80-120</a:t>
            </a:r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fossilen Wärmeerzeuger werden durch Erneuerbare ersetzt! </a:t>
            </a: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17D4865F-085B-758B-0337-E6F53345668D}"/>
              </a:ext>
            </a:extLst>
          </p:cNvPr>
          <p:cNvSpPr/>
          <p:nvPr/>
        </p:nvSpPr>
        <p:spPr bwMode="auto">
          <a:xfrm>
            <a:off x="6128100" y="1892498"/>
            <a:ext cx="1263299" cy="307777"/>
          </a:xfrm>
          <a:prstGeom prst="triangle">
            <a:avLst>
              <a:gd name="adj" fmla="val 5301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BC5D722-EA1E-2928-55EF-1FBC24BC7FF5}"/>
              </a:ext>
            </a:extLst>
          </p:cNvPr>
          <p:cNvSpPr/>
          <p:nvPr/>
        </p:nvSpPr>
        <p:spPr bwMode="auto">
          <a:xfrm>
            <a:off x="6219825" y="2200275"/>
            <a:ext cx="1085850" cy="40957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0861CA3-8567-F0B9-A76E-0EC89B863091}"/>
              </a:ext>
            </a:extLst>
          </p:cNvPr>
          <p:cNvSpPr/>
          <p:nvPr/>
        </p:nvSpPr>
        <p:spPr bwMode="auto">
          <a:xfrm>
            <a:off x="6455542" y="2352675"/>
            <a:ext cx="187962" cy="257173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16D8593-1627-DA0C-BD73-FFBD2B984411}"/>
              </a:ext>
            </a:extLst>
          </p:cNvPr>
          <p:cNvSpPr/>
          <p:nvPr/>
        </p:nvSpPr>
        <p:spPr bwMode="auto">
          <a:xfrm>
            <a:off x="6693004" y="2352675"/>
            <a:ext cx="131475" cy="155377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7156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5" grpId="0"/>
      <p:bldP spid="8306" grpId="0"/>
      <p:bldP spid="4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5" name="Gruppieren 8204">
            <a:extLst>
              <a:ext uri="{FF2B5EF4-FFF2-40B4-BE49-F238E27FC236}">
                <a16:creationId xmlns:a16="http://schemas.microsoft.com/office/drawing/2014/main" id="{9776E9A8-9A88-0071-2545-B4789C1878BA}"/>
              </a:ext>
            </a:extLst>
          </p:cNvPr>
          <p:cNvGrpSpPr/>
          <p:nvPr/>
        </p:nvGrpSpPr>
        <p:grpSpPr>
          <a:xfrm>
            <a:off x="137164" y="857205"/>
            <a:ext cx="4915170" cy="4991146"/>
            <a:chOff x="137164" y="857205"/>
            <a:chExt cx="4915170" cy="4991146"/>
          </a:xfrm>
        </p:grpSpPr>
        <p:sp>
          <p:nvSpPr>
            <p:cNvPr id="8312" name="Rechteck 8311">
              <a:extLst>
                <a:ext uri="{FF2B5EF4-FFF2-40B4-BE49-F238E27FC236}">
                  <a16:creationId xmlns:a16="http://schemas.microsoft.com/office/drawing/2014/main" id="{35CBFDC3-A5A5-2EF8-1B5C-464EFAA34BFA}"/>
                </a:ext>
              </a:extLst>
            </p:cNvPr>
            <p:cNvSpPr/>
            <p:nvPr/>
          </p:nvSpPr>
          <p:spPr bwMode="auto">
            <a:xfrm>
              <a:off x="137164" y="857205"/>
              <a:ext cx="4915170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13" name="Textfeld 8312">
              <a:extLst>
                <a:ext uri="{FF2B5EF4-FFF2-40B4-BE49-F238E27FC236}">
                  <a16:creationId xmlns:a16="http://schemas.microsoft.com/office/drawing/2014/main" id="{77923C78-79EF-B033-AECA-19069591AB7F}"/>
                </a:ext>
              </a:extLst>
            </p:cNvPr>
            <p:cNvSpPr txBox="1"/>
            <p:nvPr/>
          </p:nvSpPr>
          <p:spPr>
            <a:xfrm>
              <a:off x="137164" y="886289"/>
              <a:ext cx="1907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Umweltwärmequelle</a:t>
              </a:r>
            </a:p>
          </p:txBody>
        </p: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47DED1F7-D685-457E-8A4F-ADE6A3A4C49A}"/>
              </a:ext>
            </a:extLst>
          </p:cNvPr>
          <p:cNvGrpSpPr/>
          <p:nvPr/>
        </p:nvGrpSpPr>
        <p:grpSpPr>
          <a:xfrm>
            <a:off x="5346972" y="857205"/>
            <a:ext cx="4386748" cy="4991146"/>
            <a:chOff x="5346972" y="857205"/>
            <a:chExt cx="4386748" cy="4991146"/>
          </a:xfrm>
        </p:grpSpPr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2F5A2B1F-3781-0785-006A-D36DAD269825}"/>
                </a:ext>
              </a:extLst>
            </p:cNvPr>
            <p:cNvSpPr/>
            <p:nvPr/>
          </p:nvSpPr>
          <p:spPr bwMode="auto">
            <a:xfrm>
              <a:off x="5346972" y="857205"/>
              <a:ext cx="4386748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7D7E4209-6CB3-2CC4-DE2D-BC0D82436040}"/>
                </a:ext>
              </a:extLst>
            </p:cNvPr>
            <p:cNvSpPr txBox="1"/>
            <p:nvPr/>
          </p:nvSpPr>
          <p:spPr>
            <a:xfrm>
              <a:off x="5386236" y="886289"/>
              <a:ext cx="39917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Wärmeverteilung, -erzeugung und -übergabe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237" y="14466"/>
            <a:ext cx="90794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(2), Wärmenetzsysteme (2),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kalte Nahwärme: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kalter Nahwärme werden Quartiere mit EE versorgt ! 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B64761A-4A98-5E48-4D08-2BEC78A07809}"/>
              </a:ext>
            </a:extLst>
          </p:cNvPr>
          <p:cNvGrpSpPr/>
          <p:nvPr/>
        </p:nvGrpSpPr>
        <p:grpSpPr>
          <a:xfrm>
            <a:off x="6907985" y="1450336"/>
            <a:ext cx="2457256" cy="1395325"/>
            <a:chOff x="6128100" y="1892498"/>
            <a:chExt cx="1263299" cy="717350"/>
          </a:xfrm>
        </p:grpSpPr>
        <p:sp>
          <p:nvSpPr>
            <p:cNvPr id="2" name="Gleichschenkliges Dreieck 1">
              <a:extLst>
                <a:ext uri="{FF2B5EF4-FFF2-40B4-BE49-F238E27FC236}">
                  <a16:creationId xmlns:a16="http://schemas.microsoft.com/office/drawing/2014/main" id="{ACFB5455-B4F7-CB1D-BE25-2AC8091159F7}"/>
                </a:ext>
              </a:extLst>
            </p:cNvPr>
            <p:cNvSpPr/>
            <p:nvPr/>
          </p:nvSpPr>
          <p:spPr bwMode="auto">
            <a:xfrm>
              <a:off x="6128100" y="1892498"/>
              <a:ext cx="1263299" cy="307777"/>
            </a:xfrm>
            <a:prstGeom prst="triangle">
              <a:avLst>
                <a:gd name="adj" fmla="val 5301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19B3B826-45D5-E0B3-38A4-CB0A09D3403C}"/>
                </a:ext>
              </a:extLst>
            </p:cNvPr>
            <p:cNvSpPr/>
            <p:nvPr/>
          </p:nvSpPr>
          <p:spPr bwMode="auto">
            <a:xfrm>
              <a:off x="6219825" y="2200275"/>
              <a:ext cx="1085850" cy="40957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379D7B2-74AF-6438-E49D-FFCF96816C5B}"/>
                </a:ext>
              </a:extLst>
            </p:cNvPr>
            <p:cNvSpPr/>
            <p:nvPr/>
          </p:nvSpPr>
          <p:spPr bwMode="auto">
            <a:xfrm>
              <a:off x="6795132" y="2352675"/>
              <a:ext cx="187962" cy="25717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4850F50-1F43-47E3-F402-685095B241CD}"/>
                </a:ext>
              </a:extLst>
            </p:cNvPr>
            <p:cNvSpPr/>
            <p:nvPr/>
          </p:nvSpPr>
          <p:spPr bwMode="auto">
            <a:xfrm>
              <a:off x="7032594" y="2352675"/>
              <a:ext cx="131475" cy="15537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42F6508-B3D4-33C9-047B-4A05065F04ED}"/>
                </a:ext>
              </a:extLst>
            </p:cNvPr>
            <p:cNvSpPr/>
            <p:nvPr/>
          </p:nvSpPr>
          <p:spPr bwMode="auto">
            <a:xfrm>
              <a:off x="6288881" y="2412206"/>
              <a:ext cx="258540" cy="15724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CEBAB99-526B-CE12-601F-D424355B73C5}"/>
                </a:ext>
              </a:extLst>
            </p:cNvPr>
            <p:cNvSpPr txBox="1"/>
            <p:nvPr/>
          </p:nvSpPr>
          <p:spPr>
            <a:xfrm>
              <a:off x="6251891" y="2281471"/>
              <a:ext cx="328164" cy="14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WPPE</a:t>
              </a:r>
            </a:p>
          </p:txBody>
        </p:sp>
      </p:grpSp>
      <p:pic>
        <p:nvPicPr>
          <p:cNvPr id="9" name="Grafik 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9E8B9CCC-4037-7133-1CF1-B39D7610B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7333991" y="2477292"/>
            <a:ext cx="267876" cy="273722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CABBD81-AC97-0BE6-C0FE-5E93B9C3C37B}"/>
              </a:ext>
            </a:extLst>
          </p:cNvPr>
          <p:cNvGrpSpPr/>
          <p:nvPr/>
        </p:nvGrpSpPr>
        <p:grpSpPr>
          <a:xfrm>
            <a:off x="6907985" y="4037577"/>
            <a:ext cx="2457256" cy="1395325"/>
            <a:chOff x="6128100" y="1892498"/>
            <a:chExt cx="1263299" cy="717350"/>
          </a:xfrm>
        </p:grpSpPr>
        <p:sp>
          <p:nvSpPr>
            <p:cNvPr id="12" name="Gleichschenkliges Dreieck 11">
              <a:extLst>
                <a:ext uri="{FF2B5EF4-FFF2-40B4-BE49-F238E27FC236}">
                  <a16:creationId xmlns:a16="http://schemas.microsoft.com/office/drawing/2014/main" id="{3113D325-00F3-1C0F-AD68-97357A3540E3}"/>
                </a:ext>
              </a:extLst>
            </p:cNvPr>
            <p:cNvSpPr/>
            <p:nvPr/>
          </p:nvSpPr>
          <p:spPr bwMode="auto">
            <a:xfrm>
              <a:off x="6128100" y="1892498"/>
              <a:ext cx="1263299" cy="307777"/>
            </a:xfrm>
            <a:prstGeom prst="triangle">
              <a:avLst>
                <a:gd name="adj" fmla="val 5301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FF717FE-2314-DE6F-676B-1230A89F184E}"/>
                </a:ext>
              </a:extLst>
            </p:cNvPr>
            <p:cNvSpPr/>
            <p:nvPr/>
          </p:nvSpPr>
          <p:spPr bwMode="auto">
            <a:xfrm>
              <a:off x="6219825" y="2200275"/>
              <a:ext cx="1085850" cy="40957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BEEB9D7-82DA-3F44-CE75-DF70F5041A4F}"/>
                </a:ext>
              </a:extLst>
            </p:cNvPr>
            <p:cNvSpPr/>
            <p:nvPr/>
          </p:nvSpPr>
          <p:spPr bwMode="auto">
            <a:xfrm>
              <a:off x="6795132" y="2352675"/>
              <a:ext cx="187962" cy="25717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BFE6179E-3E50-4845-1821-98085EAE00C9}"/>
                </a:ext>
              </a:extLst>
            </p:cNvPr>
            <p:cNvSpPr/>
            <p:nvPr/>
          </p:nvSpPr>
          <p:spPr bwMode="auto">
            <a:xfrm>
              <a:off x="7032594" y="2352675"/>
              <a:ext cx="131475" cy="15537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1599E96-7A39-3F5D-7312-9FDC93FAAF52}"/>
                </a:ext>
              </a:extLst>
            </p:cNvPr>
            <p:cNvSpPr/>
            <p:nvPr/>
          </p:nvSpPr>
          <p:spPr bwMode="auto">
            <a:xfrm>
              <a:off x="6288881" y="2412206"/>
              <a:ext cx="258540" cy="15724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BED7BFC-5F4C-D587-4E21-CD3B83A6C74C}"/>
                </a:ext>
              </a:extLst>
            </p:cNvPr>
            <p:cNvSpPr txBox="1"/>
            <p:nvPr/>
          </p:nvSpPr>
          <p:spPr>
            <a:xfrm>
              <a:off x="6251891" y="2281471"/>
              <a:ext cx="328164" cy="14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WPPE</a:t>
              </a:r>
            </a:p>
          </p:txBody>
        </p:sp>
      </p:grpSp>
      <p:pic>
        <p:nvPicPr>
          <p:cNvPr id="18" name="Grafik 17" descr="Ein Bild, das Kreis enthält.&#10;&#10;Automatisch generierte Beschreibung">
            <a:extLst>
              <a:ext uri="{FF2B5EF4-FFF2-40B4-BE49-F238E27FC236}">
                <a16:creationId xmlns:a16="http://schemas.microsoft.com/office/drawing/2014/main" id="{EDDD040D-5C39-912A-C358-D4B10D35C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7333991" y="5064533"/>
            <a:ext cx="267876" cy="273722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0F5AF50-8F5E-4172-CC8A-EDC786BE462A}"/>
              </a:ext>
            </a:extLst>
          </p:cNvPr>
          <p:cNvGrpSpPr/>
          <p:nvPr/>
        </p:nvGrpSpPr>
        <p:grpSpPr>
          <a:xfrm rot="5400000">
            <a:off x="1922666" y="3408479"/>
            <a:ext cx="71438" cy="353767"/>
            <a:chOff x="7153751" y="1926610"/>
            <a:chExt cx="71438" cy="35376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D889767-BD5F-29FA-58FB-9545FD32BC14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343DEC2-4C50-03A9-C329-7F479729DCAC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468A7E4-4379-1A05-BD40-6396361F5ADA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AB738BE-4722-0B6F-E384-DC3F4920D745}"/>
              </a:ext>
            </a:extLst>
          </p:cNvPr>
          <p:cNvCxnSpPr/>
          <p:nvPr/>
        </p:nvCxnSpPr>
        <p:spPr bwMode="auto">
          <a:xfrm>
            <a:off x="6039513" y="1421252"/>
            <a:ext cx="0" cy="428015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54BA47D8-6A8D-03A2-9DDD-08E546023C74}"/>
              </a:ext>
            </a:extLst>
          </p:cNvPr>
          <p:cNvCxnSpPr/>
          <p:nvPr/>
        </p:nvCxnSpPr>
        <p:spPr bwMode="auto">
          <a:xfrm>
            <a:off x="6211696" y="1770185"/>
            <a:ext cx="0" cy="393122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4C7038A-5ECD-7FBF-1451-30D027F6B91E}"/>
              </a:ext>
            </a:extLst>
          </p:cNvPr>
          <p:cNvCxnSpPr/>
          <p:nvPr/>
        </p:nvCxnSpPr>
        <p:spPr bwMode="auto">
          <a:xfrm flipH="1">
            <a:off x="6039513" y="2533937"/>
            <a:ext cx="118120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9A482007-E1CB-75A7-FBFE-65BB4B121E82}"/>
              </a:ext>
            </a:extLst>
          </p:cNvPr>
          <p:cNvCxnSpPr/>
          <p:nvPr/>
        </p:nvCxnSpPr>
        <p:spPr bwMode="auto">
          <a:xfrm flipH="1">
            <a:off x="6211696" y="2691099"/>
            <a:ext cx="100902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89" name="Gerader Verbinder 8288">
            <a:extLst>
              <a:ext uri="{FF2B5EF4-FFF2-40B4-BE49-F238E27FC236}">
                <a16:creationId xmlns:a16="http://schemas.microsoft.com/office/drawing/2014/main" id="{5E9754D9-57A2-64DA-C785-98B78677D849}"/>
              </a:ext>
            </a:extLst>
          </p:cNvPr>
          <p:cNvCxnSpPr/>
          <p:nvPr/>
        </p:nvCxnSpPr>
        <p:spPr bwMode="auto">
          <a:xfrm flipH="1">
            <a:off x="6039513" y="5113841"/>
            <a:ext cx="118120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0" name="Gerader Verbinder 8289">
            <a:extLst>
              <a:ext uri="{FF2B5EF4-FFF2-40B4-BE49-F238E27FC236}">
                <a16:creationId xmlns:a16="http://schemas.microsoft.com/office/drawing/2014/main" id="{1EBD8D7E-E25F-42DC-AF65-B73CB0AC7EAD}"/>
              </a:ext>
            </a:extLst>
          </p:cNvPr>
          <p:cNvCxnSpPr/>
          <p:nvPr/>
        </p:nvCxnSpPr>
        <p:spPr bwMode="auto">
          <a:xfrm flipH="1">
            <a:off x="6211696" y="5271003"/>
            <a:ext cx="100902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03" name="Zylinder 8302">
            <a:extLst>
              <a:ext uri="{FF2B5EF4-FFF2-40B4-BE49-F238E27FC236}">
                <a16:creationId xmlns:a16="http://schemas.microsoft.com/office/drawing/2014/main" id="{38B6E3C9-4F53-B363-C611-A3DF2BA5F2ED}"/>
              </a:ext>
            </a:extLst>
          </p:cNvPr>
          <p:cNvSpPr/>
          <p:nvPr/>
        </p:nvSpPr>
        <p:spPr bwMode="auto">
          <a:xfrm>
            <a:off x="540759" y="2701731"/>
            <a:ext cx="192880" cy="1986179"/>
          </a:xfrm>
          <a:prstGeom prst="can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07" name="Gerader Verbinder 8306">
            <a:extLst>
              <a:ext uri="{FF2B5EF4-FFF2-40B4-BE49-F238E27FC236}">
                <a16:creationId xmlns:a16="http://schemas.microsoft.com/office/drawing/2014/main" id="{94D90C2C-0A28-E8BE-B4BC-30FA22FE8B0C}"/>
              </a:ext>
            </a:extLst>
          </p:cNvPr>
          <p:cNvCxnSpPr/>
          <p:nvPr/>
        </p:nvCxnSpPr>
        <p:spPr bwMode="auto">
          <a:xfrm>
            <a:off x="611209" y="2461225"/>
            <a:ext cx="0" cy="211089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08" name="Gerader Verbinder 8307">
            <a:extLst>
              <a:ext uri="{FF2B5EF4-FFF2-40B4-BE49-F238E27FC236}">
                <a16:creationId xmlns:a16="http://schemas.microsoft.com/office/drawing/2014/main" id="{ED6D837F-BF39-6D48-73B1-268AB496AAC0}"/>
              </a:ext>
            </a:extLst>
          </p:cNvPr>
          <p:cNvCxnSpPr>
            <a:cxnSpLocks/>
          </p:cNvCxnSpPr>
          <p:nvPr/>
        </p:nvCxnSpPr>
        <p:spPr bwMode="auto">
          <a:xfrm>
            <a:off x="667439" y="2461225"/>
            <a:ext cx="0" cy="211089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318" name="Zylinder 8317">
            <a:extLst>
              <a:ext uri="{FF2B5EF4-FFF2-40B4-BE49-F238E27FC236}">
                <a16:creationId xmlns:a16="http://schemas.microsoft.com/office/drawing/2014/main" id="{BA1AAA59-22CF-A52C-61D8-D594F1A2A6F5}"/>
              </a:ext>
            </a:extLst>
          </p:cNvPr>
          <p:cNvSpPr/>
          <p:nvPr/>
        </p:nvSpPr>
        <p:spPr bwMode="auto">
          <a:xfrm>
            <a:off x="3268719" y="2701731"/>
            <a:ext cx="192880" cy="1986179"/>
          </a:xfrm>
          <a:prstGeom prst="can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19" name="Gerader Verbinder 8318">
            <a:extLst>
              <a:ext uri="{FF2B5EF4-FFF2-40B4-BE49-F238E27FC236}">
                <a16:creationId xmlns:a16="http://schemas.microsoft.com/office/drawing/2014/main" id="{5B475F8E-5DE1-4628-534F-B2121BD52C12}"/>
              </a:ext>
            </a:extLst>
          </p:cNvPr>
          <p:cNvCxnSpPr/>
          <p:nvPr/>
        </p:nvCxnSpPr>
        <p:spPr bwMode="auto">
          <a:xfrm>
            <a:off x="3339169" y="2461225"/>
            <a:ext cx="0" cy="211089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2" name="Gerader Verbinder 8191">
            <a:extLst>
              <a:ext uri="{FF2B5EF4-FFF2-40B4-BE49-F238E27FC236}">
                <a16:creationId xmlns:a16="http://schemas.microsoft.com/office/drawing/2014/main" id="{2DAB184F-2EA7-DA12-78FF-EDE10D330737}"/>
              </a:ext>
            </a:extLst>
          </p:cNvPr>
          <p:cNvCxnSpPr>
            <a:cxnSpLocks/>
          </p:cNvCxnSpPr>
          <p:nvPr/>
        </p:nvCxnSpPr>
        <p:spPr bwMode="auto">
          <a:xfrm>
            <a:off x="3395399" y="2461225"/>
            <a:ext cx="0" cy="211089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93" name="Rechteck 8192">
            <a:extLst>
              <a:ext uri="{FF2B5EF4-FFF2-40B4-BE49-F238E27FC236}">
                <a16:creationId xmlns:a16="http://schemas.microsoft.com/office/drawing/2014/main" id="{D61FE427-7EC1-D83A-CAAD-8D98295ED147}"/>
              </a:ext>
            </a:extLst>
          </p:cNvPr>
          <p:cNvSpPr/>
          <p:nvPr/>
        </p:nvSpPr>
        <p:spPr bwMode="auto">
          <a:xfrm>
            <a:off x="431801" y="1421252"/>
            <a:ext cx="3175000" cy="103997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99D7B65E-33AC-743F-0DEC-ADCD9FB474A2}"/>
              </a:ext>
            </a:extLst>
          </p:cNvPr>
          <p:cNvSpPr txBox="1"/>
          <p:nvPr/>
        </p:nvSpPr>
        <p:spPr>
          <a:xfrm>
            <a:off x="1455685" y="172356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Sammler</a:t>
            </a:r>
          </a:p>
        </p:txBody>
      </p:sp>
      <p:cxnSp>
        <p:nvCxnSpPr>
          <p:cNvPr id="8199" name="Gerader Verbinder 8198">
            <a:extLst>
              <a:ext uri="{FF2B5EF4-FFF2-40B4-BE49-F238E27FC236}">
                <a16:creationId xmlns:a16="http://schemas.microsoft.com/office/drawing/2014/main" id="{53E3D284-0DF3-851F-F11F-CC1F8466882D}"/>
              </a:ext>
            </a:extLst>
          </p:cNvPr>
          <p:cNvCxnSpPr/>
          <p:nvPr/>
        </p:nvCxnSpPr>
        <p:spPr bwMode="auto">
          <a:xfrm>
            <a:off x="3606801" y="1609669"/>
            <a:ext cx="2432712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0" name="Gerader Verbinder 8199">
            <a:extLst>
              <a:ext uri="{FF2B5EF4-FFF2-40B4-BE49-F238E27FC236}">
                <a16:creationId xmlns:a16="http://schemas.microsoft.com/office/drawing/2014/main" id="{5E8804C9-E35F-30DA-2D32-E97886E4EF01}"/>
              </a:ext>
            </a:extLst>
          </p:cNvPr>
          <p:cNvCxnSpPr/>
          <p:nvPr/>
        </p:nvCxnSpPr>
        <p:spPr bwMode="auto">
          <a:xfrm>
            <a:off x="3606801" y="2264747"/>
            <a:ext cx="2604895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203" name="Grafik 820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81F473E4-616A-93B0-0C29-03B8C9CAC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3690422" y="1380562"/>
            <a:ext cx="448427" cy="458213"/>
          </a:xfrm>
          <a:prstGeom prst="rect">
            <a:avLst/>
          </a:prstGeom>
        </p:spPr>
      </p:pic>
      <p:sp>
        <p:nvSpPr>
          <p:cNvPr id="8207" name="Textfeld 8206">
            <a:extLst>
              <a:ext uri="{FF2B5EF4-FFF2-40B4-BE49-F238E27FC236}">
                <a16:creationId xmlns:a16="http://schemas.microsoft.com/office/drawing/2014/main" id="{A65F8926-B8F6-642A-BFB9-1C8070FC85C3}"/>
              </a:ext>
            </a:extLst>
          </p:cNvPr>
          <p:cNvSpPr txBox="1"/>
          <p:nvPr/>
        </p:nvSpPr>
        <p:spPr>
          <a:xfrm>
            <a:off x="4122984" y="1305254"/>
            <a:ext cx="107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  <a:latin typeface="+mn-lt"/>
              </a:rPr>
              <a:t>10-15</a:t>
            </a:r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210" name="Textfeld 8209">
            <a:extLst>
              <a:ext uri="{FF2B5EF4-FFF2-40B4-BE49-F238E27FC236}">
                <a16:creationId xmlns:a16="http://schemas.microsoft.com/office/drawing/2014/main" id="{A4E465AA-57A0-29F9-735D-23C169FF7629}"/>
              </a:ext>
            </a:extLst>
          </p:cNvPr>
          <p:cNvSpPr txBox="1"/>
          <p:nvPr/>
        </p:nvSpPr>
        <p:spPr>
          <a:xfrm>
            <a:off x="1397109" y="446696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Erdsonden</a:t>
            </a:r>
          </a:p>
        </p:txBody>
      </p:sp>
    </p:spTree>
    <p:extLst>
      <p:ext uri="{BB962C8B-B14F-4D97-AF65-F5344CB8AC3E}">
        <p14:creationId xmlns:p14="http://schemas.microsoft.com/office/powerpoint/2010/main" val="7284588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2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83209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(2)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den Endenergieverbrauchssektoren 2017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35C80A-98C4-475B-806A-4191D8D21CB0}"/>
              </a:ext>
            </a:extLst>
          </p:cNvPr>
          <p:cNvSpPr txBox="1"/>
          <p:nvPr/>
        </p:nvSpPr>
        <p:spPr>
          <a:xfrm>
            <a:off x="4217186" y="844618"/>
            <a:ext cx="557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Gesamt-Endenergieverbrauch 2017 in D: 2.591 TWh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E39B7C3-FC76-44C2-B357-0EB7D75DD9EF}"/>
              </a:ext>
            </a:extLst>
          </p:cNvPr>
          <p:cNvSpPr txBox="1"/>
          <p:nvPr/>
        </p:nvSpPr>
        <p:spPr>
          <a:xfrm>
            <a:off x="1731026" y="1601402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Industrie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AAFA8D0-A54A-4B01-814D-BF6EC26289E9}"/>
              </a:ext>
            </a:extLst>
          </p:cNvPr>
          <p:cNvSpPr txBox="1"/>
          <p:nvPr/>
        </p:nvSpPr>
        <p:spPr>
          <a:xfrm>
            <a:off x="7153084" y="1601402"/>
            <a:ext cx="89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Verkehr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44E8A65-6C9B-45A7-BAC8-69F6EF723CC3}"/>
              </a:ext>
            </a:extLst>
          </p:cNvPr>
          <p:cNvSpPr txBox="1"/>
          <p:nvPr/>
        </p:nvSpPr>
        <p:spPr>
          <a:xfrm>
            <a:off x="3505144" y="160140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Haushalte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AC9DAF1-C14F-4931-A041-B6FC3F377D7B}"/>
              </a:ext>
            </a:extLst>
          </p:cNvPr>
          <p:cNvSpPr txBox="1"/>
          <p:nvPr/>
        </p:nvSpPr>
        <p:spPr>
          <a:xfrm>
            <a:off x="5499358" y="16014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GHD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39025" y="5791695"/>
            <a:ext cx="235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</a:rPr>
              <a:t>x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</a:rPr>
              <a:t>UBA 2021, AGEB 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</a:t>
            </a:r>
            <a:endParaRPr lang="de-DE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C59FBA2-A9E5-4EBB-90C0-9D29338397C4}"/>
              </a:ext>
            </a:extLst>
          </p:cNvPr>
          <p:cNvSpPr txBox="1"/>
          <p:nvPr/>
        </p:nvSpPr>
        <p:spPr>
          <a:xfrm>
            <a:off x="599075" y="1985365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TWh</a:t>
            </a:r>
          </a:p>
        </p:txBody>
      </p:sp>
      <p:graphicFrame>
        <p:nvGraphicFramePr>
          <p:cNvPr id="37" name="Diagramm 36">
            <a:extLst>
              <a:ext uri="{FF2B5EF4-FFF2-40B4-BE49-F238E27FC236}">
                <a16:creationId xmlns:a16="http://schemas.microsoft.com/office/drawing/2014/main" id="{3DA7D8AF-7E72-4324-9A99-A24507809B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129231"/>
              </p:ext>
            </p:extLst>
          </p:nvPr>
        </p:nvGraphicFramePr>
        <p:xfrm>
          <a:off x="1162050" y="2058352"/>
          <a:ext cx="7458075" cy="3699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feld 37">
            <a:extLst>
              <a:ext uri="{FF2B5EF4-FFF2-40B4-BE49-F238E27FC236}">
                <a16:creationId xmlns:a16="http://schemas.microsoft.com/office/drawing/2014/main" id="{07F93BF2-B658-415F-A939-8856FE960EEB}"/>
              </a:ext>
            </a:extLst>
          </p:cNvPr>
          <p:cNvSpPr txBox="1"/>
          <p:nvPr/>
        </p:nvSpPr>
        <p:spPr>
          <a:xfrm>
            <a:off x="5546983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401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675CC92-EF25-4EDD-AE44-91B25A0F3BF9}"/>
              </a:ext>
            </a:extLst>
          </p:cNvPr>
          <p:cNvSpPr txBox="1"/>
          <p:nvPr/>
        </p:nvSpPr>
        <p:spPr>
          <a:xfrm>
            <a:off x="1924989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750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EB3C4C2-2234-4EB7-83A2-925247D7BAD6}"/>
              </a:ext>
            </a:extLst>
          </p:cNvPr>
          <p:cNvSpPr txBox="1"/>
          <p:nvPr/>
        </p:nvSpPr>
        <p:spPr>
          <a:xfrm>
            <a:off x="3818396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675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8C7D7BF-309D-45D7-B8C9-A5DBD1724CF8}"/>
              </a:ext>
            </a:extLst>
          </p:cNvPr>
          <p:cNvSpPr txBox="1"/>
          <p:nvPr/>
        </p:nvSpPr>
        <p:spPr>
          <a:xfrm>
            <a:off x="7369605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765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95C3B28-647C-4833-ACDC-D1286CA7705C}"/>
              </a:ext>
            </a:extLst>
          </p:cNvPr>
          <p:cNvSpPr txBox="1"/>
          <p:nvPr/>
        </p:nvSpPr>
        <p:spPr>
          <a:xfrm>
            <a:off x="761267" y="4639028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Wärme/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Kälte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FC7BB9B-8386-4BF3-8865-F67899D28DC1}"/>
              </a:ext>
            </a:extLst>
          </p:cNvPr>
          <p:cNvSpPr txBox="1"/>
          <p:nvPr/>
        </p:nvSpPr>
        <p:spPr>
          <a:xfrm>
            <a:off x="761267" y="3194802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Rest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Beim Sektor „Haushalte“ ist der Wärmebedarf der größte Anteil! 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0C0CA26-302A-495F-9751-5C37D55E35A8}"/>
              </a:ext>
            </a:extLst>
          </p:cNvPr>
          <p:cNvSpPr txBox="1"/>
          <p:nvPr/>
        </p:nvSpPr>
        <p:spPr>
          <a:xfrm>
            <a:off x="449835" y="4684227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1)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065EE65-907F-4545-B9AF-843953D2EE38}"/>
              </a:ext>
            </a:extLst>
          </p:cNvPr>
          <p:cNvSpPr txBox="1"/>
          <p:nvPr/>
        </p:nvSpPr>
        <p:spPr>
          <a:xfrm>
            <a:off x="365166" y="1985365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3C8665B-80CF-4151-93B2-94459D0505F4}"/>
              </a:ext>
            </a:extLst>
          </p:cNvPr>
          <p:cNvGrpSpPr/>
          <p:nvPr/>
        </p:nvGrpSpPr>
        <p:grpSpPr>
          <a:xfrm>
            <a:off x="2601777" y="1122883"/>
            <a:ext cx="7194822" cy="4193253"/>
            <a:chOff x="2601777" y="1122883"/>
            <a:chExt cx="7194822" cy="419325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9B1FD46-30F5-432D-B7B3-9162D9E0008A}"/>
                </a:ext>
              </a:extLst>
            </p:cNvPr>
            <p:cNvGrpSpPr/>
            <p:nvPr/>
          </p:nvGrpSpPr>
          <p:grpSpPr>
            <a:xfrm>
              <a:off x="2601777" y="4318527"/>
              <a:ext cx="4322318" cy="997609"/>
              <a:chOff x="2601777" y="4318527"/>
              <a:chExt cx="4322318" cy="997609"/>
            </a:xfrm>
          </p:grpSpPr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5A97B61A-11D8-49FB-BDAD-F50929A9BB70}"/>
                  </a:ext>
                </a:extLst>
              </p:cNvPr>
              <p:cNvSpPr txBox="1"/>
              <p:nvPr/>
            </p:nvSpPr>
            <p:spPr>
              <a:xfrm>
                <a:off x="2601777" y="4592861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&gt;60%</a:t>
                </a:r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E1C49C3D-D1E7-48E0-93A8-FA2DB5183305}"/>
                  </a:ext>
                </a:extLst>
              </p:cNvPr>
              <p:cNvSpPr txBox="1"/>
              <p:nvPr/>
            </p:nvSpPr>
            <p:spPr>
              <a:xfrm>
                <a:off x="4409261" y="4318527"/>
                <a:ext cx="647934" cy="3077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&gt;90%</a:t>
                </a:r>
              </a:p>
            </p:txBody>
          </p: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EA08D575-821F-4D3B-BCFE-9F32605F08BB}"/>
                  </a:ext>
                </a:extLst>
              </p:cNvPr>
              <p:cNvSpPr txBox="1"/>
              <p:nvPr/>
            </p:nvSpPr>
            <p:spPr>
              <a:xfrm>
                <a:off x="6276161" y="5008359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&gt;60%</a:t>
                </a:r>
              </a:p>
            </p:txBody>
          </p:sp>
        </p:grp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EE9D0CCB-E36E-4BEE-82F3-3CA64BAB0DA0}"/>
                </a:ext>
              </a:extLst>
            </p:cNvPr>
            <p:cNvSpPr txBox="1"/>
            <p:nvPr/>
          </p:nvSpPr>
          <p:spPr>
            <a:xfrm>
              <a:off x="7043922" y="1122883"/>
              <a:ext cx="2752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FF0000"/>
                  </a:solidFill>
                </a:rPr>
                <a:t>davon Wärme/Kälte: 56,5%)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7678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29178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(3),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Maßnahmen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29BB9E-E5B3-406D-95E9-CFC2A208C46B}"/>
              </a:ext>
            </a:extLst>
          </p:cNvPr>
          <p:cNvSpPr txBox="1"/>
          <p:nvPr/>
        </p:nvSpPr>
        <p:spPr>
          <a:xfrm>
            <a:off x="437379" y="902364"/>
            <a:ext cx="9124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Kommunale Wärmeplanung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Die Kommunale Wärmeplanung ist ein langfristiger und strategisch angelegter Prozess mit dem Ziel einer weitgehend klimaneutralen Wärmeversorgung und -nutzung bis zum Jahr 2040 für alle Kommunen in Rheinland-Pfalz </a:t>
            </a:r>
            <a:r>
              <a:rPr lang="de-DE" sz="1100" dirty="0">
                <a:solidFill>
                  <a:srgbClr val="3333FF"/>
                </a:solidFill>
              </a:rPr>
              <a:t>(Landesregierung von RLP).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652853-FAA1-DD32-FF0A-A44B333A115A}"/>
              </a:ext>
            </a:extLst>
          </p:cNvPr>
          <p:cNvSpPr txBox="1"/>
          <p:nvPr/>
        </p:nvSpPr>
        <p:spPr>
          <a:xfrm>
            <a:off x="437379" y="2230094"/>
            <a:ext cx="9124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Besser: Kommunale Energieplanung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Wie beim Ein- und Mehrfamilienhaus reicht es nicht aus, wenn nur die Wärmeversorgung betrachtet wird. Auch bei den Gebietskörperschaften 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müssen Erzeugung von EE mit den Energiespeichern und die Endenergie-Verbrauchs-sektoren miteinander in Verbindung gebracht werden, um die Energiewende zu meistern! Der „</a:t>
            </a:r>
            <a:r>
              <a:rPr lang="de-DE" sz="1800" u="sng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ProSumer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“ ist dabei das Zauberwort, bei dem die </a:t>
            </a:r>
            <a:r>
              <a:rPr lang="de-DE" sz="1800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Sektorkopplung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das herausragende Prinzip ist!</a:t>
            </a:r>
            <a:b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Deshalb sollte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statt der kommunalen Wärmeplanung die kommunale Energieplanung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vorgeschrieben werden! 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85062B-D690-B652-934B-F39F5A5690D6}"/>
              </a:ext>
            </a:extLst>
          </p:cNvPr>
          <p:cNvSpPr txBox="1"/>
          <p:nvPr/>
        </p:nvSpPr>
        <p:spPr>
          <a:xfrm>
            <a:off x="437379" y="4942817"/>
            <a:ext cx="9124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Austausch der fossilen gegen erneuerbare Wärmeerzeuger bei Wärmenetzen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Spätestens beim Abschalten der fossilen Kraftwerke mit Kraft-Wärme-Kopplung (KWK) muss für die bestehenden Nah-/Fernwärmenetze der Umbau auf erneuerbare Wärmeerzeuger abgeschlossen sein!</a:t>
            </a:r>
          </a:p>
        </p:txBody>
      </p:sp>
    </p:spTree>
    <p:extLst>
      <p:ext uri="{BB962C8B-B14F-4D97-AF65-F5344CB8AC3E}">
        <p14:creationId xmlns:p14="http://schemas.microsoft.com/office/powerpoint/2010/main" val="25889444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15612" y="826914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370309" y="141496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-34008" y="559376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577484" y="3293596"/>
            <a:ext cx="0" cy="14609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9247181" y="4878197"/>
            <a:ext cx="662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  <a:br>
              <a:rPr lang="de-DE" sz="1600" dirty="0"/>
            </a:b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Spei-</a:t>
            </a:r>
            <a:br>
              <a:rPr lang="de-DE" sz="1600" dirty="0"/>
            </a:br>
            <a:r>
              <a:rPr lang="de-DE" sz="1600" dirty="0" err="1"/>
              <a:t>cher</a:t>
            </a:r>
            <a:endParaRPr lang="de-DE" sz="1600" dirty="0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87616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95715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66525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366903" y="3239405"/>
            <a:ext cx="114695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Grafik 33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B33C2787-C27C-9AFE-75A6-8A2E125F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1" y="3409753"/>
            <a:ext cx="951408" cy="54925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6444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 und Verbraucher (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) garantieren optimale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093684"/>
            <a:ext cx="6718879" cy="1661342"/>
            <a:chOff x="1524000" y="1150834"/>
            <a:chExt cx="6718879" cy="1661342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50834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88780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7F79812A-1A9C-AEA6-B307-F24E902C0CF0}"/>
              </a:ext>
            </a:extLst>
          </p:cNvPr>
          <p:cNvSpPr txBox="1"/>
          <p:nvPr/>
        </p:nvSpPr>
        <p:spPr>
          <a:xfrm>
            <a:off x="1962865" y="3940014"/>
            <a:ext cx="130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PV-FF-Anlage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48188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9C5A5BD-C654-4B56-E0AC-C19E0DC24CE1}"/>
              </a:ext>
            </a:extLst>
          </p:cNvPr>
          <p:cNvCxnSpPr/>
          <p:nvPr/>
        </p:nvCxnSpPr>
        <p:spPr bwMode="auto">
          <a:xfrm>
            <a:off x="1513857" y="3579410"/>
            <a:ext cx="58012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366070"/>
            <a:ext cx="5525163" cy="2357476"/>
            <a:chOff x="4052321" y="2423220"/>
            <a:chExt cx="5525163" cy="2357476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423220"/>
              <a:ext cx="0" cy="2357476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3773979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875826"/>
            <a:ext cx="2870146" cy="816866"/>
            <a:chOff x="5645675" y="932976"/>
            <a:chExt cx="2870146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7" y="1198968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783737" y="1355067"/>
            <a:ext cx="5288295" cy="2675651"/>
            <a:chOff x="1872990" y="1415856"/>
            <a:chExt cx="5288295" cy="2675651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4229072" y="3814508"/>
              <a:ext cx="2932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cxnSp>
        <p:nvCxnSpPr>
          <p:cNvPr id="195" name="Gerader Verbinder 194">
            <a:extLst>
              <a:ext uri="{FF2B5EF4-FFF2-40B4-BE49-F238E27FC236}">
                <a16:creationId xmlns:a16="http://schemas.microsoft.com/office/drawing/2014/main" id="{8CC483A1-7DE2-8847-EF46-004E02B4076B}"/>
              </a:ext>
            </a:extLst>
          </p:cNvPr>
          <p:cNvCxnSpPr/>
          <p:nvPr/>
        </p:nvCxnSpPr>
        <p:spPr bwMode="auto">
          <a:xfrm>
            <a:off x="9581656" y="1699974"/>
            <a:ext cx="0" cy="100257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8" name="Textfeld 197">
            <a:extLst>
              <a:ext uri="{FF2B5EF4-FFF2-40B4-BE49-F238E27FC236}">
                <a16:creationId xmlns:a16="http://schemas.microsoft.com/office/drawing/2014/main" id="{588EF2EE-1F72-9A80-A207-7EDDA112D863}"/>
              </a:ext>
            </a:extLst>
          </p:cNvPr>
          <p:cNvSpPr txBox="1"/>
          <p:nvPr/>
        </p:nvSpPr>
        <p:spPr>
          <a:xfrm>
            <a:off x="9178252" y="1066163"/>
            <a:ext cx="80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Daten-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35337" y="2112298"/>
                <a:ext cx="39440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6621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58704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116697" y="1772655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657105" cy="1525491"/>
            <a:chOff x="7227353" y="4382833"/>
            <a:chExt cx="1657105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45650" y="4728477"/>
              <a:ext cx="938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GuD</a:t>
              </a:r>
              <a:r>
                <a:rPr lang="de-DE" sz="1400" dirty="0"/>
                <a:t>-KW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F95B7F9-E82F-7463-182B-20782A95BA3C}"/>
              </a:ext>
            </a:extLst>
          </p:cNvPr>
          <p:cNvGrpSpPr/>
          <p:nvPr/>
        </p:nvGrpSpPr>
        <p:grpSpPr>
          <a:xfrm>
            <a:off x="1994556" y="4401527"/>
            <a:ext cx="6461051" cy="1563186"/>
            <a:chOff x="1994556" y="4401527"/>
            <a:chExt cx="6461051" cy="1563186"/>
          </a:xfrm>
        </p:grpSpPr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96CC8412-CBF2-6AF0-19F9-8F54EE378788}"/>
                </a:ext>
              </a:extLst>
            </p:cNvPr>
            <p:cNvGrpSpPr/>
            <p:nvPr/>
          </p:nvGrpSpPr>
          <p:grpSpPr>
            <a:xfrm>
              <a:off x="1994556" y="4492267"/>
              <a:ext cx="6461051" cy="1472446"/>
              <a:chOff x="1994556" y="4492267"/>
              <a:chExt cx="6461051" cy="1472446"/>
            </a:xfrm>
          </p:grpSpPr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532287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017D1810-0269-617C-FA6D-A185BC33643F}"/>
                  </a:ext>
                </a:extLst>
              </p:cNvPr>
              <p:cNvGrpSpPr/>
              <p:nvPr/>
            </p:nvGrpSpPr>
            <p:grpSpPr>
              <a:xfrm>
                <a:off x="1994556" y="4492267"/>
                <a:ext cx="6461051" cy="1472446"/>
                <a:chOff x="1994556" y="4492267"/>
                <a:chExt cx="6461051" cy="1472446"/>
              </a:xfrm>
            </p:grpSpPr>
            <p:cxnSp>
              <p:nvCxnSpPr>
                <p:cNvPr id="139" name="Gerader Verbinder 138">
                  <a:extLst>
                    <a:ext uri="{FF2B5EF4-FFF2-40B4-BE49-F238E27FC236}">
                      <a16:creationId xmlns:a16="http://schemas.microsoft.com/office/drawing/2014/main" id="{74C1F268-4548-AC3E-C5E1-97C977E0D192}"/>
                    </a:ext>
                  </a:extLst>
                </p:cNvPr>
                <p:cNvCxnSpPr/>
                <p:nvPr/>
              </p:nvCxnSpPr>
              <p:spPr bwMode="auto">
                <a:xfrm>
                  <a:off x="2578293" y="4529453"/>
                  <a:ext cx="0" cy="50187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dash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4" name="Gruppieren 123">
                  <a:extLst>
                    <a:ext uri="{FF2B5EF4-FFF2-40B4-BE49-F238E27FC236}">
                      <a16:creationId xmlns:a16="http://schemas.microsoft.com/office/drawing/2014/main" id="{4444F102-51EB-040A-5592-458E573254E5}"/>
                    </a:ext>
                  </a:extLst>
                </p:cNvPr>
                <p:cNvGrpSpPr/>
                <p:nvPr/>
              </p:nvGrpSpPr>
              <p:grpSpPr>
                <a:xfrm>
                  <a:off x="1994556" y="4492267"/>
                  <a:ext cx="6461051" cy="1472446"/>
                  <a:chOff x="1994556" y="4492267"/>
                  <a:chExt cx="6461051" cy="1472446"/>
                </a:xfrm>
              </p:grpSpPr>
              <p:grpSp>
                <p:nvGrpSpPr>
                  <p:cNvPr id="190" name="Gruppieren 189">
                    <a:extLst>
                      <a:ext uri="{FF2B5EF4-FFF2-40B4-BE49-F238E27FC236}">
                        <a16:creationId xmlns:a16="http://schemas.microsoft.com/office/drawing/2014/main" id="{3CE2B852-7629-DFBC-850C-3EE71A84FD72}"/>
                      </a:ext>
                    </a:extLst>
                  </p:cNvPr>
                  <p:cNvGrpSpPr/>
                  <p:nvPr/>
                </p:nvGrpSpPr>
                <p:grpSpPr>
                  <a:xfrm>
                    <a:off x="1994556" y="5623681"/>
                    <a:ext cx="6461051" cy="341032"/>
                    <a:chOff x="1994556" y="5680831"/>
                    <a:chExt cx="6461051" cy="341032"/>
                  </a:xfrm>
                </p:grpSpPr>
                <p:sp>
                  <p:nvSpPr>
                    <p:cNvPr id="136" name="Textfeld 135">
                      <a:extLst>
                        <a:ext uri="{FF2B5EF4-FFF2-40B4-BE49-F238E27FC236}">
                          <a16:creationId xmlns:a16="http://schemas.microsoft.com/office/drawing/2014/main" id="{56FEA781-4070-45DF-9DF9-4FE225FFE9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7758" y="5714086"/>
                      <a:ext cx="11215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400" dirty="0"/>
                        <a:t>Wärmenetz</a:t>
                      </a:r>
                    </a:p>
                  </p:txBody>
                </p:sp>
                <p:cxnSp>
                  <p:nvCxnSpPr>
                    <p:cNvPr id="122" name="Gerade Verbindung mit Pfeil 121">
                      <a:extLst>
                        <a:ext uri="{FF2B5EF4-FFF2-40B4-BE49-F238E27FC236}">
                          <a16:creationId xmlns:a16="http://schemas.microsoft.com/office/drawing/2014/main" id="{7E2B383D-FEE0-81DF-5BAC-59DCC1DA63B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994556" y="5978685"/>
                      <a:ext cx="6461051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49" name="Gerader Verbinder 148">
                      <a:extLst>
                        <a:ext uri="{FF2B5EF4-FFF2-40B4-BE49-F238E27FC236}">
                          <a16:creationId xmlns:a16="http://schemas.microsoft.com/office/drawing/2014/main" id="{1CCC28AE-F5C6-842C-F46F-9FAF2DAF03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264797" y="5680831"/>
                      <a:ext cx="0" cy="297854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arrow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21" name="Gruppieren 120">
                    <a:extLst>
                      <a:ext uri="{FF2B5EF4-FFF2-40B4-BE49-F238E27FC236}">
                        <a16:creationId xmlns:a16="http://schemas.microsoft.com/office/drawing/2014/main" id="{21138745-6B1C-9E6D-EA19-F43182FA1C92}"/>
                      </a:ext>
                    </a:extLst>
                  </p:cNvPr>
                  <p:cNvGrpSpPr/>
                  <p:nvPr/>
                </p:nvGrpSpPr>
                <p:grpSpPr>
                  <a:xfrm>
                    <a:off x="4161124" y="4492267"/>
                    <a:ext cx="1054956" cy="1407535"/>
                    <a:chOff x="4161124" y="4492267"/>
                    <a:chExt cx="1054956" cy="1407535"/>
                  </a:xfrm>
                </p:grpSpPr>
                <p:sp>
                  <p:nvSpPr>
                    <p:cNvPr id="81" name="Textfeld 80">
                      <a:extLst>
                        <a:ext uri="{FF2B5EF4-FFF2-40B4-BE49-F238E27FC236}">
                          <a16:creationId xmlns:a16="http://schemas.microsoft.com/office/drawing/2014/main" id="{AC3B4CFF-F9C4-4AF2-ABAB-E0E8D8F5C3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61124" y="4492267"/>
                      <a:ext cx="60305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/>
                        <a:t>Heiz-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werk</a:t>
                      </a:r>
                    </a:p>
                  </p:txBody>
                </p:sp>
                <p:pic>
                  <p:nvPicPr>
                    <p:cNvPr id="105" name="Grafik 104" descr="Ein Bild, das Himmel, draußen, Gebäude, Wolke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7AA80BAA-0F77-3460-EF1C-398AA647EE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67288" y="4918228"/>
                      <a:ext cx="548792" cy="76830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16" name="Gerader Verbinder 115">
                      <a:extLst>
                        <a:ext uri="{FF2B5EF4-FFF2-40B4-BE49-F238E27FC236}">
                          <a16:creationId xmlns:a16="http://schemas.microsoft.com/office/drawing/2014/main" id="{F538F1F4-3E33-A206-1E77-4D819A5A70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758088" y="4529453"/>
                      <a:ext cx="0" cy="372711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0" name="Gerader Verbinder 119">
                      <a:extLst>
                        <a:ext uri="{FF2B5EF4-FFF2-40B4-BE49-F238E27FC236}">
                          <a16:creationId xmlns:a16="http://schemas.microsoft.com/office/drawing/2014/main" id="{E3D046EA-C6CC-1979-FA38-3F6DA7751F2D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804626" y="5684036"/>
                      <a:ext cx="0" cy="215766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73020350-6220-D121-1219-BA257745EC69}"/>
                </a:ext>
              </a:extLst>
            </p:cNvPr>
            <p:cNvCxnSpPr/>
            <p:nvPr/>
          </p:nvCxnSpPr>
          <p:spPr bwMode="auto">
            <a:xfrm>
              <a:off x="5105537" y="4401527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D1304B0-8DE6-3F46-1FF5-21731CFDAF19}"/>
              </a:ext>
            </a:extLst>
          </p:cNvPr>
          <p:cNvGrpSpPr/>
          <p:nvPr/>
        </p:nvGrpSpPr>
        <p:grpSpPr>
          <a:xfrm>
            <a:off x="5160806" y="5120812"/>
            <a:ext cx="784332" cy="536687"/>
            <a:chOff x="4096313" y="5002828"/>
            <a:chExt cx="784332" cy="53668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DACB011-E083-5EA9-5947-3090A6D81E65}"/>
                </a:ext>
              </a:extLst>
            </p:cNvPr>
            <p:cNvSpPr txBox="1"/>
            <p:nvPr/>
          </p:nvSpPr>
          <p:spPr>
            <a:xfrm>
              <a:off x="4096313" y="5002828"/>
              <a:ext cx="784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Ab-</a:t>
              </a:r>
              <a:br>
                <a:rPr lang="de-DE" sz="1400" dirty="0"/>
              </a:br>
              <a:r>
                <a:rPr lang="de-DE" sz="1400" dirty="0"/>
                <a:t>Wärme</a:t>
              </a: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AC3B4447-CF70-C594-C43E-C00BBC812502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3993497" y="5009787"/>
            <a:ext cx="709345" cy="536687"/>
            <a:chOff x="4109932" y="5002828"/>
            <a:chExt cx="709345" cy="53668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/>
                <a:t>Bio-</a:t>
              </a:r>
              <a:br>
                <a:rPr lang="de-DE" sz="1400" dirty="0"/>
              </a:br>
              <a:r>
                <a:rPr lang="de-DE" sz="1400" dirty="0" err="1"/>
                <a:t>masse</a:t>
              </a:r>
              <a:endParaRPr lang="de-DE" sz="1400" dirty="0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16DE213-875A-F40F-9996-9D87F2899F78}"/>
              </a:ext>
            </a:extLst>
          </p:cNvPr>
          <p:cNvGrpSpPr/>
          <p:nvPr/>
        </p:nvGrpSpPr>
        <p:grpSpPr>
          <a:xfrm>
            <a:off x="836849" y="4057413"/>
            <a:ext cx="7257997" cy="1655704"/>
            <a:chOff x="836849" y="4057413"/>
            <a:chExt cx="7257997" cy="1655704"/>
          </a:xfrm>
        </p:grpSpPr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BB524B14-B2B4-AC08-0C8B-8C283E3591B6}"/>
                </a:ext>
              </a:extLst>
            </p:cNvPr>
            <p:cNvGrpSpPr/>
            <p:nvPr/>
          </p:nvGrpSpPr>
          <p:grpSpPr>
            <a:xfrm>
              <a:off x="836849" y="4382833"/>
              <a:ext cx="7257997" cy="1330284"/>
              <a:chOff x="836849" y="4382833"/>
              <a:chExt cx="7257997" cy="1330284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2E010A73-87FD-2B16-D43A-F269F8FB48D4}"/>
                  </a:ext>
                </a:extLst>
              </p:cNvPr>
              <p:cNvGrpSpPr/>
              <p:nvPr/>
            </p:nvGrpSpPr>
            <p:grpSpPr>
              <a:xfrm>
                <a:off x="1886551" y="4401527"/>
                <a:ext cx="2211363" cy="1311590"/>
                <a:chOff x="2848745" y="4439983"/>
                <a:chExt cx="2211363" cy="1311590"/>
              </a:xfrm>
            </p:grpSpPr>
            <p:grpSp>
              <p:nvGrpSpPr>
                <p:cNvPr id="51" name="Gruppieren 50">
                  <a:extLst>
                    <a:ext uri="{FF2B5EF4-FFF2-40B4-BE49-F238E27FC236}">
                      <a16:creationId xmlns:a16="http://schemas.microsoft.com/office/drawing/2014/main" id="{B3C9AC2B-7A18-D286-C54F-297088B0B8F8}"/>
                    </a:ext>
                  </a:extLst>
                </p:cNvPr>
                <p:cNvGrpSpPr/>
                <p:nvPr/>
              </p:nvGrpSpPr>
              <p:grpSpPr>
                <a:xfrm>
                  <a:off x="2848745" y="5076190"/>
                  <a:ext cx="2211363" cy="675383"/>
                  <a:chOff x="4132702" y="3170663"/>
                  <a:chExt cx="4967832" cy="1517250"/>
                </a:xfrm>
              </p:grpSpPr>
              <p:sp>
                <p:nvSpPr>
                  <p:cNvPr id="52" name="Freihandform: Form 51">
                    <a:extLst>
                      <a:ext uri="{FF2B5EF4-FFF2-40B4-BE49-F238E27FC236}">
                        <a16:creationId xmlns:a16="http://schemas.microsoft.com/office/drawing/2014/main" id="{F701B97A-BDA0-1B1D-00FF-83F4C3386DC8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078762" y="4621159"/>
                    <a:ext cx="11760" cy="14086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3" name="Freihandform: Form 52">
                    <a:extLst>
                      <a:ext uri="{FF2B5EF4-FFF2-40B4-BE49-F238E27FC236}">
                        <a16:creationId xmlns:a16="http://schemas.microsoft.com/office/drawing/2014/main" id="{B2BA3DD6-A190-4164-BDC1-722D069E6E75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563654" y="3977249"/>
                    <a:ext cx="24379" cy="1937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54" name="Gerader Verbinder 53">
                    <a:extLst>
                      <a:ext uri="{FF2B5EF4-FFF2-40B4-BE49-F238E27FC236}">
                        <a16:creationId xmlns:a16="http://schemas.microsoft.com/office/drawing/2014/main" id="{900EF653-3CE2-C033-A376-AB25C0D8792D}"/>
                      </a:ext>
                    </a:extLst>
                  </p:cNvPr>
                  <p:cNvCxnSpPr>
                    <a:stCxn id="62" idx="42"/>
                  </p:cNvCxnSpPr>
                  <p:nvPr/>
                </p:nvCxnSpPr>
                <p:spPr bwMode="auto">
                  <a:xfrm flipH="1" flipV="1">
                    <a:off x="5216370" y="3577856"/>
                    <a:ext cx="2831" cy="9979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57" name="Grafik 56" descr="Ein Bild, das Buchse, Elektronik, drinnen, Stecker enthält.&#10;&#10;Automatisch generierte Beschreibung">
                    <a:extLst>
                      <a:ext uri="{FF2B5EF4-FFF2-40B4-BE49-F238E27FC236}">
                        <a16:creationId xmlns:a16="http://schemas.microsoft.com/office/drawing/2014/main" id="{9F30BB7E-E8E4-ADD9-F0A4-EA6A791DAA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0668" y="4274410"/>
                    <a:ext cx="125490" cy="163872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CE1D7546-79B5-46E8-5568-811B66992D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6498362" y="4158020"/>
                    <a:ext cx="128606" cy="288117"/>
                  </a:xfrm>
                  <a:prstGeom prst="rect">
                    <a:avLst/>
                  </a:prstGeom>
                </p:spPr>
              </p:pic>
              <p:sp>
                <p:nvSpPr>
                  <p:cNvPr id="61" name="Freihandform: Form 60">
                    <a:extLst>
                      <a:ext uri="{FF2B5EF4-FFF2-40B4-BE49-F238E27FC236}">
                        <a16:creationId xmlns:a16="http://schemas.microsoft.com/office/drawing/2014/main" id="{25F1D217-FCC1-81F1-DA6A-4CDA055DEB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50474" y="3201063"/>
                    <a:ext cx="2757497" cy="806345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62" name="Freihandform: Form 61">
                    <a:extLst>
                      <a:ext uri="{FF2B5EF4-FFF2-40B4-BE49-F238E27FC236}">
                        <a16:creationId xmlns:a16="http://schemas.microsoft.com/office/drawing/2014/main" id="{3D3351CD-42AA-B941-A738-3B6B69079C63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4132702" y="3170663"/>
                    <a:ext cx="3367359" cy="1433842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3" name="Freihandform: Form 62">
                    <a:extLst>
                      <a:ext uri="{FF2B5EF4-FFF2-40B4-BE49-F238E27FC236}">
                        <a16:creationId xmlns:a16="http://schemas.microsoft.com/office/drawing/2014/main" id="{B5B0064B-A1A4-BB67-7413-7B47C97F75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808" y="3315403"/>
                    <a:ext cx="769419" cy="1220732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1F394A1F-C067-F654-F30A-BE154D2AC174}"/>
                      </a:ext>
                    </a:extLst>
                  </p:cNvPr>
                  <p:cNvGrpSpPr/>
                  <p:nvPr/>
                </p:nvGrpSpPr>
                <p:grpSpPr>
                  <a:xfrm>
                    <a:off x="5049036" y="3322412"/>
                    <a:ext cx="1947051" cy="588201"/>
                    <a:chOff x="8364915" y="3815016"/>
                    <a:chExt cx="897300" cy="528571"/>
                  </a:xfrm>
                </p:grpSpPr>
                <p:sp>
                  <p:nvSpPr>
                    <p:cNvPr id="89" name="Freihandform: Form 88">
                      <a:extLst>
                        <a:ext uri="{FF2B5EF4-FFF2-40B4-BE49-F238E27FC236}">
                          <a16:creationId xmlns:a16="http://schemas.microsoft.com/office/drawing/2014/main" id="{9DB7E3AB-B62D-BC59-D0A9-6610AFAEBEB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Freihandform: Form 89">
                      <a:extLst>
                        <a:ext uri="{FF2B5EF4-FFF2-40B4-BE49-F238E27FC236}">
                          <a16:creationId xmlns:a16="http://schemas.microsoft.com/office/drawing/2014/main" id="{FCD7A191-B4AE-6247-A244-5BB3E88A1C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1" name="Freihandform: Form 90">
                      <a:extLst>
                        <a:ext uri="{FF2B5EF4-FFF2-40B4-BE49-F238E27FC236}">
                          <a16:creationId xmlns:a16="http://schemas.microsoft.com/office/drawing/2014/main" id="{079980DD-277C-6EBC-66D2-F01C1DE35A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Freihandform: Form 91">
                      <a:extLst>
                        <a:ext uri="{FF2B5EF4-FFF2-40B4-BE49-F238E27FC236}">
                          <a16:creationId xmlns:a16="http://schemas.microsoft.com/office/drawing/2014/main" id="{F8D906E3-1A43-72F7-E1B1-3991651E22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pic>
                <p:nvPicPr>
                  <p:cNvPr id="65" name="Grafik 64">
                    <a:extLst>
                      <a:ext uri="{FF2B5EF4-FFF2-40B4-BE49-F238E27FC236}">
                        <a16:creationId xmlns:a16="http://schemas.microsoft.com/office/drawing/2014/main" id="{CD7534BD-C143-9833-5CD1-99BCA50FAC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28018" y="4096371"/>
                    <a:ext cx="277293" cy="362103"/>
                  </a:xfrm>
                  <a:prstGeom prst="rect">
                    <a:avLst/>
                  </a:prstGeom>
                </p:spPr>
              </p:pic>
              <p:pic>
                <p:nvPicPr>
                  <p:cNvPr id="66" name="Grafik 65">
                    <a:extLst>
                      <a:ext uri="{FF2B5EF4-FFF2-40B4-BE49-F238E27FC236}">
                        <a16:creationId xmlns:a16="http://schemas.microsoft.com/office/drawing/2014/main" id="{EA06F566-03F4-5DE0-7205-7435929F27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36881" y="4144813"/>
                    <a:ext cx="335159" cy="291778"/>
                  </a:xfrm>
                  <a:prstGeom prst="rect">
                    <a:avLst/>
                  </a:prstGeom>
                </p:spPr>
              </p:pic>
              <p:cxnSp>
                <p:nvCxnSpPr>
                  <p:cNvPr id="67" name="Gerader Verbinder 66">
                    <a:extLst>
                      <a:ext uri="{FF2B5EF4-FFF2-40B4-BE49-F238E27FC236}">
                        <a16:creationId xmlns:a16="http://schemas.microsoft.com/office/drawing/2014/main" id="{CA64AE2D-B58E-AA4D-6C77-7869CC738F44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5701738" y="4277423"/>
                    <a:ext cx="292833" cy="5260"/>
                  </a:xfrm>
                  <a:prstGeom prst="lin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FF33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8" name="Gerade Verbindung mit Pfeil 67">
                    <a:extLst>
                      <a:ext uri="{FF2B5EF4-FFF2-40B4-BE49-F238E27FC236}">
                        <a16:creationId xmlns:a16="http://schemas.microsoft.com/office/drawing/2014/main" id="{F6DA5F0D-1C61-04D7-CA59-A09CCE207AB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738081" y="4233615"/>
                    <a:ext cx="221832" cy="527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69" name="Gruppieren 68">
                    <a:extLst>
                      <a:ext uri="{FF2B5EF4-FFF2-40B4-BE49-F238E27FC236}">
                        <a16:creationId xmlns:a16="http://schemas.microsoft.com/office/drawing/2014/main" id="{16DD5E3D-B209-4C2F-3927-CF130B0DA79E}"/>
                      </a:ext>
                    </a:extLst>
                  </p:cNvPr>
                  <p:cNvGrpSpPr/>
                  <p:nvPr/>
                </p:nvGrpSpPr>
                <p:grpSpPr>
                  <a:xfrm>
                    <a:off x="7405955" y="3230128"/>
                    <a:ext cx="1694579" cy="1457785"/>
                    <a:chOff x="7922148" y="3230128"/>
                    <a:chExt cx="1694579" cy="1457785"/>
                  </a:xfrm>
                </p:grpSpPr>
                <p:pic>
                  <p:nvPicPr>
                    <p:cNvPr id="71" name="Grafik 70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68BE34F8-0DB2-45E3-10F9-A187AF6DF4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305763"/>
                      <a:ext cx="670609" cy="2767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Grafik 76">
                      <a:extLst>
                        <a:ext uri="{FF2B5EF4-FFF2-40B4-BE49-F238E27FC236}">
                          <a16:creationId xmlns:a16="http://schemas.microsoft.com/office/drawing/2014/main" id="{6649F9E6-2501-5D0E-B6F3-4081B0F003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137984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Grafik 77">
                      <a:extLst>
                        <a:ext uri="{FF2B5EF4-FFF2-40B4-BE49-F238E27FC236}">
                          <a16:creationId xmlns:a16="http://schemas.microsoft.com/office/drawing/2014/main" id="{DF7B60C2-4BDA-A83D-04D6-80D332CF36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220354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Grafik 79">
                      <a:extLst>
                        <a:ext uri="{FF2B5EF4-FFF2-40B4-BE49-F238E27FC236}">
                          <a16:creationId xmlns:a16="http://schemas.microsoft.com/office/drawing/2014/main" id="{3E0C591C-88D8-4945-3947-414A74210F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326951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Grafik 81">
                      <a:extLst>
                        <a:ext uri="{FF2B5EF4-FFF2-40B4-BE49-F238E27FC236}">
                          <a16:creationId xmlns:a16="http://schemas.microsoft.com/office/drawing/2014/main" id="{5452A0FD-D566-17D2-DFF8-FB6894AC24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569215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Grafik 82">
                      <a:extLst>
                        <a:ext uri="{FF2B5EF4-FFF2-40B4-BE49-F238E27FC236}">
                          <a16:creationId xmlns:a16="http://schemas.microsoft.com/office/drawing/2014/main" id="{E9721EA4-5582-EDB8-A928-B7760BDB97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651585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Grafik 83">
                      <a:extLst>
                        <a:ext uri="{FF2B5EF4-FFF2-40B4-BE49-F238E27FC236}">
                          <a16:creationId xmlns:a16="http://schemas.microsoft.com/office/drawing/2014/main" id="{ECEA8C0C-8910-5793-036D-89704500EE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758182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Grafik 84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3A268024-DC3A-829B-3521-AF37DC3657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577954"/>
                      <a:ext cx="670609" cy="27675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6" name="Gruppieren 85">
                      <a:extLst>
                        <a:ext uri="{FF2B5EF4-FFF2-40B4-BE49-F238E27FC236}">
                          <a16:creationId xmlns:a16="http://schemas.microsoft.com/office/drawing/2014/main" id="{D5EA0BD1-EA82-7BEF-FB86-EB8A7ECD16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22148" y="3230128"/>
                      <a:ext cx="1694579" cy="1457785"/>
                      <a:chOff x="9906000" y="1688388"/>
                      <a:chExt cx="3011703" cy="1984036"/>
                    </a:xfrm>
                  </p:grpSpPr>
                  <p:pic>
                    <p:nvPicPr>
                      <p:cNvPr id="87" name="Grafik 86">
                        <a:extLst>
                          <a:ext uri="{FF2B5EF4-FFF2-40B4-BE49-F238E27FC236}">
                            <a16:creationId xmlns:a16="http://schemas.microsoft.com/office/drawing/2014/main" id="{85572A2F-C7CE-C196-55BA-1A0D879E4C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rcRect l="-1" t="16508" r="49149" b="27515"/>
                      <a:stretch/>
                    </p:blipFill>
                    <p:spPr>
                      <a:xfrm>
                        <a:off x="9906000" y="1688388"/>
                        <a:ext cx="2828822" cy="19686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8" name="Rechteck 87">
                        <a:extLst>
                          <a:ext uri="{FF2B5EF4-FFF2-40B4-BE49-F238E27FC236}">
                            <a16:creationId xmlns:a16="http://schemas.microsoft.com/office/drawing/2014/main" id="{18EDBA42-2DBF-04F0-C576-90E355058FC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2409634" y="2705215"/>
                        <a:ext cx="508069" cy="9672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9" name="Textfeld 118">
                  <a:extLst>
                    <a:ext uri="{FF2B5EF4-FFF2-40B4-BE49-F238E27FC236}">
                      <a16:creationId xmlns:a16="http://schemas.microsoft.com/office/drawing/2014/main" id="{55493DE1-E2C4-83C1-2478-B843CEE40149}"/>
                    </a:ext>
                  </a:extLst>
                </p:cNvPr>
                <p:cNvSpPr txBox="1"/>
                <p:nvPr/>
              </p:nvSpPr>
              <p:spPr>
                <a:xfrm>
                  <a:off x="3585368" y="4586603"/>
                  <a:ext cx="14574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/>
                    <a:t>Betriebe/Firmen</a:t>
                  </a:r>
                  <a:br>
                    <a:rPr lang="de-DE" sz="1400" dirty="0"/>
                  </a:br>
                  <a:r>
                    <a:rPr lang="de-DE" sz="1400" dirty="0"/>
                    <a:t>„</a:t>
                  </a:r>
                  <a:r>
                    <a:rPr lang="de-DE" sz="1400" dirty="0" err="1"/>
                    <a:t>ProSumer</a:t>
                  </a:r>
                  <a:r>
                    <a:rPr lang="de-DE" sz="1400" dirty="0"/>
                    <a:t>“</a:t>
                  </a:r>
                </a:p>
              </p:txBody>
            </p:sp>
            <p:cxnSp>
              <p:nvCxnSpPr>
                <p:cNvPr id="125" name="Gerader Verbinder 124">
                  <a:extLst>
                    <a:ext uri="{FF2B5EF4-FFF2-40B4-BE49-F238E27FC236}">
                      <a16:creationId xmlns:a16="http://schemas.microsoft.com/office/drawing/2014/main" id="{93F5B9E1-4C40-4EF1-8006-6533E6B212DC}"/>
                    </a:ext>
                  </a:extLst>
                </p:cNvPr>
                <p:cNvCxnSpPr/>
                <p:nvPr/>
              </p:nvCxnSpPr>
              <p:spPr bwMode="auto">
                <a:xfrm>
                  <a:off x="3201142" y="4439983"/>
                  <a:ext cx="0" cy="66874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09" name="Gerade Verbindung mit Pfeil 108">
                <a:extLst>
                  <a:ext uri="{FF2B5EF4-FFF2-40B4-BE49-F238E27FC236}">
                    <a16:creationId xmlns:a16="http://schemas.microsoft.com/office/drawing/2014/main" id="{69A51F60-BE06-3D77-AF20-A6C64005735A}"/>
                  </a:ext>
                </a:extLst>
              </p:cNvPr>
              <p:cNvCxnSpPr/>
              <p:nvPr/>
            </p:nvCxnSpPr>
            <p:spPr bwMode="auto">
              <a:xfrm>
                <a:off x="1524000" y="4382833"/>
                <a:ext cx="6570846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1" name="Textfeld 110">
                <a:extLst>
                  <a:ext uri="{FF2B5EF4-FFF2-40B4-BE49-F238E27FC236}">
                    <a16:creationId xmlns:a16="http://schemas.microsoft.com/office/drawing/2014/main" id="{35484428-CE77-0C01-AF82-31966832694C}"/>
                  </a:ext>
                </a:extLst>
              </p:cNvPr>
              <p:cNvSpPr txBox="1"/>
              <p:nvPr/>
            </p:nvSpPr>
            <p:spPr>
              <a:xfrm>
                <a:off x="836849" y="4532832"/>
                <a:ext cx="13915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  Wohn-/</a:t>
                </a:r>
                <a:r>
                  <a:rPr lang="de-DE" sz="1400" dirty="0" err="1"/>
                  <a:t>öffentl</a:t>
                </a:r>
                <a:r>
                  <a:rPr lang="de-DE" sz="1400" dirty="0"/>
                  <a:t>.</a:t>
                </a:r>
                <a:br>
                  <a:rPr lang="de-DE" sz="1400" dirty="0"/>
                </a:br>
                <a:r>
                  <a:rPr lang="de-DE" sz="1400" dirty="0"/>
                  <a:t>     Gebäude</a:t>
                </a:r>
                <a:br>
                  <a:rPr lang="de-DE" sz="1400" dirty="0"/>
                </a:br>
                <a:r>
                  <a:rPr lang="de-DE" sz="1400" dirty="0"/>
                  <a:t> „</a:t>
                </a:r>
                <a:r>
                  <a:rPr lang="de-DE" sz="1400" dirty="0" err="1"/>
                  <a:t>ProSumer</a:t>
                </a:r>
                <a:r>
                  <a:rPr lang="de-DE" sz="1400" dirty="0"/>
                  <a:t>“</a:t>
                </a:r>
              </a:p>
            </p:txBody>
          </p: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2BFEA14-CADF-2864-FB43-A2B381196C3B}"/>
                </a:ext>
              </a:extLst>
            </p:cNvPr>
            <p:cNvSpPr txBox="1"/>
            <p:nvPr/>
          </p:nvSpPr>
          <p:spPr>
            <a:xfrm>
              <a:off x="5395691" y="4057413"/>
              <a:ext cx="22244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110 kV/20 kV/Ortsnetz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EAD59D-FE7E-3700-3C21-266C535CEF83}"/>
              </a:ext>
            </a:extLst>
          </p:cNvPr>
          <p:cNvGrpSpPr/>
          <p:nvPr/>
        </p:nvGrpSpPr>
        <p:grpSpPr>
          <a:xfrm>
            <a:off x="5151279" y="4560061"/>
            <a:ext cx="1009448" cy="536687"/>
            <a:chOff x="4096312" y="5002828"/>
            <a:chExt cx="1009448" cy="53668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A8ED06D-065A-52D3-F17F-6D0713231AB7}"/>
                </a:ext>
              </a:extLst>
            </p:cNvPr>
            <p:cNvSpPr txBox="1"/>
            <p:nvPr/>
          </p:nvSpPr>
          <p:spPr>
            <a:xfrm>
              <a:off x="4096312" y="5002828"/>
              <a:ext cx="100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Solar-</a:t>
              </a:r>
              <a:br>
                <a:rPr lang="de-DE" sz="1400" dirty="0"/>
              </a:br>
              <a:r>
                <a:rPr lang="de-DE" sz="1400" dirty="0" err="1"/>
                <a:t>Thermie</a:t>
              </a:r>
              <a:endParaRPr lang="de-DE" sz="1400" dirty="0"/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FD3D1672-F488-2482-E2D1-1C20B18DEFAA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3DA4FB52-B70A-4E18-A3AD-600F3BB73DC8}"/>
              </a:ext>
            </a:extLst>
          </p:cNvPr>
          <p:cNvSpPr txBox="1"/>
          <p:nvPr/>
        </p:nvSpPr>
        <p:spPr>
          <a:xfrm>
            <a:off x="8107729" y="5007537"/>
            <a:ext cx="93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MHKW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1677D6D-FCFB-AD05-B8F0-7C7CE59D7523}"/>
              </a:ext>
            </a:extLst>
          </p:cNvPr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in der Gebietskörperschaft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078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CDB5A3-FA34-4ED2-AF35-877A1F97C524}"/>
              </a:ext>
            </a:extLst>
          </p:cNvPr>
          <p:cNvSpPr txBox="1"/>
          <p:nvPr/>
        </p:nvSpPr>
        <p:spPr>
          <a:xfrm>
            <a:off x="437379" y="5010321"/>
            <a:ext cx="923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degressiven finanziellen Anreizen muss die Wärmewende weiter gefördert werden.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A9A267-7920-441B-AD7A-3ECD4962F5B8}"/>
              </a:ext>
            </a:extLst>
          </p:cNvPr>
          <p:cNvSpPr txBox="1"/>
          <p:nvPr/>
        </p:nvSpPr>
        <p:spPr>
          <a:xfrm>
            <a:off x="437379" y="3788005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</a:t>
            </a:r>
            <a:r>
              <a:rPr lang="de-DE" sz="1800" dirty="0" err="1">
                <a:solidFill>
                  <a:srgbClr val="3333FF"/>
                </a:solidFill>
              </a:rPr>
              <a:t>Contracting</a:t>
            </a:r>
            <a:r>
              <a:rPr lang="de-DE" sz="1800" dirty="0">
                <a:solidFill>
                  <a:srgbClr val="3333FF"/>
                </a:solidFill>
              </a:rPr>
              <a:t>- /Miet- und Leasing-Modellen kommt die Wärmewende auch in sozial schwachen Haushalten an!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BF01BD6-B836-4BFC-9D9D-CB4E05BD8221}"/>
              </a:ext>
            </a:extLst>
          </p:cNvPr>
          <p:cNvSpPr txBox="1"/>
          <p:nvPr/>
        </p:nvSpPr>
        <p:spPr>
          <a:xfrm>
            <a:off x="437379" y="4399163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Ohne ausreichendes, ausgebildetes Fachpersonal ist die Wärmewende nicht zu schaffen!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29BB9E-E5B3-406D-95E9-CFC2A208C46B}"/>
              </a:ext>
            </a:extLst>
          </p:cNvPr>
          <p:cNvSpPr txBox="1"/>
          <p:nvPr/>
        </p:nvSpPr>
        <p:spPr>
          <a:xfrm>
            <a:off x="437379" y="789375"/>
            <a:ext cx="912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deutlich mehr als 50% vom Gesamt-Endenergieverbrauch ist die Wärme der größte Hebel für den Klimaschutz!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2F3B45-7ADB-44A4-BBF4-F420DA246EAC}"/>
              </a:ext>
            </a:extLst>
          </p:cNvPr>
          <p:cNvSpPr txBox="1"/>
          <p:nvPr/>
        </p:nvSpPr>
        <p:spPr>
          <a:xfrm>
            <a:off x="437379" y="1400533"/>
            <a:ext cx="910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Wärmepumpe wird im Bestand aber auch beim Neubau in Kombination mit einer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PV-Anlage das Mittel der Wahl sein.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2A0EF1-414C-41A8-8D74-60B56BA90E12}"/>
              </a:ext>
            </a:extLst>
          </p:cNvPr>
          <p:cNvSpPr txBox="1"/>
          <p:nvPr/>
        </p:nvSpPr>
        <p:spPr>
          <a:xfrm>
            <a:off x="437380" y="2899848"/>
            <a:ext cx="9103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 der Wärmepumpe muss eine Kostendegression angestoßen werden, wie dies in der PV-Technik erfolgreich geschehen ist. Wobei die Fertigung in D und der EU hochgezogen werden muss!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158C2E-AA05-4155-9628-654023AE37F2}"/>
              </a:ext>
            </a:extLst>
          </p:cNvPr>
          <p:cNvSpPr txBox="1"/>
          <p:nvPr/>
        </p:nvSpPr>
        <p:spPr>
          <a:xfrm>
            <a:off x="437379" y="5344480"/>
            <a:ext cx="912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Wärmeerzeuger (Wärmekraftwerke) bestehender Fernwärmenetze müssen durch Wärmeerzeuger mit erneuerbarer Energie ersetzt werden.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26D8B4-D311-4E01-AFDB-ABB95FAC543F}"/>
              </a:ext>
            </a:extLst>
          </p:cNvPr>
          <p:cNvSpPr txBox="1"/>
          <p:nvPr/>
        </p:nvSpPr>
        <p:spPr>
          <a:xfrm>
            <a:off x="437379" y="2011691"/>
            <a:ext cx="9124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Beim Ersatz von Fossilen durch Erneuerbare spart der Verbraucher beim Einsatz von Wärmepumpen mehr als 75%! Denn bei einer Jahresarbeitszahl (JAZ) 4 werden aus einer kWh Strom 4 kWh Wärme erzeugt!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6A3776-4DB8-A615-AFA0-7046A8C0BFF3}"/>
              </a:ext>
            </a:extLst>
          </p:cNvPr>
          <p:cNvSpPr txBox="1"/>
          <p:nvPr/>
        </p:nvSpPr>
        <p:spPr>
          <a:xfrm>
            <a:off x="437379" y="5955636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Das </a:t>
            </a:r>
            <a:r>
              <a:rPr lang="de-DE" sz="1800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-Konzept sollte bei allen Siedlungsebenen, vom Einfamilienhaus über Kommunen, Bundesländer und dem Bund bis zur EU, zur Anwendung kommen!</a:t>
            </a:r>
          </a:p>
        </p:txBody>
      </p:sp>
    </p:spTree>
    <p:extLst>
      <p:ext uri="{BB962C8B-B14F-4D97-AF65-F5344CB8AC3E}">
        <p14:creationId xmlns:p14="http://schemas.microsoft.com/office/powerpoint/2010/main" val="22458987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/>
      <p:bldP spid="7" grpId="0"/>
      <p:bldP spid="8" grpId="0"/>
      <p:bldP spid="9" grpId="0"/>
      <p:bldP spid="10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2679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Quellen (1)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8A96E418-5797-0B61-74AD-0DEC92906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927299"/>
              </p:ext>
            </p:extLst>
          </p:nvPr>
        </p:nvGraphicFramePr>
        <p:xfrm>
          <a:off x="504825" y="1104901"/>
          <a:ext cx="9039225" cy="4852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685">
                  <a:extLst>
                    <a:ext uri="{9D8B030D-6E8A-4147-A177-3AD203B41FA5}">
                      <a16:colId xmlns:a16="http://schemas.microsoft.com/office/drawing/2014/main" val="4169170299"/>
                    </a:ext>
                  </a:extLst>
                </a:gridCol>
                <a:gridCol w="8594540">
                  <a:extLst>
                    <a:ext uri="{9D8B030D-6E8A-4147-A177-3AD203B41FA5}">
                      <a16:colId xmlns:a16="http://schemas.microsoft.com/office/drawing/2014/main" val="1417285189"/>
                    </a:ext>
                  </a:extLst>
                </a:gridCol>
              </a:tblGrid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WW 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Quelle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38915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UBA 2021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Studie: "Energieverbrauch für fossile und erneuerbare Wärme"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64095076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ISE e.V. 2023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 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Meta-Studie "Klimaschutz - Energiewende 2.0": Primärenergiebedarf 2040 in D und RLP mit EE-Potenzialen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Energieflussbild 2017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63302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3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Bundesverband Wärmepumpe (</a:t>
                      </a:r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bwp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) 2021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PM "Wärmepumpen im Neubau weiterhin beliebtester Wärmeerzeuger"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Grafik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855596019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4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Agora 2019: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"Wie werden Wärmenetze grün? 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Dekarbobisierte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Wärmenetze - Herausforderungen und Perspektiven"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Tabelle 1 und Abbildung 3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992566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Schornsteinfegerverband 2021</a:t>
                      </a: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"Aktuelle Zahlen des Schornsteinfegerhandwerks zum installierten Heizungsbestand"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119508842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AGEB 2021: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Energieverbrauch in Deutschland, Daten für das 1. bis 3. Quartal 2021, Kapitel 1.10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50171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Heinrich-Böll-Stiftung 2021</a:t>
                      </a: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Broschüre "Besser wohnen mit Klimaschutz"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2250761085"/>
                  </a:ext>
                </a:extLst>
              </a:tr>
              <a:tr h="55300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8a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EU-Richtline 2012: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"zur Energieeffizienz, zur Änderung der Richtlinien 2009/125/EG und 2010/30/EU und zur Aufhebung der Richtlinien 2004/8/EG und 2006/32/EG"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Artikel 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902950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8b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EU-Richtline 2018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"zur Änderung der Richtlinie 2012/27/EU zur Energieeffizienz"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Artikel 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9048459"/>
                  </a:ext>
                </a:extLst>
              </a:tr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Gebäudeenergiegesetz (GEG) 2020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55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4938"/>
      </p:ext>
    </p:extLst>
  </p:cSld>
  <p:clrMapOvr>
    <a:masterClrMapping/>
  </p:clrMapOvr>
  <p:transition>
    <p:randomBa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2679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Quellen (2)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8A96E418-5797-0B61-74AD-0DEC92906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71292"/>
              </p:ext>
            </p:extLst>
          </p:nvPr>
        </p:nvGraphicFramePr>
        <p:xfrm>
          <a:off x="504825" y="1104901"/>
          <a:ext cx="9039225" cy="1889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685">
                  <a:extLst>
                    <a:ext uri="{9D8B030D-6E8A-4147-A177-3AD203B41FA5}">
                      <a16:colId xmlns:a16="http://schemas.microsoft.com/office/drawing/2014/main" val="4169170299"/>
                    </a:ext>
                  </a:extLst>
                </a:gridCol>
                <a:gridCol w="8594540">
                  <a:extLst>
                    <a:ext uri="{9D8B030D-6E8A-4147-A177-3AD203B41FA5}">
                      <a16:colId xmlns:a16="http://schemas.microsoft.com/office/drawing/2014/main" val="1417285189"/>
                    </a:ext>
                  </a:extLst>
                </a:gridCol>
              </a:tblGrid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WW 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Quelle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38915"/>
                  </a:ext>
                </a:extLst>
              </a:tr>
              <a:tr h="45478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Frauhofer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 ISE 2020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Abschlußbericht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"Wärmepumpen in 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Bestandsgebäden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Ergebnisse aus dem Forschungsbericht '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WP</a:t>
                      </a:r>
                      <a:r>
                        <a:rPr lang="de-DE" sz="1200" u="none" strike="noStrike" baseline="-25000" dirty="0" err="1">
                          <a:solidFill>
                            <a:srgbClr val="3333FF"/>
                          </a:solidFill>
                          <a:effectLst/>
                        </a:rPr>
                        <a:t>Smar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t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im Bestand'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321299528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bwp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 e.V.: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Wie funktioniert die Wärmepupe?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97527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Energiesparkommissar: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Youtube Video: Wärmepumpe im Altbau II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769057718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Energiesparkommissar: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Youtube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Video: Wärmepumpe im Altbau III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057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416372"/>
      </p:ext>
    </p:extLst>
  </p:cSld>
  <p:clrMapOvr>
    <a:masterClrMapping/>
  </p:clrMapOvr>
  <p:transition>
    <p:randomBa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69" y="469538"/>
            <a:ext cx="558631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Projekt-Team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 (Projektleiter und PPT-Ersteller)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Frieder </a:t>
            </a:r>
            <a:r>
              <a:rPr lang="de-DE" sz="1800" dirty="0" err="1">
                <a:solidFill>
                  <a:srgbClr val="3333FF"/>
                </a:solidFill>
              </a:rPr>
              <a:t>Wambsganß</a:t>
            </a:r>
            <a:r>
              <a:rPr lang="de-DE" sz="1800" dirty="0">
                <a:solidFill>
                  <a:srgbClr val="3333FF"/>
                </a:solidFill>
              </a:rPr>
              <a:t> (Lektor)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83209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nach Energieträgern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39025" y="5791695"/>
            <a:ext cx="235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UBA 2021</a:t>
            </a:r>
            <a:endParaRPr lang="de-DE" sz="1200" dirty="0"/>
          </a:p>
        </p:txBody>
      </p:sp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6A4B3F7-9335-4024-A906-38A334FD6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10027" r="23613" b="73859"/>
          <a:stretch/>
        </p:blipFill>
        <p:spPr>
          <a:xfrm>
            <a:off x="252918" y="1332689"/>
            <a:ext cx="8320911" cy="445900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AFA9FD4-8F51-46BF-A9CB-D3E0C0A1FF68}"/>
              </a:ext>
            </a:extLst>
          </p:cNvPr>
          <p:cNvSpPr txBox="1"/>
          <p:nvPr/>
        </p:nvSpPr>
        <p:spPr>
          <a:xfrm>
            <a:off x="8472197" y="5064451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Kohlen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002489F-26B8-4F55-A475-1E736D9C965D}"/>
              </a:ext>
            </a:extLst>
          </p:cNvPr>
          <p:cNvSpPr txBox="1"/>
          <p:nvPr/>
        </p:nvSpPr>
        <p:spPr>
          <a:xfrm>
            <a:off x="8472197" y="4686982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Mineralöle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C7856FA-B863-4749-AB6E-034EC807D619}"/>
              </a:ext>
            </a:extLst>
          </p:cNvPr>
          <p:cNvSpPr txBox="1"/>
          <p:nvPr/>
        </p:nvSpPr>
        <p:spPr>
          <a:xfrm>
            <a:off x="8472197" y="369375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Gase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4D01BE2-DF50-4EC5-A983-2CE79F50DC0F}"/>
              </a:ext>
            </a:extLst>
          </p:cNvPr>
          <p:cNvSpPr txBox="1"/>
          <p:nvPr/>
        </p:nvSpPr>
        <p:spPr>
          <a:xfrm>
            <a:off x="8472197" y="260066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Strom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9A86DF13-AEF2-450E-8767-5E932EB47943}"/>
              </a:ext>
            </a:extLst>
          </p:cNvPr>
          <p:cNvSpPr txBox="1"/>
          <p:nvPr/>
        </p:nvSpPr>
        <p:spPr>
          <a:xfrm>
            <a:off x="8472197" y="2277993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Fernwärme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65FA48B-EBB4-4295-AC3C-6C5F3A655634}"/>
              </a:ext>
            </a:extLst>
          </p:cNvPr>
          <p:cNvSpPr txBox="1"/>
          <p:nvPr/>
        </p:nvSpPr>
        <p:spPr>
          <a:xfrm>
            <a:off x="8472197" y="1955830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Erneuerbare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0AED0622-791A-47EA-9880-1CAE1A1BFBB3}"/>
              </a:ext>
            </a:extLst>
          </p:cNvPr>
          <p:cNvSpPr txBox="1"/>
          <p:nvPr/>
        </p:nvSpPr>
        <p:spPr>
          <a:xfrm>
            <a:off x="-11447" y="1055690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PJ </a:t>
            </a:r>
            <a:r>
              <a:rPr lang="de-DE" sz="1400" dirty="0">
                <a:solidFill>
                  <a:srgbClr val="3333FF"/>
                </a:solidFill>
              </a:rPr>
              <a:t>(TWh)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0A9A58AC-6CE9-43E4-BC6A-D2D2003B75D9}"/>
              </a:ext>
            </a:extLst>
          </p:cNvPr>
          <p:cNvSpPr txBox="1"/>
          <p:nvPr/>
        </p:nvSpPr>
        <p:spPr>
          <a:xfrm>
            <a:off x="925020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1.474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50F5313-2B39-4458-A8C2-A1B0CA2BE914}"/>
              </a:ext>
            </a:extLst>
          </p:cNvPr>
          <p:cNvSpPr txBox="1"/>
          <p:nvPr/>
        </p:nvSpPr>
        <p:spPr>
          <a:xfrm>
            <a:off x="1602338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1.373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FE706E8-8B0D-4291-BD67-17D220B1D43A}"/>
              </a:ext>
            </a:extLst>
          </p:cNvPr>
          <p:cNvSpPr txBox="1"/>
          <p:nvPr/>
        </p:nvSpPr>
        <p:spPr>
          <a:xfrm>
            <a:off x="243189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1.520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D08CE2E-F86B-40DC-A0C4-CCFAADB71765}"/>
              </a:ext>
            </a:extLst>
          </p:cNvPr>
          <p:cNvSpPr txBox="1"/>
          <p:nvPr/>
        </p:nvSpPr>
        <p:spPr>
          <a:xfrm>
            <a:off x="318092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1.396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4A4AC55-7889-43F3-B2B0-C1949C853C15}"/>
              </a:ext>
            </a:extLst>
          </p:cNvPr>
          <p:cNvSpPr txBox="1"/>
          <p:nvPr/>
        </p:nvSpPr>
        <p:spPr>
          <a:xfrm>
            <a:off x="392995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1.405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FB55302-367A-4042-A6FE-C1052A69572F}"/>
              </a:ext>
            </a:extLst>
          </p:cNvPr>
          <p:cNvSpPr txBox="1"/>
          <p:nvPr/>
        </p:nvSpPr>
        <p:spPr>
          <a:xfrm>
            <a:off x="4678981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1.463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0E60565-25A6-4391-ADAB-1F896E3007C0}"/>
              </a:ext>
            </a:extLst>
          </p:cNvPr>
          <p:cNvSpPr txBox="1"/>
          <p:nvPr/>
        </p:nvSpPr>
        <p:spPr>
          <a:xfrm>
            <a:off x="5443782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1.331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3592635-8234-4A08-8D88-31AB3DB4ADF3}"/>
              </a:ext>
            </a:extLst>
          </p:cNvPr>
          <p:cNvSpPr txBox="1"/>
          <p:nvPr/>
        </p:nvSpPr>
        <p:spPr>
          <a:xfrm>
            <a:off x="6208583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1.381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99A63F0-6F94-42EF-8BE2-4B8FF0468566}"/>
              </a:ext>
            </a:extLst>
          </p:cNvPr>
          <p:cNvSpPr txBox="1"/>
          <p:nvPr/>
        </p:nvSpPr>
        <p:spPr>
          <a:xfrm>
            <a:off x="6907159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1.413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C346330-FAF7-44DF-923A-94AAB98884B0}"/>
              </a:ext>
            </a:extLst>
          </p:cNvPr>
          <p:cNvSpPr txBox="1"/>
          <p:nvPr/>
        </p:nvSpPr>
        <p:spPr>
          <a:xfrm>
            <a:off x="7684536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1.465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Fossile Energieträger stellen (noch) den größten Anteil! </a:t>
            </a:r>
          </a:p>
        </p:txBody>
      </p:sp>
    </p:spTree>
    <p:extLst>
      <p:ext uri="{BB962C8B-B14F-4D97-AF65-F5344CB8AC3E}">
        <p14:creationId xmlns:p14="http://schemas.microsoft.com/office/powerpoint/2010/main" val="41098420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471924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Wärmeerzeugung im Neubau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Anteile in Deutschland von 2016 bis 2020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551930-C952-4090-A064-206796A01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r="1002" b="4665"/>
          <a:stretch/>
        </p:blipFill>
        <p:spPr>
          <a:xfrm>
            <a:off x="994287" y="896983"/>
            <a:ext cx="7835678" cy="49711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Von Gas müssen wir uns schnellstens verabschieden - denn </a:t>
            </a:r>
          </a:p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dieser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-schädlichen Investition schlagen wir uns noch 20 Jahre rum!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350" y="5827327"/>
            <a:ext cx="10756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3)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bwp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826155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0ECB278-6F8D-7D16-BEA1-48258054B24B}"/>
              </a:ext>
            </a:extLst>
          </p:cNvPr>
          <p:cNvGrpSpPr/>
          <p:nvPr/>
        </p:nvGrpSpPr>
        <p:grpSpPr>
          <a:xfrm>
            <a:off x="0" y="2592058"/>
            <a:ext cx="9905998" cy="3335583"/>
            <a:chOff x="0" y="2592058"/>
            <a:chExt cx="9905998" cy="3335583"/>
          </a:xfrm>
        </p:grpSpPr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557DE151-B4B4-4B5A-9478-B20B58394E4E}"/>
                </a:ext>
              </a:extLst>
            </p:cNvPr>
            <p:cNvSpPr/>
            <p:nvPr/>
          </p:nvSpPr>
          <p:spPr bwMode="auto">
            <a:xfrm>
              <a:off x="0" y="2592058"/>
              <a:ext cx="9905998" cy="33355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2673E69-4151-4A6C-BF49-4BCBFB841419}"/>
                </a:ext>
              </a:extLst>
            </p:cNvPr>
            <p:cNvSpPr txBox="1"/>
            <p:nvPr/>
          </p:nvSpPr>
          <p:spPr>
            <a:xfrm>
              <a:off x="71848" y="3707523"/>
              <a:ext cx="1889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städtischer/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ländlicher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Bereich mit</a:t>
              </a:r>
            </a:p>
            <a:p>
              <a:r>
                <a:rPr lang="de-DE" sz="1600" b="1" dirty="0">
                  <a:solidFill>
                    <a:srgbClr val="3333FF"/>
                  </a:solidFill>
                </a:rPr>
                <a:t>eigenem Wärmeerzeuger (</a:t>
              </a:r>
              <a:r>
                <a:rPr lang="de-DE" sz="1600" dirty="0">
                  <a:solidFill>
                    <a:srgbClr val="3333FF"/>
                  </a:solidFill>
                </a:rPr>
                <a:t>Zentralheizung: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Öl/Erdgas)</a:t>
              </a:r>
            </a:p>
          </p:txBody>
        </p: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7B2229CC-9ED1-4192-A9F8-A925A4D7C628}"/>
                </a:ext>
              </a:extLst>
            </p:cNvPr>
            <p:cNvGrpSpPr/>
            <p:nvPr/>
          </p:nvGrpSpPr>
          <p:grpSpPr>
            <a:xfrm>
              <a:off x="1416780" y="3100157"/>
              <a:ext cx="2495286" cy="1992807"/>
              <a:chOff x="1648906" y="3100157"/>
              <a:chExt cx="2495286" cy="1992807"/>
            </a:xfrm>
          </p:grpSpPr>
          <p:grpSp>
            <p:nvGrpSpPr>
              <p:cNvPr id="23564" name="Gruppieren 23563">
                <a:extLst>
                  <a:ext uri="{FF2B5EF4-FFF2-40B4-BE49-F238E27FC236}">
                    <a16:creationId xmlns:a16="http://schemas.microsoft.com/office/drawing/2014/main" id="{B603C0E5-C25F-4620-9908-4698D6C9354C}"/>
                  </a:ext>
                </a:extLst>
              </p:cNvPr>
              <p:cNvGrpSpPr/>
              <p:nvPr/>
            </p:nvGrpSpPr>
            <p:grpSpPr>
              <a:xfrm>
                <a:off x="1648906" y="3100157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37101D9D-8A14-4E96-B5AB-8334A71C78B4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A58523E0-982D-4A66-9BB1-2305A37127D2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ACC5257A-95AA-4B43-BD3B-C9B5FD05D5C7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6C25ABB-E915-4035-B75E-813B972C6BEA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23560" name="Gerader Verbinder 23559">
                  <a:extLst>
                    <a:ext uri="{FF2B5EF4-FFF2-40B4-BE49-F238E27FC236}">
                      <a16:creationId xmlns:a16="http://schemas.microsoft.com/office/drawing/2014/main" id="{6539DC95-50D4-478C-9932-333AD409AF8A}"/>
                    </a:ext>
                  </a:extLst>
                </p:cNvPr>
                <p:cNvCxnSpPr>
                  <a:stCxn id="17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563" name="Rechteck 23562">
                  <a:extLst>
                    <a:ext uri="{FF2B5EF4-FFF2-40B4-BE49-F238E27FC236}">
                      <a16:creationId xmlns:a16="http://schemas.microsoft.com/office/drawing/2014/main" id="{7C661DDA-118D-4F79-9246-5FB04393EA09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553" name="Freihandform: Form 23552">
                  <a:extLst>
                    <a:ext uri="{FF2B5EF4-FFF2-40B4-BE49-F238E27FC236}">
                      <a16:creationId xmlns:a16="http://schemas.microsoft.com/office/drawing/2014/main" id="{B3128A5F-5714-4725-B62F-54E63C7DACE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23579" name="Gruppieren 23578">
                <a:extLst>
                  <a:ext uri="{FF2B5EF4-FFF2-40B4-BE49-F238E27FC236}">
                    <a16:creationId xmlns:a16="http://schemas.microsoft.com/office/drawing/2014/main" id="{80EA9067-4BEE-4954-8E1A-7BE777C5561D}"/>
                  </a:ext>
                </a:extLst>
              </p:cNvPr>
              <p:cNvGrpSpPr/>
              <p:nvPr/>
            </p:nvGrpSpPr>
            <p:grpSpPr>
              <a:xfrm>
                <a:off x="2504963" y="4408954"/>
                <a:ext cx="441806" cy="370688"/>
                <a:chOff x="5065393" y="3790950"/>
                <a:chExt cx="1840230" cy="1451776"/>
              </a:xfrm>
            </p:grpSpPr>
            <p:sp>
              <p:nvSpPr>
                <p:cNvPr id="23578" name="Rechteck: abgerundete Ecken 23577">
                  <a:extLst>
                    <a:ext uri="{FF2B5EF4-FFF2-40B4-BE49-F238E27FC236}">
                      <a16:creationId xmlns:a16="http://schemas.microsoft.com/office/drawing/2014/main" id="{3E125AEC-CDB0-4ECA-97A2-803B540A6BE1}"/>
                    </a:ext>
                  </a:extLst>
                </p:cNvPr>
                <p:cNvSpPr/>
                <p:nvPr/>
              </p:nvSpPr>
              <p:spPr bwMode="auto">
                <a:xfrm>
                  <a:off x="5065393" y="3790950"/>
                  <a:ext cx="1840230" cy="1451776"/>
                </a:xfrm>
                <a:prstGeom prst="roundRect">
                  <a:avLst/>
                </a:prstGeom>
                <a:solidFill>
                  <a:srgbClr val="3399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23576" name="Grafik 235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83BE7A86-B9DD-4B47-A241-A5D060175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95" r="17034" b="19591"/>
                <a:stretch/>
              </p:blipFill>
              <p:spPr>
                <a:xfrm rot="5400000">
                  <a:off x="5181921" y="4205732"/>
                  <a:ext cx="583211" cy="698155"/>
                </a:xfrm>
                <a:prstGeom prst="rect">
                  <a:avLst/>
                </a:prstGeom>
              </p:spPr>
            </p:pic>
          </p:grpSp>
          <p:pic>
            <p:nvPicPr>
              <p:cNvPr id="32" name="Grafik 3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D9326112-D2F0-4404-93D1-78C876D2F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302990" y="4267076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FA112B6B-9007-4E76-B27C-F49897AF9BBD}"/>
                  </a:ext>
                </a:extLst>
              </p:cNvPr>
              <p:cNvCxnSpPr/>
              <p:nvPr/>
            </p:nvCxnSpPr>
            <p:spPr bwMode="auto">
              <a:xfrm>
                <a:off x="3047580" y="4460926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Gerader Verbinder 115">
                <a:extLst>
                  <a:ext uri="{FF2B5EF4-FFF2-40B4-BE49-F238E27FC236}">
                    <a16:creationId xmlns:a16="http://schemas.microsoft.com/office/drawing/2014/main" id="{6CF7B6C9-02A7-4E5D-A3C1-B4BA0FC142DC}"/>
                  </a:ext>
                </a:extLst>
              </p:cNvPr>
              <p:cNvCxnSpPr/>
              <p:nvPr/>
            </p:nvCxnSpPr>
            <p:spPr bwMode="auto">
              <a:xfrm>
                <a:off x="3049485" y="4962065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Gerader Verbinder 116">
                <a:extLst>
                  <a:ext uri="{FF2B5EF4-FFF2-40B4-BE49-F238E27FC236}">
                    <a16:creationId xmlns:a16="http://schemas.microsoft.com/office/drawing/2014/main" id="{90C35928-7DD3-4AA1-8F8B-E3EC142E90AE}"/>
                  </a:ext>
                </a:extLst>
              </p:cNvPr>
              <p:cNvCxnSpPr/>
              <p:nvPr/>
            </p:nvCxnSpPr>
            <p:spPr bwMode="auto">
              <a:xfrm>
                <a:off x="2932284" y="4586601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95C8EB08-519A-4832-A61B-3F5DC1B9C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58519" y="4576596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F99839D4-B381-4519-8C18-1AFABB281B18}"/>
                  </a:ext>
                </a:extLst>
              </p:cNvPr>
              <p:cNvCxnSpPr>
                <a:endCxn id="32" idx="3"/>
              </p:cNvCxnSpPr>
              <p:nvPr/>
            </p:nvCxnSpPr>
            <p:spPr bwMode="auto">
              <a:xfrm flipV="1">
                <a:off x="3049485" y="4460926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(1), Überblick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Städtischer und ländlicher Bereich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869927-1022-454F-8748-09C7A4EB060F}"/>
              </a:ext>
            </a:extLst>
          </p:cNvPr>
          <p:cNvSpPr txBox="1"/>
          <p:nvPr/>
        </p:nvSpPr>
        <p:spPr>
          <a:xfrm>
            <a:off x="2134802" y="80138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heute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7D33B2-2B9B-464F-942A-D778B06BB232}"/>
              </a:ext>
            </a:extLst>
          </p:cNvPr>
          <p:cNvSpPr txBox="1"/>
          <p:nvPr/>
        </p:nvSpPr>
        <p:spPr>
          <a:xfrm>
            <a:off x="7295587" y="8013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2040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FB73EC-D63E-43F3-8DAD-1A6A57076CB3}"/>
              </a:ext>
            </a:extLst>
          </p:cNvPr>
          <p:cNvSpPr/>
          <p:nvPr/>
        </p:nvSpPr>
        <p:spPr bwMode="auto">
          <a:xfrm>
            <a:off x="0" y="1175664"/>
            <a:ext cx="9906000" cy="141776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BB6B09-4A06-4D79-8123-C81FF1C1A6D3}"/>
              </a:ext>
            </a:extLst>
          </p:cNvPr>
          <p:cNvSpPr txBox="1"/>
          <p:nvPr/>
        </p:nvSpPr>
        <p:spPr>
          <a:xfrm>
            <a:off x="0" y="1224370"/>
            <a:ext cx="1279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städtischer</a:t>
            </a:r>
          </a:p>
          <a:p>
            <a:r>
              <a:rPr lang="de-DE" sz="1600" dirty="0">
                <a:solidFill>
                  <a:srgbClr val="3333FF"/>
                </a:solidFill>
              </a:rPr>
              <a:t>Bereich mit</a:t>
            </a:r>
          </a:p>
          <a:p>
            <a:r>
              <a:rPr lang="de-DE" sz="1600" b="1" dirty="0">
                <a:solidFill>
                  <a:srgbClr val="3333FF"/>
                </a:solidFill>
              </a:rPr>
              <a:t>Fernwärme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(KWK)</a:t>
            </a:r>
          </a:p>
        </p:txBody>
      </p: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91D0B9C8-7DD7-448A-BDCB-8C470AD6A06D}"/>
              </a:ext>
            </a:extLst>
          </p:cNvPr>
          <p:cNvGrpSpPr/>
          <p:nvPr/>
        </p:nvGrpSpPr>
        <p:grpSpPr>
          <a:xfrm>
            <a:off x="1494944" y="1326749"/>
            <a:ext cx="2338262" cy="846169"/>
            <a:chOff x="2945797" y="3700972"/>
            <a:chExt cx="2338262" cy="846169"/>
          </a:xfrm>
        </p:grpSpPr>
        <p:sp>
          <p:nvSpPr>
            <p:cNvPr id="23580" name="Freihandform: Form 23579">
              <a:extLst>
                <a:ext uri="{FF2B5EF4-FFF2-40B4-BE49-F238E27FC236}">
                  <a16:creationId xmlns:a16="http://schemas.microsoft.com/office/drawing/2014/main" id="{C1EA923C-1718-40A1-8CBD-418722739E70}"/>
                </a:ext>
              </a:extLst>
            </p:cNvPr>
            <p:cNvSpPr/>
            <p:nvPr/>
          </p:nvSpPr>
          <p:spPr>
            <a:xfrm rot="10800000" flipV="1">
              <a:off x="2945797" y="3763250"/>
              <a:ext cx="917325" cy="716960"/>
            </a:xfrm>
            <a:custGeom>
              <a:avLst/>
              <a:gdLst>
                <a:gd name="connsiteX0" fmla="*/ 2309757 w 3300542"/>
                <a:gd name="connsiteY0" fmla="*/ 5818 h 2579628"/>
                <a:gd name="connsiteX1" fmla="*/ 2166911 w 3300542"/>
                <a:gd name="connsiteY1" fmla="*/ 111689 h 2579628"/>
                <a:gd name="connsiteX2" fmla="*/ 2152005 w 3300542"/>
                <a:gd name="connsiteY2" fmla="*/ 126902 h 2579628"/>
                <a:gd name="connsiteX3" fmla="*/ 2056981 w 3300542"/>
                <a:gd name="connsiteY3" fmla="*/ 193343 h 2579628"/>
                <a:gd name="connsiteX4" fmla="*/ 2024996 w 3300542"/>
                <a:gd name="connsiteY4" fmla="*/ 224390 h 2579628"/>
                <a:gd name="connsiteX5" fmla="*/ 1961647 w 3300542"/>
                <a:gd name="connsiteY5" fmla="*/ 218181 h 2579628"/>
                <a:gd name="connsiteX6" fmla="*/ 1924383 w 3300542"/>
                <a:gd name="connsiteY6" fmla="*/ 371243 h 2579628"/>
                <a:gd name="connsiteX7" fmla="*/ 1923762 w 3300542"/>
                <a:gd name="connsiteY7" fmla="*/ 591057 h 2579628"/>
                <a:gd name="connsiteX8" fmla="*/ 1919104 w 3300542"/>
                <a:gd name="connsiteY8" fmla="*/ 720214 h 2579628"/>
                <a:gd name="connsiteX9" fmla="*/ 1919104 w 3300542"/>
                <a:gd name="connsiteY9" fmla="*/ 734495 h 2579628"/>
                <a:gd name="connsiteX10" fmla="*/ 1904509 w 3300542"/>
                <a:gd name="connsiteY10" fmla="*/ 737911 h 2579628"/>
                <a:gd name="connsiteX11" fmla="*/ 1853892 w 3300542"/>
                <a:gd name="connsiteY11" fmla="*/ 752503 h 2579628"/>
                <a:gd name="connsiteX12" fmla="*/ 1780295 w 3300542"/>
                <a:gd name="connsiteY12" fmla="*/ 762127 h 2579628"/>
                <a:gd name="connsiteX13" fmla="*/ 1601427 w 3300542"/>
                <a:gd name="connsiteY13" fmla="*/ 768026 h 2579628"/>
                <a:gd name="connsiteX14" fmla="*/ 1463239 w 3300542"/>
                <a:gd name="connsiteY14" fmla="*/ 878244 h 2579628"/>
                <a:gd name="connsiteX15" fmla="*/ 1361384 w 3300542"/>
                <a:gd name="connsiteY15" fmla="*/ 960829 h 2579628"/>
                <a:gd name="connsiteX16" fmla="*/ 1327536 w 3300542"/>
                <a:gd name="connsiteY16" fmla="*/ 971696 h 2579628"/>
                <a:gd name="connsiteX17" fmla="*/ 1302693 w 3300542"/>
                <a:gd name="connsiteY17" fmla="*/ 959898 h 2579628"/>
                <a:gd name="connsiteX18" fmla="*/ 1201769 w 3300542"/>
                <a:gd name="connsiteY18" fmla="*/ 953999 h 2579628"/>
                <a:gd name="connsiteX19" fmla="*/ 1039359 w 3300542"/>
                <a:gd name="connsiteY19" fmla="*/ 998396 h 2579628"/>
                <a:gd name="connsiteX20" fmla="*/ 1016069 w 3300542"/>
                <a:gd name="connsiteY20" fmla="*/ 989703 h 2579628"/>
                <a:gd name="connsiteX21" fmla="*/ 957999 w 3300542"/>
                <a:gd name="connsiteY21" fmla="*/ 979147 h 2579628"/>
                <a:gd name="connsiteX22" fmla="*/ 899619 w 3300542"/>
                <a:gd name="connsiteY22" fmla="*/ 986288 h 2579628"/>
                <a:gd name="connsiteX23" fmla="*/ 818569 w 3300542"/>
                <a:gd name="connsiteY23" fmla="*/ 1025407 h 2579628"/>
                <a:gd name="connsiteX24" fmla="*/ 745594 w 3300542"/>
                <a:gd name="connsiteY24" fmla="*/ 1100542 h 2579628"/>
                <a:gd name="connsiteX25" fmla="*/ 670134 w 3300542"/>
                <a:gd name="connsiteY25" fmla="*/ 1159221 h 2579628"/>
                <a:gd name="connsiteX26" fmla="*/ 598090 w 3300542"/>
                <a:gd name="connsiteY26" fmla="*/ 1200824 h 2579628"/>
                <a:gd name="connsiteX27" fmla="*/ 565794 w 3300542"/>
                <a:gd name="connsiteY27" fmla="*/ 1254846 h 2579628"/>
                <a:gd name="connsiteX28" fmla="*/ 563620 w 3300542"/>
                <a:gd name="connsiteY28" fmla="*/ 1267886 h 2579628"/>
                <a:gd name="connsiteX29" fmla="*/ 542815 w 3300542"/>
                <a:gd name="connsiteY29" fmla="*/ 1269749 h 2579628"/>
                <a:gd name="connsiteX30" fmla="*/ 487229 w 3300542"/>
                <a:gd name="connsiteY30" fmla="*/ 1301727 h 2579628"/>
                <a:gd name="connsiteX31" fmla="*/ 442201 w 3300542"/>
                <a:gd name="connsiteY31" fmla="*/ 1488942 h 2579628"/>
                <a:gd name="connsiteX32" fmla="*/ 444375 w 3300542"/>
                <a:gd name="connsiteY32" fmla="*/ 1520920 h 2579628"/>
                <a:gd name="connsiteX33" fmla="*/ 367984 w 3300542"/>
                <a:gd name="connsiteY33" fmla="*/ 1520920 h 2579628"/>
                <a:gd name="connsiteX34" fmla="*/ 291903 w 3300542"/>
                <a:gd name="connsiteY34" fmla="*/ 1520920 h 2579628"/>
                <a:gd name="connsiteX35" fmla="*/ 292524 w 3300542"/>
                <a:gd name="connsiteY35" fmla="*/ 1571217 h 2579628"/>
                <a:gd name="connsiteX36" fmla="*/ 293455 w 3300542"/>
                <a:gd name="connsiteY36" fmla="*/ 1621824 h 2579628"/>
                <a:gd name="connsiteX37" fmla="*/ 316745 w 3300542"/>
                <a:gd name="connsiteY37" fmla="*/ 1623376 h 2579628"/>
                <a:gd name="connsiteX38" fmla="*/ 340035 w 3300542"/>
                <a:gd name="connsiteY38" fmla="*/ 1624928 h 2579628"/>
                <a:gd name="connsiteX39" fmla="*/ 341899 w 3300542"/>
                <a:gd name="connsiteY39" fmla="*/ 1645109 h 2579628"/>
                <a:gd name="connsiteX40" fmla="*/ 344383 w 3300542"/>
                <a:gd name="connsiteY40" fmla="*/ 1707203 h 2579628"/>
                <a:gd name="connsiteX41" fmla="*/ 227001 w 3300542"/>
                <a:gd name="connsiteY41" fmla="*/ 2198991 h 2579628"/>
                <a:gd name="connsiteX42" fmla="*/ 208369 w 3300542"/>
                <a:gd name="connsiteY42" fmla="*/ 2238110 h 2579628"/>
                <a:gd name="connsiteX43" fmla="*/ 104340 w 3300542"/>
                <a:gd name="connsiteY43" fmla="*/ 2238110 h 2579628"/>
                <a:gd name="connsiteX44" fmla="*/ 0 w 3300542"/>
                <a:gd name="connsiteY44" fmla="*/ 2238110 h 2579628"/>
                <a:gd name="connsiteX45" fmla="*/ 0 w 3300542"/>
                <a:gd name="connsiteY45" fmla="*/ 2408869 h 2579628"/>
                <a:gd name="connsiteX46" fmla="*/ 0 w 3300542"/>
                <a:gd name="connsiteY46" fmla="*/ 2579629 h 2579628"/>
                <a:gd name="connsiteX47" fmla="*/ 1465723 w 3300542"/>
                <a:gd name="connsiteY47" fmla="*/ 2579629 h 2579628"/>
                <a:gd name="connsiteX48" fmla="*/ 2931447 w 3300542"/>
                <a:gd name="connsiteY48" fmla="*/ 2579629 h 2579628"/>
                <a:gd name="connsiteX49" fmla="*/ 2931447 w 3300542"/>
                <a:gd name="connsiteY49" fmla="*/ 2408869 h 2579628"/>
                <a:gd name="connsiteX50" fmla="*/ 2931447 w 3300542"/>
                <a:gd name="connsiteY50" fmla="*/ 2238110 h 2579628"/>
                <a:gd name="connsiteX51" fmla="*/ 2857229 w 3300542"/>
                <a:gd name="connsiteY51" fmla="*/ 2238110 h 2579628"/>
                <a:gd name="connsiteX52" fmla="*/ 2782701 w 3300542"/>
                <a:gd name="connsiteY52" fmla="*/ 2238110 h 2579628"/>
                <a:gd name="connsiteX53" fmla="*/ 2780838 w 3300542"/>
                <a:gd name="connsiteY53" fmla="*/ 2220103 h 2579628"/>
                <a:gd name="connsiteX54" fmla="*/ 2769969 w 3300542"/>
                <a:gd name="connsiteY54" fmla="*/ 2130997 h 2579628"/>
                <a:gd name="connsiteX55" fmla="*/ 2755995 w 3300542"/>
                <a:gd name="connsiteY55" fmla="*/ 2016123 h 2579628"/>
                <a:gd name="connsiteX56" fmla="*/ 2734568 w 3300542"/>
                <a:gd name="connsiteY56" fmla="*/ 1950613 h 2579628"/>
                <a:gd name="connsiteX57" fmla="*/ 2720904 w 3300542"/>
                <a:gd name="connsiteY57" fmla="*/ 1941920 h 2579628"/>
                <a:gd name="connsiteX58" fmla="*/ 2719041 w 3300542"/>
                <a:gd name="connsiteY58" fmla="*/ 1898454 h 2579628"/>
                <a:gd name="connsiteX59" fmla="*/ 2714073 w 3300542"/>
                <a:gd name="connsiteY59" fmla="*/ 1739803 h 2579628"/>
                <a:gd name="connsiteX60" fmla="*/ 2709415 w 3300542"/>
                <a:gd name="connsiteY60" fmla="*/ 1609405 h 2579628"/>
                <a:gd name="connsiteX61" fmla="*/ 2706309 w 3300542"/>
                <a:gd name="connsiteY61" fmla="*/ 1524025 h 2579628"/>
                <a:gd name="connsiteX62" fmla="*/ 2701651 w 3300542"/>
                <a:gd name="connsiteY62" fmla="*/ 1384313 h 2579628"/>
                <a:gd name="connsiteX63" fmla="*/ 2695441 w 3300542"/>
                <a:gd name="connsiteY63" fmla="*/ 1196477 h 2579628"/>
                <a:gd name="connsiteX64" fmla="*/ 2689230 w 3300542"/>
                <a:gd name="connsiteY64" fmla="*/ 1010194 h 2579628"/>
                <a:gd name="connsiteX65" fmla="*/ 2684572 w 3300542"/>
                <a:gd name="connsiteY65" fmla="*/ 882901 h 2579628"/>
                <a:gd name="connsiteX66" fmla="*/ 2679914 w 3300542"/>
                <a:gd name="connsiteY66" fmla="*/ 749398 h 2579628"/>
                <a:gd name="connsiteX67" fmla="*/ 2674945 w 3300542"/>
                <a:gd name="connsiteY67" fmla="*/ 614964 h 2579628"/>
                <a:gd name="connsiteX68" fmla="*/ 2672771 w 3300542"/>
                <a:gd name="connsiteY68" fmla="*/ 555353 h 2579628"/>
                <a:gd name="connsiteX69" fmla="*/ 2660971 w 3300542"/>
                <a:gd name="connsiteY69" fmla="*/ 555353 h 2579628"/>
                <a:gd name="connsiteX70" fmla="*/ 2652276 w 3300542"/>
                <a:gd name="connsiteY70" fmla="*/ 546349 h 2579628"/>
                <a:gd name="connsiteX71" fmla="*/ 2677740 w 3300542"/>
                <a:gd name="connsiteY71" fmla="*/ 535793 h 2579628"/>
                <a:gd name="connsiteX72" fmla="*/ 2760032 w 3300542"/>
                <a:gd name="connsiteY72" fmla="*/ 498847 h 2579628"/>
                <a:gd name="connsiteX73" fmla="*/ 2781769 w 3300542"/>
                <a:gd name="connsiteY73" fmla="*/ 497916 h 2579628"/>
                <a:gd name="connsiteX74" fmla="*/ 2896046 w 3300542"/>
                <a:gd name="connsiteY74" fmla="*/ 514992 h 2579628"/>
                <a:gd name="connsiteX75" fmla="*/ 2928652 w 3300542"/>
                <a:gd name="connsiteY75" fmla="*/ 490154 h 2579628"/>
                <a:gd name="connsiteX76" fmla="*/ 2945731 w 3300542"/>
                <a:gd name="connsiteY76" fmla="*/ 472457 h 2579628"/>
                <a:gd name="connsiteX77" fmla="*/ 2958153 w 3300542"/>
                <a:gd name="connsiteY77" fmla="*/ 482703 h 2579628"/>
                <a:gd name="connsiteX78" fmla="*/ 3026160 w 3300542"/>
                <a:gd name="connsiteY78" fmla="*/ 517786 h 2579628"/>
                <a:gd name="connsiteX79" fmla="*/ 3130810 w 3300542"/>
                <a:gd name="connsiteY79" fmla="*/ 512198 h 2579628"/>
                <a:gd name="connsiteX80" fmla="*/ 3282661 w 3300542"/>
                <a:gd name="connsiteY80" fmla="*/ 402291 h 2579628"/>
                <a:gd name="connsiteX81" fmla="*/ 3215275 w 3300542"/>
                <a:gd name="connsiteY81" fmla="*/ 172852 h 2579628"/>
                <a:gd name="connsiteX82" fmla="*/ 3165279 w 3300542"/>
                <a:gd name="connsiteY82" fmla="*/ 161675 h 2579628"/>
                <a:gd name="connsiteX83" fmla="*/ 3110936 w 3300542"/>
                <a:gd name="connsiteY83" fmla="*/ 168195 h 2579628"/>
                <a:gd name="connsiteX84" fmla="*/ 3067461 w 3300542"/>
                <a:gd name="connsiteY84" fmla="*/ 187134 h 2579628"/>
                <a:gd name="connsiteX85" fmla="*/ 3049760 w 3300542"/>
                <a:gd name="connsiteY85" fmla="*/ 197690 h 2579628"/>
                <a:gd name="connsiteX86" fmla="*/ 3037960 w 3300542"/>
                <a:gd name="connsiteY86" fmla="*/ 187134 h 2579628"/>
                <a:gd name="connsiteX87" fmla="*/ 3010012 w 3300542"/>
                <a:gd name="connsiteY87" fmla="*/ 168505 h 2579628"/>
                <a:gd name="connsiteX88" fmla="*/ 2987654 w 3300542"/>
                <a:gd name="connsiteY88" fmla="*/ 149256 h 2579628"/>
                <a:gd name="connsiteX89" fmla="*/ 2890146 w 3300542"/>
                <a:gd name="connsiteY89" fmla="*/ 82815 h 2579628"/>
                <a:gd name="connsiteX90" fmla="*/ 2768106 w 3300542"/>
                <a:gd name="connsiteY90" fmla="*/ 114483 h 2579628"/>
                <a:gd name="connsiteX91" fmla="*/ 2746679 w 3300542"/>
                <a:gd name="connsiteY91" fmla="*/ 105790 h 2579628"/>
                <a:gd name="connsiteX92" fmla="*/ 2714073 w 3300542"/>
                <a:gd name="connsiteY92" fmla="*/ 86230 h 2579628"/>
                <a:gd name="connsiteX93" fmla="*/ 2684261 w 3300542"/>
                <a:gd name="connsiteY93" fmla="*/ 62635 h 2579628"/>
                <a:gd name="connsiteX94" fmla="*/ 2551974 w 3300542"/>
                <a:gd name="connsiteY94" fmla="*/ 5508 h 2579628"/>
                <a:gd name="connsiteX95" fmla="*/ 2485209 w 3300542"/>
                <a:gd name="connsiteY95" fmla="*/ 28793 h 2579628"/>
                <a:gd name="connsiteX96" fmla="*/ 2465024 w 3300542"/>
                <a:gd name="connsiteY96" fmla="*/ 39660 h 2579628"/>
                <a:gd name="connsiteX97" fmla="*/ 2448876 w 3300542"/>
                <a:gd name="connsiteY97" fmla="*/ 27862 h 2579628"/>
                <a:gd name="connsiteX98" fmla="*/ 2425275 w 3300542"/>
                <a:gd name="connsiteY98" fmla="*/ 12028 h 2579628"/>
                <a:gd name="connsiteX99" fmla="*/ 2309757 w 3300542"/>
                <a:gd name="connsiteY99" fmla="*/ 5818 h 2579628"/>
                <a:gd name="connsiteX100" fmla="*/ 2411301 w 3300542"/>
                <a:gd name="connsiteY100" fmla="*/ 37797 h 2579628"/>
                <a:gd name="connsiteX101" fmla="*/ 2448565 w 3300542"/>
                <a:gd name="connsiteY101" fmla="*/ 68844 h 2579628"/>
                <a:gd name="connsiteX102" fmla="*/ 2466887 w 3300542"/>
                <a:gd name="connsiteY102" fmla="*/ 79710 h 2579628"/>
                <a:gd name="connsiteX103" fmla="*/ 2480551 w 3300542"/>
                <a:gd name="connsiteY103" fmla="*/ 70396 h 2579628"/>
                <a:gd name="connsiteX104" fmla="*/ 2521541 w 3300542"/>
                <a:gd name="connsiteY104" fmla="*/ 43075 h 2579628"/>
                <a:gd name="connsiteX105" fmla="*/ 2646997 w 3300542"/>
                <a:gd name="connsiteY105" fmla="*/ 62635 h 2579628"/>
                <a:gd name="connsiteX106" fmla="*/ 2659729 w 3300542"/>
                <a:gd name="connsiteY106" fmla="*/ 75364 h 2579628"/>
                <a:gd name="connsiteX107" fmla="*/ 2637681 w 3300542"/>
                <a:gd name="connsiteY107" fmla="*/ 77848 h 2579628"/>
                <a:gd name="connsiteX108" fmla="*/ 2540173 w 3300542"/>
                <a:gd name="connsiteY108" fmla="*/ 111379 h 2579628"/>
                <a:gd name="connsiteX109" fmla="*/ 2465645 w 3300542"/>
                <a:gd name="connsiteY109" fmla="*/ 186823 h 2579628"/>
                <a:gd name="connsiteX110" fmla="*/ 2447323 w 3300542"/>
                <a:gd name="connsiteY110" fmla="*/ 204520 h 2579628"/>
                <a:gd name="connsiteX111" fmla="*/ 2378074 w 3300542"/>
                <a:gd name="connsiteY111" fmla="*/ 244881 h 2579628"/>
                <a:gd name="connsiteX112" fmla="*/ 2351368 w 3300542"/>
                <a:gd name="connsiteY112" fmla="*/ 269719 h 2579628"/>
                <a:gd name="connsiteX113" fmla="*/ 2343605 w 3300542"/>
                <a:gd name="connsiteY113" fmla="*/ 281828 h 2579628"/>
                <a:gd name="connsiteX114" fmla="*/ 2332736 w 3300542"/>
                <a:gd name="connsiteY114" fmla="*/ 298593 h 2579628"/>
                <a:gd name="connsiteX115" fmla="*/ 2310999 w 3300542"/>
                <a:gd name="connsiteY115" fmla="*/ 297662 h 2579628"/>
                <a:gd name="connsiteX116" fmla="*/ 2235539 w 3300542"/>
                <a:gd name="connsiteY116" fmla="*/ 314738 h 2579628"/>
                <a:gd name="connsiteX117" fmla="*/ 2226223 w 3300542"/>
                <a:gd name="connsiteY117" fmla="*/ 325604 h 2579628"/>
                <a:gd name="connsiteX118" fmla="*/ 2209143 w 3300542"/>
                <a:gd name="connsiteY118" fmla="*/ 315359 h 2579628"/>
                <a:gd name="connsiteX119" fmla="*/ 2190822 w 3300542"/>
                <a:gd name="connsiteY119" fmla="*/ 294867 h 2579628"/>
                <a:gd name="connsiteX120" fmla="*/ 2159768 w 3300542"/>
                <a:gd name="connsiteY120" fmla="*/ 282138 h 2579628"/>
                <a:gd name="connsiteX121" fmla="*/ 2156352 w 3300542"/>
                <a:gd name="connsiteY121" fmla="*/ 303561 h 2579628"/>
                <a:gd name="connsiteX122" fmla="*/ 2148279 w 3300542"/>
                <a:gd name="connsiteY122" fmla="*/ 329640 h 2579628"/>
                <a:gd name="connsiteX123" fmla="*/ 2121262 w 3300542"/>
                <a:gd name="connsiteY123" fmla="*/ 345474 h 2579628"/>
                <a:gd name="connsiteX124" fmla="*/ 2066608 w 3300542"/>
                <a:gd name="connsiteY124" fmla="*/ 347337 h 2579628"/>
                <a:gd name="connsiteX125" fmla="*/ 2043628 w 3300542"/>
                <a:gd name="connsiteY125" fmla="*/ 348269 h 2579628"/>
                <a:gd name="connsiteX126" fmla="*/ 2044870 w 3300542"/>
                <a:gd name="connsiteY126" fmla="*/ 358514 h 2579628"/>
                <a:gd name="connsiteX127" fmla="*/ 2046734 w 3300542"/>
                <a:gd name="connsiteY127" fmla="*/ 367518 h 2579628"/>
                <a:gd name="connsiteX128" fmla="*/ 2038660 w 3300542"/>
                <a:gd name="connsiteY128" fmla="*/ 383041 h 2579628"/>
                <a:gd name="connsiteX129" fmla="*/ 2033691 w 3300542"/>
                <a:gd name="connsiteY129" fmla="*/ 400117 h 2579628"/>
                <a:gd name="connsiteX130" fmla="*/ 1998601 w 3300542"/>
                <a:gd name="connsiteY130" fmla="*/ 400117 h 2579628"/>
                <a:gd name="connsiteX131" fmla="*/ 1959784 w 3300542"/>
                <a:gd name="connsiteY131" fmla="*/ 392045 h 2579628"/>
                <a:gd name="connsiteX132" fmla="*/ 1951710 w 3300542"/>
                <a:gd name="connsiteY132" fmla="*/ 273755 h 2579628"/>
                <a:gd name="connsiteX133" fmla="*/ 1983695 w 3300542"/>
                <a:gd name="connsiteY133" fmla="*/ 241777 h 2579628"/>
                <a:gd name="connsiteX134" fmla="*/ 2008538 w 3300542"/>
                <a:gd name="connsiteY134" fmla="*/ 249539 h 2579628"/>
                <a:gd name="connsiteX135" fmla="*/ 2069713 w 3300542"/>
                <a:gd name="connsiteY135" fmla="*/ 223148 h 2579628"/>
                <a:gd name="connsiteX136" fmla="*/ 2153558 w 3300542"/>
                <a:gd name="connsiteY136" fmla="*/ 154845 h 2579628"/>
                <a:gd name="connsiteX137" fmla="*/ 2169705 w 3300542"/>
                <a:gd name="connsiteY137" fmla="*/ 164159 h 2579628"/>
                <a:gd name="connsiteX138" fmla="*/ 2196722 w 3300542"/>
                <a:gd name="connsiteY138" fmla="*/ 171610 h 2579628"/>
                <a:gd name="connsiteX139" fmla="*/ 2195480 w 3300542"/>
                <a:gd name="connsiteY139" fmla="*/ 147083 h 2579628"/>
                <a:gd name="connsiteX140" fmla="*/ 2194238 w 3300542"/>
                <a:gd name="connsiteY140" fmla="*/ 119761 h 2579628"/>
                <a:gd name="connsiteX141" fmla="*/ 2289572 w 3300542"/>
                <a:gd name="connsiteY141" fmla="*/ 42764 h 2579628"/>
                <a:gd name="connsiteX142" fmla="*/ 2367826 w 3300542"/>
                <a:gd name="connsiteY142" fmla="*/ 28793 h 2579628"/>
                <a:gd name="connsiteX143" fmla="*/ 2411301 w 3300542"/>
                <a:gd name="connsiteY143" fmla="*/ 37797 h 2579628"/>
                <a:gd name="connsiteX144" fmla="*/ 2708483 w 3300542"/>
                <a:gd name="connsiteY144" fmla="*/ 115104 h 2579628"/>
                <a:gd name="connsiteX145" fmla="*/ 2740468 w 3300542"/>
                <a:gd name="connsiteY145" fmla="*/ 140563 h 2579628"/>
                <a:gd name="connsiteX146" fmla="*/ 2778974 w 3300542"/>
                <a:gd name="connsiteY146" fmla="*/ 146772 h 2579628"/>
                <a:gd name="connsiteX147" fmla="*/ 2808786 w 3300542"/>
                <a:gd name="connsiteY147" fmla="*/ 125039 h 2579628"/>
                <a:gd name="connsiteX148" fmla="*/ 2943558 w 3300542"/>
                <a:gd name="connsiteY148" fmla="*/ 140252 h 2579628"/>
                <a:gd name="connsiteX149" fmla="*/ 2956600 w 3300542"/>
                <a:gd name="connsiteY149" fmla="*/ 153292 h 2579628"/>
                <a:gd name="connsiteX150" fmla="*/ 2935484 w 3300542"/>
                <a:gd name="connsiteY150" fmla="*/ 155155 h 2579628"/>
                <a:gd name="connsiteX151" fmla="*/ 2753821 w 3300542"/>
                <a:gd name="connsiteY151" fmla="*/ 265373 h 2579628"/>
                <a:gd name="connsiteX152" fmla="*/ 2733636 w 3300542"/>
                <a:gd name="connsiteY152" fmla="*/ 283069 h 2579628"/>
                <a:gd name="connsiteX153" fmla="*/ 2639234 w 3300542"/>
                <a:gd name="connsiteY153" fmla="*/ 353857 h 2579628"/>
                <a:gd name="connsiteX154" fmla="*/ 2615012 w 3300542"/>
                <a:gd name="connsiteY154" fmla="*/ 381489 h 2579628"/>
                <a:gd name="connsiteX155" fmla="*/ 2595138 w 3300542"/>
                <a:gd name="connsiteY155" fmla="*/ 375280 h 2579628"/>
                <a:gd name="connsiteX156" fmla="*/ 2569674 w 3300542"/>
                <a:gd name="connsiteY156" fmla="*/ 369070 h 2579628"/>
                <a:gd name="connsiteX157" fmla="*/ 2527752 w 3300542"/>
                <a:gd name="connsiteY157" fmla="*/ 389251 h 2579628"/>
                <a:gd name="connsiteX158" fmla="*/ 2516883 w 3300542"/>
                <a:gd name="connsiteY158" fmla="*/ 399807 h 2579628"/>
                <a:gd name="connsiteX159" fmla="*/ 2501977 w 3300542"/>
                <a:gd name="connsiteY159" fmla="*/ 390182 h 2579628"/>
                <a:gd name="connsiteX160" fmla="*/ 2487382 w 3300542"/>
                <a:gd name="connsiteY160" fmla="*/ 373417 h 2579628"/>
                <a:gd name="connsiteX161" fmla="*/ 2469371 w 3300542"/>
                <a:gd name="connsiteY161" fmla="*/ 353547 h 2579628"/>
                <a:gd name="connsiteX162" fmla="*/ 2450118 w 3300542"/>
                <a:gd name="connsiteY162" fmla="*/ 370622 h 2579628"/>
                <a:gd name="connsiteX163" fmla="*/ 2453534 w 3300542"/>
                <a:gd name="connsiteY163" fmla="*/ 382731 h 2579628"/>
                <a:gd name="connsiteX164" fmla="*/ 2429623 w 3300542"/>
                <a:gd name="connsiteY164" fmla="*/ 418746 h 2579628"/>
                <a:gd name="connsiteX165" fmla="*/ 2365032 w 3300542"/>
                <a:gd name="connsiteY165" fmla="*/ 425266 h 2579628"/>
                <a:gd name="connsiteX166" fmla="*/ 2342052 w 3300542"/>
                <a:gd name="connsiteY166" fmla="*/ 425576 h 2579628"/>
                <a:gd name="connsiteX167" fmla="*/ 2341431 w 3300542"/>
                <a:gd name="connsiteY167" fmla="*/ 433959 h 2579628"/>
                <a:gd name="connsiteX168" fmla="*/ 2337705 w 3300542"/>
                <a:gd name="connsiteY168" fmla="*/ 458486 h 2579628"/>
                <a:gd name="connsiteX169" fmla="*/ 2331494 w 3300542"/>
                <a:gd name="connsiteY169" fmla="*/ 477735 h 2579628"/>
                <a:gd name="connsiteX170" fmla="*/ 2298577 w 3300542"/>
                <a:gd name="connsiteY170" fmla="*/ 477735 h 2579628"/>
                <a:gd name="connsiteX171" fmla="*/ 2261934 w 3300542"/>
                <a:gd name="connsiteY171" fmla="*/ 475251 h 2579628"/>
                <a:gd name="connsiteX172" fmla="*/ 2251065 w 3300542"/>
                <a:gd name="connsiteY172" fmla="*/ 449793 h 2579628"/>
                <a:gd name="connsiteX173" fmla="*/ 2243613 w 3300542"/>
                <a:gd name="connsiteY173" fmla="*/ 393908 h 2579628"/>
                <a:gd name="connsiteX174" fmla="*/ 2251997 w 3300542"/>
                <a:gd name="connsiteY174" fmla="*/ 343922 h 2579628"/>
                <a:gd name="connsiteX175" fmla="*/ 2306651 w 3300542"/>
                <a:gd name="connsiteY175" fmla="*/ 327156 h 2579628"/>
                <a:gd name="connsiteX176" fmla="*/ 2330252 w 3300542"/>
                <a:gd name="connsiteY176" fmla="*/ 334918 h 2579628"/>
                <a:gd name="connsiteX177" fmla="*/ 2377143 w 3300542"/>
                <a:gd name="connsiteY177" fmla="*/ 288968 h 2579628"/>
                <a:gd name="connsiteX178" fmla="*/ 2451050 w 3300542"/>
                <a:gd name="connsiteY178" fmla="*/ 232463 h 2579628"/>
                <a:gd name="connsiteX179" fmla="*/ 2467198 w 3300542"/>
                <a:gd name="connsiteY179" fmla="*/ 241777 h 2579628"/>
                <a:gd name="connsiteX180" fmla="*/ 2493904 w 3300542"/>
                <a:gd name="connsiteY180" fmla="*/ 247986 h 2579628"/>
                <a:gd name="connsiteX181" fmla="*/ 2497940 w 3300542"/>
                <a:gd name="connsiteY181" fmla="*/ 236188 h 2579628"/>
                <a:gd name="connsiteX182" fmla="*/ 2491730 w 3300542"/>
                <a:gd name="connsiteY182" fmla="*/ 222838 h 2579628"/>
                <a:gd name="connsiteX183" fmla="*/ 2492351 w 3300542"/>
                <a:gd name="connsiteY183" fmla="*/ 196758 h 2579628"/>
                <a:gd name="connsiteX184" fmla="*/ 2619049 w 3300542"/>
                <a:gd name="connsiteY184" fmla="*/ 109516 h 2579628"/>
                <a:gd name="connsiteX185" fmla="*/ 2708483 w 3300542"/>
                <a:gd name="connsiteY185" fmla="*/ 115104 h 2579628"/>
                <a:gd name="connsiteX186" fmla="*/ 2987964 w 3300542"/>
                <a:gd name="connsiteY186" fmla="*/ 190859 h 2579628"/>
                <a:gd name="connsiteX187" fmla="*/ 3032060 w 3300542"/>
                <a:gd name="connsiteY187" fmla="*/ 223459 h 2579628"/>
                <a:gd name="connsiteX188" fmla="*/ 3051003 w 3300542"/>
                <a:gd name="connsiteY188" fmla="*/ 235567 h 2579628"/>
                <a:gd name="connsiteX189" fmla="*/ 3066529 w 3300542"/>
                <a:gd name="connsiteY189" fmla="*/ 226253 h 2579628"/>
                <a:gd name="connsiteX190" fmla="*/ 3132673 w 3300542"/>
                <a:gd name="connsiteY190" fmla="*/ 192101 h 2579628"/>
                <a:gd name="connsiteX191" fmla="*/ 3233286 w 3300542"/>
                <a:gd name="connsiteY191" fmla="*/ 220354 h 2579628"/>
                <a:gd name="connsiteX192" fmla="*/ 3222418 w 3300542"/>
                <a:gd name="connsiteY192" fmla="*/ 437995 h 2579628"/>
                <a:gd name="connsiteX193" fmla="*/ 3073982 w 3300542"/>
                <a:gd name="connsiteY193" fmla="*/ 492327 h 2579628"/>
                <a:gd name="connsiteX194" fmla="*/ 3026470 w 3300542"/>
                <a:gd name="connsiteY194" fmla="*/ 487049 h 2579628"/>
                <a:gd name="connsiteX195" fmla="*/ 2964363 w 3300542"/>
                <a:gd name="connsiteY195" fmla="*/ 444515 h 2579628"/>
                <a:gd name="connsiteX196" fmla="*/ 2947905 w 3300542"/>
                <a:gd name="connsiteY196" fmla="*/ 430233 h 2579628"/>
                <a:gd name="connsiteX197" fmla="*/ 2934552 w 3300542"/>
                <a:gd name="connsiteY197" fmla="*/ 425886 h 2579628"/>
                <a:gd name="connsiteX198" fmla="*/ 2927410 w 3300542"/>
                <a:gd name="connsiteY198" fmla="*/ 441721 h 2579628"/>
                <a:gd name="connsiteX199" fmla="*/ 2824312 w 3300542"/>
                <a:gd name="connsiteY199" fmla="*/ 486739 h 2579628"/>
                <a:gd name="connsiteX200" fmla="*/ 2776801 w 3300542"/>
                <a:gd name="connsiteY200" fmla="*/ 452897 h 2579628"/>
                <a:gd name="connsiteX201" fmla="*/ 2744505 w 3300542"/>
                <a:gd name="connsiteY201" fmla="*/ 439547 h 2579628"/>
                <a:gd name="connsiteX202" fmla="*/ 2742331 w 3300542"/>
                <a:gd name="connsiteY202" fmla="*/ 462522 h 2579628"/>
                <a:gd name="connsiteX203" fmla="*/ 2719662 w 3300542"/>
                <a:gd name="connsiteY203" fmla="*/ 496364 h 2579628"/>
                <a:gd name="connsiteX204" fmla="*/ 2678361 w 3300542"/>
                <a:gd name="connsiteY204" fmla="*/ 504125 h 2579628"/>
                <a:gd name="connsiteX205" fmla="*/ 2644202 w 3300542"/>
                <a:gd name="connsiteY205" fmla="*/ 501642 h 2579628"/>
                <a:gd name="connsiteX206" fmla="*/ 2632091 w 3300542"/>
                <a:gd name="connsiteY206" fmla="*/ 503504 h 2579628"/>
                <a:gd name="connsiteX207" fmla="*/ 2629607 w 3300542"/>
                <a:gd name="connsiteY207" fmla="*/ 514060 h 2579628"/>
                <a:gd name="connsiteX208" fmla="*/ 2630539 w 3300542"/>
                <a:gd name="connsiteY208" fmla="*/ 523064 h 2579628"/>
                <a:gd name="connsiteX209" fmla="*/ 2624018 w 3300542"/>
                <a:gd name="connsiteY209" fmla="*/ 540761 h 2579628"/>
                <a:gd name="connsiteX210" fmla="*/ 2619981 w 3300542"/>
                <a:gd name="connsiteY210" fmla="*/ 555664 h 2579628"/>
                <a:gd name="connsiteX211" fmla="*/ 2583959 w 3300542"/>
                <a:gd name="connsiteY211" fmla="*/ 554732 h 2579628"/>
                <a:gd name="connsiteX212" fmla="*/ 2547937 w 3300542"/>
                <a:gd name="connsiteY212" fmla="*/ 553801 h 2579628"/>
                <a:gd name="connsiteX213" fmla="*/ 2540794 w 3300542"/>
                <a:gd name="connsiteY213" fmla="*/ 533620 h 2579628"/>
                <a:gd name="connsiteX214" fmla="*/ 2548247 w 3300542"/>
                <a:gd name="connsiteY214" fmla="*/ 409742 h 2579628"/>
                <a:gd name="connsiteX215" fmla="*/ 2600727 w 3300542"/>
                <a:gd name="connsiteY215" fmla="*/ 408190 h 2579628"/>
                <a:gd name="connsiteX216" fmla="*/ 2618428 w 3300542"/>
                <a:gd name="connsiteY216" fmla="*/ 416262 h 2579628"/>
                <a:gd name="connsiteX217" fmla="*/ 2626812 w 3300542"/>
                <a:gd name="connsiteY217" fmla="*/ 410363 h 2579628"/>
                <a:gd name="connsiteX218" fmla="*/ 2648550 w 3300542"/>
                <a:gd name="connsiteY218" fmla="*/ 387388 h 2579628"/>
                <a:gd name="connsiteX219" fmla="*/ 2737673 w 3300542"/>
                <a:gd name="connsiteY219" fmla="*/ 313185 h 2579628"/>
                <a:gd name="connsiteX220" fmla="*/ 2752268 w 3300542"/>
                <a:gd name="connsiteY220" fmla="*/ 317532 h 2579628"/>
                <a:gd name="connsiteX221" fmla="*/ 2762205 w 3300542"/>
                <a:gd name="connsiteY221" fmla="*/ 327467 h 2579628"/>
                <a:gd name="connsiteX222" fmla="*/ 2779595 w 3300542"/>
                <a:gd name="connsiteY222" fmla="*/ 302008 h 2579628"/>
                <a:gd name="connsiteX223" fmla="*/ 2776490 w 3300542"/>
                <a:gd name="connsiteY223" fmla="*/ 284622 h 2579628"/>
                <a:gd name="connsiteX224" fmla="*/ 2919646 w 3300542"/>
                <a:gd name="connsiteY224" fmla="*/ 186202 h 2579628"/>
                <a:gd name="connsiteX225" fmla="*/ 2987964 w 3300542"/>
                <a:gd name="connsiteY225" fmla="*/ 190859 h 2579628"/>
                <a:gd name="connsiteX226" fmla="*/ 2205417 w 3300542"/>
                <a:gd name="connsiteY226" fmla="*/ 347027 h 2579628"/>
                <a:gd name="connsiteX227" fmla="*/ 2217217 w 3300542"/>
                <a:gd name="connsiteY227" fmla="*/ 354167 h 2579628"/>
                <a:gd name="connsiteX228" fmla="*/ 2215354 w 3300542"/>
                <a:gd name="connsiteY228" fmla="*/ 379316 h 2579628"/>
                <a:gd name="connsiteX229" fmla="*/ 2225912 w 3300542"/>
                <a:gd name="connsiteY229" fmla="*/ 467800 h 2579628"/>
                <a:gd name="connsiteX230" fmla="*/ 2224670 w 3300542"/>
                <a:gd name="connsiteY230" fmla="*/ 566220 h 2579628"/>
                <a:gd name="connsiteX231" fmla="*/ 2218770 w 3300542"/>
                <a:gd name="connsiteY231" fmla="*/ 736669 h 2579628"/>
                <a:gd name="connsiteX232" fmla="*/ 2216596 w 3300542"/>
                <a:gd name="connsiteY232" fmla="*/ 814287 h 2579628"/>
                <a:gd name="connsiteX233" fmla="*/ 2210075 w 3300542"/>
                <a:gd name="connsiteY233" fmla="*/ 804972 h 2579628"/>
                <a:gd name="connsiteX234" fmla="*/ 2177158 w 3300542"/>
                <a:gd name="connsiteY234" fmla="*/ 769579 h 2579628"/>
                <a:gd name="connsiteX235" fmla="*/ 2125299 w 3300542"/>
                <a:gd name="connsiteY235" fmla="*/ 730149 h 2579628"/>
                <a:gd name="connsiteX236" fmla="*/ 2100146 w 3300542"/>
                <a:gd name="connsiteY236" fmla="*/ 716798 h 2579628"/>
                <a:gd name="connsiteX237" fmla="*/ 2098282 w 3300542"/>
                <a:gd name="connsiteY237" fmla="*/ 688235 h 2579628"/>
                <a:gd name="connsiteX238" fmla="*/ 2092693 w 3300542"/>
                <a:gd name="connsiteY238" fmla="*/ 533620 h 2579628"/>
                <a:gd name="connsiteX239" fmla="*/ 2088035 w 3300542"/>
                <a:gd name="connsiteY239" fmla="*/ 403843 h 2579628"/>
                <a:gd name="connsiteX240" fmla="*/ 2075924 w 3300542"/>
                <a:gd name="connsiteY240" fmla="*/ 400117 h 2579628"/>
                <a:gd name="connsiteX241" fmla="*/ 2067850 w 3300542"/>
                <a:gd name="connsiteY241" fmla="*/ 386767 h 2579628"/>
                <a:gd name="connsiteX242" fmla="*/ 2098282 w 3300542"/>
                <a:gd name="connsiteY242" fmla="*/ 377763 h 2579628"/>
                <a:gd name="connsiteX243" fmla="*/ 2172190 w 3300542"/>
                <a:gd name="connsiteY243" fmla="*/ 345164 h 2579628"/>
                <a:gd name="connsiteX244" fmla="*/ 2187716 w 3300542"/>
                <a:gd name="connsiteY244" fmla="*/ 336160 h 2579628"/>
                <a:gd name="connsiteX245" fmla="*/ 2205417 w 3300542"/>
                <a:gd name="connsiteY245" fmla="*/ 347027 h 2579628"/>
                <a:gd name="connsiteX246" fmla="*/ 2504462 w 3300542"/>
                <a:gd name="connsiteY246" fmla="*/ 469352 h 2579628"/>
                <a:gd name="connsiteX247" fmla="*/ 2510051 w 3300542"/>
                <a:gd name="connsiteY247" fmla="*/ 533310 h 2579628"/>
                <a:gd name="connsiteX248" fmla="*/ 2509120 w 3300542"/>
                <a:gd name="connsiteY248" fmla="*/ 747535 h 2579628"/>
                <a:gd name="connsiteX249" fmla="*/ 2499804 w 3300542"/>
                <a:gd name="connsiteY249" fmla="*/ 1011747 h 2579628"/>
                <a:gd name="connsiteX250" fmla="*/ 2493593 w 3300542"/>
                <a:gd name="connsiteY250" fmla="*/ 1188716 h 2579628"/>
                <a:gd name="connsiteX251" fmla="*/ 2475893 w 3300542"/>
                <a:gd name="connsiteY251" fmla="*/ 1712481 h 2579628"/>
                <a:gd name="connsiteX252" fmla="*/ 2471235 w 3300542"/>
                <a:gd name="connsiteY252" fmla="*/ 1766193 h 2579628"/>
                <a:gd name="connsiteX253" fmla="*/ 2428381 w 3300542"/>
                <a:gd name="connsiteY253" fmla="*/ 1732662 h 2579628"/>
                <a:gd name="connsiteX254" fmla="*/ 2425275 w 3300542"/>
                <a:gd name="connsiteY254" fmla="*/ 1637347 h 2579628"/>
                <a:gd name="connsiteX255" fmla="*/ 2419065 w 3300542"/>
                <a:gd name="connsiteY255" fmla="*/ 1449512 h 2579628"/>
                <a:gd name="connsiteX256" fmla="*/ 2412854 w 3300542"/>
                <a:gd name="connsiteY256" fmla="*/ 1278752 h 2579628"/>
                <a:gd name="connsiteX257" fmla="*/ 2405091 w 3300542"/>
                <a:gd name="connsiteY257" fmla="*/ 1056765 h 2579628"/>
                <a:gd name="connsiteX258" fmla="*/ 2386148 w 3300542"/>
                <a:gd name="connsiteY258" fmla="*/ 515613 h 2579628"/>
                <a:gd name="connsiteX259" fmla="*/ 2384285 w 3300542"/>
                <a:gd name="connsiteY259" fmla="*/ 477735 h 2579628"/>
                <a:gd name="connsiteX260" fmla="*/ 2373727 w 3300542"/>
                <a:gd name="connsiteY260" fmla="*/ 477735 h 2579628"/>
                <a:gd name="connsiteX261" fmla="*/ 2365032 w 3300542"/>
                <a:gd name="connsiteY261" fmla="*/ 463454 h 2579628"/>
                <a:gd name="connsiteX262" fmla="*/ 2394222 w 3300542"/>
                <a:gd name="connsiteY262" fmla="*/ 455381 h 2579628"/>
                <a:gd name="connsiteX263" fmla="*/ 2442044 w 3300542"/>
                <a:gd name="connsiteY263" fmla="*/ 443894 h 2579628"/>
                <a:gd name="connsiteX264" fmla="*/ 2470613 w 3300542"/>
                <a:gd name="connsiteY264" fmla="*/ 421850 h 2579628"/>
                <a:gd name="connsiteX265" fmla="*/ 2478687 w 3300542"/>
                <a:gd name="connsiteY265" fmla="*/ 409742 h 2579628"/>
                <a:gd name="connsiteX266" fmla="*/ 2491419 w 3300542"/>
                <a:gd name="connsiteY266" fmla="*/ 417814 h 2579628"/>
                <a:gd name="connsiteX267" fmla="*/ 2504462 w 3300542"/>
                <a:gd name="connsiteY267" fmla="*/ 425576 h 2579628"/>
                <a:gd name="connsiteX268" fmla="*/ 2504462 w 3300542"/>
                <a:gd name="connsiteY268" fmla="*/ 469352 h 2579628"/>
                <a:gd name="connsiteX269" fmla="*/ 2060087 w 3300542"/>
                <a:gd name="connsiteY269" fmla="*/ 434890 h 2579628"/>
                <a:gd name="connsiteX270" fmla="*/ 2063192 w 3300542"/>
                <a:gd name="connsiteY270" fmla="*/ 498537 h 2579628"/>
                <a:gd name="connsiteX271" fmla="*/ 2064745 w 3300542"/>
                <a:gd name="connsiteY271" fmla="*/ 555353 h 2579628"/>
                <a:gd name="connsiteX272" fmla="*/ 2010712 w 3300542"/>
                <a:gd name="connsiteY272" fmla="*/ 555353 h 2579628"/>
                <a:gd name="connsiteX273" fmla="*/ 1955126 w 3300542"/>
                <a:gd name="connsiteY273" fmla="*/ 552869 h 2579628"/>
                <a:gd name="connsiteX274" fmla="*/ 1955436 w 3300542"/>
                <a:gd name="connsiteY274" fmla="*/ 489223 h 2579628"/>
                <a:gd name="connsiteX275" fmla="*/ 1957300 w 3300542"/>
                <a:gd name="connsiteY275" fmla="*/ 428060 h 2579628"/>
                <a:gd name="connsiteX276" fmla="*/ 2007917 w 3300542"/>
                <a:gd name="connsiteY276" fmla="*/ 428060 h 2579628"/>
                <a:gd name="connsiteX277" fmla="*/ 2060087 w 3300542"/>
                <a:gd name="connsiteY277" fmla="*/ 434890 h 2579628"/>
                <a:gd name="connsiteX278" fmla="*/ 2358200 w 3300542"/>
                <a:gd name="connsiteY278" fmla="*/ 521822 h 2579628"/>
                <a:gd name="connsiteX279" fmla="*/ 2360684 w 3300542"/>
                <a:gd name="connsiteY279" fmla="*/ 583917 h 2579628"/>
                <a:gd name="connsiteX280" fmla="*/ 2361616 w 3300542"/>
                <a:gd name="connsiteY280" fmla="*/ 629556 h 2579628"/>
                <a:gd name="connsiteX281" fmla="*/ 2306030 w 3300542"/>
                <a:gd name="connsiteY281" fmla="*/ 630487 h 2579628"/>
                <a:gd name="connsiteX282" fmla="*/ 2250444 w 3300542"/>
                <a:gd name="connsiteY282" fmla="*/ 631419 h 2579628"/>
                <a:gd name="connsiteX283" fmla="*/ 2252618 w 3300542"/>
                <a:gd name="connsiteY283" fmla="*/ 594473 h 2579628"/>
                <a:gd name="connsiteX284" fmla="*/ 2254481 w 3300542"/>
                <a:gd name="connsiteY284" fmla="*/ 531447 h 2579628"/>
                <a:gd name="connsiteX285" fmla="*/ 2254481 w 3300542"/>
                <a:gd name="connsiteY285" fmla="*/ 505678 h 2579628"/>
                <a:gd name="connsiteX286" fmla="*/ 2305409 w 3300542"/>
                <a:gd name="connsiteY286" fmla="*/ 505678 h 2579628"/>
                <a:gd name="connsiteX287" fmla="*/ 2356647 w 3300542"/>
                <a:gd name="connsiteY287" fmla="*/ 505678 h 2579628"/>
                <a:gd name="connsiteX288" fmla="*/ 2358200 w 3300542"/>
                <a:gd name="connsiteY288" fmla="*/ 521822 h 2579628"/>
                <a:gd name="connsiteX289" fmla="*/ 2066297 w 3300542"/>
                <a:gd name="connsiteY289" fmla="*/ 602234 h 2579628"/>
                <a:gd name="connsiteX290" fmla="*/ 2068161 w 3300542"/>
                <a:gd name="connsiteY290" fmla="*/ 656567 h 2579628"/>
                <a:gd name="connsiteX291" fmla="*/ 2068161 w 3300542"/>
                <a:gd name="connsiteY291" fmla="*/ 691961 h 2579628"/>
                <a:gd name="connsiteX292" fmla="*/ 2009159 w 3300542"/>
                <a:gd name="connsiteY292" fmla="*/ 691961 h 2579628"/>
                <a:gd name="connsiteX293" fmla="*/ 1950157 w 3300542"/>
                <a:gd name="connsiteY293" fmla="*/ 691961 h 2579628"/>
                <a:gd name="connsiteX294" fmla="*/ 1950157 w 3300542"/>
                <a:gd name="connsiteY294" fmla="*/ 656567 h 2579628"/>
                <a:gd name="connsiteX295" fmla="*/ 1952021 w 3300542"/>
                <a:gd name="connsiteY295" fmla="*/ 602234 h 2579628"/>
                <a:gd name="connsiteX296" fmla="*/ 1954194 w 3300542"/>
                <a:gd name="connsiteY296" fmla="*/ 583296 h 2579628"/>
                <a:gd name="connsiteX297" fmla="*/ 2009159 w 3300542"/>
                <a:gd name="connsiteY297" fmla="*/ 583296 h 2579628"/>
                <a:gd name="connsiteX298" fmla="*/ 2064124 w 3300542"/>
                <a:gd name="connsiteY298" fmla="*/ 583296 h 2579628"/>
                <a:gd name="connsiteX299" fmla="*/ 2066297 w 3300542"/>
                <a:gd name="connsiteY299" fmla="*/ 602234 h 2579628"/>
                <a:gd name="connsiteX300" fmla="*/ 2646687 w 3300542"/>
                <a:gd name="connsiteY300" fmla="*/ 619621 h 2579628"/>
                <a:gd name="connsiteX301" fmla="*/ 2648860 w 3300542"/>
                <a:gd name="connsiteY301" fmla="*/ 681715 h 2579628"/>
                <a:gd name="connsiteX302" fmla="*/ 2648860 w 3300542"/>
                <a:gd name="connsiteY302" fmla="*/ 710589 h 2579628"/>
                <a:gd name="connsiteX303" fmla="*/ 2594517 w 3300542"/>
                <a:gd name="connsiteY303" fmla="*/ 710589 h 2579628"/>
                <a:gd name="connsiteX304" fmla="*/ 2540173 w 3300542"/>
                <a:gd name="connsiteY304" fmla="*/ 710589 h 2579628"/>
                <a:gd name="connsiteX305" fmla="*/ 2540173 w 3300542"/>
                <a:gd name="connsiteY305" fmla="*/ 686372 h 2579628"/>
                <a:gd name="connsiteX306" fmla="*/ 2542347 w 3300542"/>
                <a:gd name="connsiteY306" fmla="*/ 624278 h 2579628"/>
                <a:gd name="connsiteX307" fmla="*/ 2544210 w 3300542"/>
                <a:gd name="connsiteY307" fmla="*/ 586400 h 2579628"/>
                <a:gd name="connsiteX308" fmla="*/ 2594517 w 3300542"/>
                <a:gd name="connsiteY308" fmla="*/ 586400 h 2579628"/>
                <a:gd name="connsiteX309" fmla="*/ 2644823 w 3300542"/>
                <a:gd name="connsiteY309" fmla="*/ 586400 h 2579628"/>
                <a:gd name="connsiteX310" fmla="*/ 2646687 w 3300542"/>
                <a:gd name="connsiteY310" fmla="*/ 619621 h 2579628"/>
                <a:gd name="connsiteX311" fmla="*/ 2363168 w 3300542"/>
                <a:gd name="connsiteY311" fmla="*/ 675506 h 2579628"/>
                <a:gd name="connsiteX312" fmla="*/ 2365342 w 3300542"/>
                <a:gd name="connsiteY312" fmla="*/ 729838 h 2579628"/>
                <a:gd name="connsiteX313" fmla="*/ 2367205 w 3300542"/>
                <a:gd name="connsiteY313" fmla="*/ 769579 h 2579628"/>
                <a:gd name="connsiteX314" fmla="*/ 2306651 w 3300542"/>
                <a:gd name="connsiteY314" fmla="*/ 769579 h 2579628"/>
                <a:gd name="connsiteX315" fmla="*/ 2246407 w 3300542"/>
                <a:gd name="connsiteY315" fmla="*/ 769579 h 2579628"/>
                <a:gd name="connsiteX316" fmla="*/ 2247339 w 3300542"/>
                <a:gd name="connsiteY316" fmla="*/ 725181 h 2579628"/>
                <a:gd name="connsiteX317" fmla="*/ 2250134 w 3300542"/>
                <a:gd name="connsiteY317" fmla="*/ 670849 h 2579628"/>
                <a:gd name="connsiteX318" fmla="*/ 2251687 w 3300542"/>
                <a:gd name="connsiteY318" fmla="*/ 660914 h 2579628"/>
                <a:gd name="connsiteX319" fmla="*/ 2307272 w 3300542"/>
                <a:gd name="connsiteY319" fmla="*/ 660914 h 2579628"/>
                <a:gd name="connsiteX320" fmla="*/ 2363168 w 3300542"/>
                <a:gd name="connsiteY320" fmla="*/ 660914 h 2579628"/>
                <a:gd name="connsiteX321" fmla="*/ 2363168 w 3300542"/>
                <a:gd name="connsiteY321" fmla="*/ 675506 h 2579628"/>
                <a:gd name="connsiteX322" fmla="*/ 1961026 w 3300542"/>
                <a:gd name="connsiteY322" fmla="*/ 723008 h 2579628"/>
                <a:gd name="connsiteX323" fmla="*/ 1947052 w 3300542"/>
                <a:gd name="connsiteY323" fmla="*/ 723008 h 2579628"/>
                <a:gd name="connsiteX324" fmla="*/ 1957300 w 3300542"/>
                <a:gd name="connsiteY324" fmla="*/ 720214 h 2579628"/>
                <a:gd name="connsiteX325" fmla="*/ 1961026 w 3300542"/>
                <a:gd name="connsiteY325" fmla="*/ 723008 h 2579628"/>
                <a:gd name="connsiteX326" fmla="*/ 2103872 w 3300542"/>
                <a:gd name="connsiteY326" fmla="*/ 750640 h 2579628"/>
                <a:gd name="connsiteX327" fmla="*/ 2160079 w 3300542"/>
                <a:gd name="connsiteY327" fmla="*/ 792554 h 2579628"/>
                <a:gd name="connsiteX328" fmla="*/ 2201069 w 3300542"/>
                <a:gd name="connsiteY328" fmla="*/ 847197 h 2579628"/>
                <a:gd name="connsiteX329" fmla="*/ 2224670 w 3300542"/>
                <a:gd name="connsiteY329" fmla="*/ 948100 h 2579628"/>
                <a:gd name="connsiteX330" fmla="*/ 2172190 w 3300542"/>
                <a:gd name="connsiteY330" fmla="*/ 1084707 h 2579628"/>
                <a:gd name="connsiteX331" fmla="*/ 2093624 w 3300542"/>
                <a:gd name="connsiteY331" fmla="*/ 1139351 h 2579628"/>
                <a:gd name="connsiteX332" fmla="*/ 2015370 w 3300542"/>
                <a:gd name="connsiteY332" fmla="*/ 1144008 h 2579628"/>
                <a:gd name="connsiteX333" fmla="*/ 1999222 w 3300542"/>
                <a:gd name="connsiteY333" fmla="*/ 1152701 h 2579628"/>
                <a:gd name="connsiteX334" fmla="*/ 2013817 w 3300542"/>
                <a:gd name="connsiteY334" fmla="*/ 1175055 h 2579628"/>
                <a:gd name="connsiteX335" fmla="*/ 1993322 w 3300542"/>
                <a:gd name="connsiteY335" fmla="*/ 1242738 h 2579628"/>
                <a:gd name="connsiteX336" fmla="*/ 1929352 w 3300542"/>
                <a:gd name="connsiteY336" fmla="*/ 1273785 h 2579628"/>
                <a:gd name="connsiteX337" fmla="*/ 1803896 w 3300542"/>
                <a:gd name="connsiteY337" fmla="*/ 1273785 h 2579628"/>
                <a:gd name="connsiteX338" fmla="*/ 1652044 w 3300542"/>
                <a:gd name="connsiteY338" fmla="*/ 1202376 h 2579628"/>
                <a:gd name="connsiteX339" fmla="*/ 1630617 w 3300542"/>
                <a:gd name="connsiteY339" fmla="*/ 1182506 h 2579628"/>
                <a:gd name="connsiteX340" fmla="*/ 1615712 w 3300542"/>
                <a:gd name="connsiteY340" fmla="*/ 1203929 h 2579628"/>
                <a:gd name="connsiteX341" fmla="*/ 1590558 w 3300542"/>
                <a:gd name="connsiteY341" fmla="*/ 1233423 h 2579628"/>
                <a:gd name="connsiteX342" fmla="*/ 1498019 w 3300542"/>
                <a:gd name="connsiteY342" fmla="*/ 1244911 h 2579628"/>
                <a:gd name="connsiteX343" fmla="*/ 1315425 w 3300542"/>
                <a:gd name="connsiteY343" fmla="*/ 1353886 h 2579628"/>
                <a:gd name="connsiteX344" fmla="*/ 1291513 w 3300542"/>
                <a:gd name="connsiteY344" fmla="*/ 1387417 h 2579628"/>
                <a:gd name="connsiteX345" fmla="*/ 1212638 w 3300542"/>
                <a:gd name="connsiteY345" fmla="*/ 1387417 h 2579628"/>
                <a:gd name="connsiteX346" fmla="*/ 1132209 w 3300542"/>
                <a:gd name="connsiteY346" fmla="*/ 1384623 h 2579628"/>
                <a:gd name="connsiteX347" fmla="*/ 1126930 w 3300542"/>
                <a:gd name="connsiteY347" fmla="*/ 1352334 h 2579628"/>
                <a:gd name="connsiteX348" fmla="*/ 1138109 w 3300542"/>
                <a:gd name="connsiteY348" fmla="*/ 1226904 h 2579628"/>
                <a:gd name="connsiteX349" fmla="*/ 1241828 w 3300542"/>
                <a:gd name="connsiteY349" fmla="*/ 1121964 h 2579628"/>
                <a:gd name="connsiteX350" fmla="*/ 1270087 w 3300542"/>
                <a:gd name="connsiteY350" fmla="*/ 1091848 h 2579628"/>
                <a:gd name="connsiteX351" fmla="*/ 1299587 w 3300542"/>
                <a:gd name="connsiteY351" fmla="*/ 1028823 h 2579628"/>
                <a:gd name="connsiteX352" fmla="*/ 1376289 w 3300542"/>
                <a:gd name="connsiteY352" fmla="*/ 985977 h 2579628"/>
                <a:gd name="connsiteX353" fmla="*/ 1453613 w 3300542"/>
                <a:gd name="connsiteY353" fmla="*/ 940959 h 2579628"/>
                <a:gd name="connsiteX354" fmla="*/ 1483113 w 3300542"/>
                <a:gd name="connsiteY354" fmla="*/ 899977 h 2579628"/>
                <a:gd name="connsiteX355" fmla="*/ 1591490 w 3300542"/>
                <a:gd name="connsiteY355" fmla="*/ 804351 h 2579628"/>
                <a:gd name="connsiteX356" fmla="*/ 1697072 w 3300542"/>
                <a:gd name="connsiteY356" fmla="*/ 773304 h 2579628"/>
                <a:gd name="connsiteX357" fmla="*/ 1767874 w 3300542"/>
                <a:gd name="connsiteY357" fmla="*/ 788517 h 2579628"/>
                <a:gd name="connsiteX358" fmla="*/ 1792716 w 3300542"/>
                <a:gd name="connsiteY358" fmla="*/ 798142 h 2579628"/>
                <a:gd name="connsiteX359" fmla="*/ 1860102 w 3300542"/>
                <a:gd name="connsiteY359" fmla="*/ 780756 h 2579628"/>
                <a:gd name="connsiteX360" fmla="*/ 2058844 w 3300542"/>
                <a:gd name="connsiteY360" fmla="*/ 736358 h 2579628"/>
                <a:gd name="connsiteX361" fmla="*/ 2103872 w 3300542"/>
                <a:gd name="connsiteY361" fmla="*/ 750640 h 2579628"/>
                <a:gd name="connsiteX362" fmla="*/ 2651966 w 3300542"/>
                <a:gd name="connsiteY362" fmla="*/ 768958 h 2579628"/>
                <a:gd name="connsiteX363" fmla="*/ 2653829 w 3300542"/>
                <a:gd name="connsiteY363" fmla="*/ 823290 h 2579628"/>
                <a:gd name="connsiteX364" fmla="*/ 2656003 w 3300542"/>
                <a:gd name="connsiteY364" fmla="*/ 847197 h 2579628"/>
                <a:gd name="connsiteX365" fmla="*/ 2594517 w 3300542"/>
                <a:gd name="connsiteY365" fmla="*/ 847197 h 2579628"/>
                <a:gd name="connsiteX366" fmla="*/ 2533031 w 3300542"/>
                <a:gd name="connsiteY366" fmla="*/ 847197 h 2579628"/>
                <a:gd name="connsiteX367" fmla="*/ 2534894 w 3300542"/>
                <a:gd name="connsiteY367" fmla="*/ 816770 h 2579628"/>
                <a:gd name="connsiteX368" fmla="*/ 2537068 w 3300542"/>
                <a:gd name="connsiteY368" fmla="*/ 762438 h 2579628"/>
                <a:gd name="connsiteX369" fmla="*/ 2537068 w 3300542"/>
                <a:gd name="connsiteY369" fmla="*/ 738531 h 2579628"/>
                <a:gd name="connsiteX370" fmla="*/ 2594517 w 3300542"/>
                <a:gd name="connsiteY370" fmla="*/ 738531 h 2579628"/>
                <a:gd name="connsiteX371" fmla="*/ 2651966 w 3300542"/>
                <a:gd name="connsiteY371" fmla="*/ 738531 h 2579628"/>
                <a:gd name="connsiteX372" fmla="*/ 2651966 w 3300542"/>
                <a:gd name="connsiteY372" fmla="*/ 768958 h 2579628"/>
                <a:gd name="connsiteX373" fmla="*/ 2367516 w 3300542"/>
                <a:gd name="connsiteY373" fmla="*/ 810561 h 2579628"/>
                <a:gd name="connsiteX374" fmla="*/ 2370932 w 3300542"/>
                <a:gd name="connsiteY374" fmla="*/ 886626 h 2579628"/>
                <a:gd name="connsiteX375" fmla="*/ 2372795 w 3300542"/>
                <a:gd name="connsiteY375" fmla="*/ 949652 h 2579628"/>
                <a:gd name="connsiteX376" fmla="*/ 2314104 w 3300542"/>
                <a:gd name="connsiteY376" fmla="*/ 949652 h 2579628"/>
                <a:gd name="connsiteX377" fmla="*/ 2255413 w 3300542"/>
                <a:gd name="connsiteY377" fmla="*/ 949652 h 2579628"/>
                <a:gd name="connsiteX378" fmla="*/ 2253550 w 3300542"/>
                <a:gd name="connsiteY378" fmla="*/ 926988 h 2579628"/>
                <a:gd name="connsiteX379" fmla="*/ 2246718 w 3300542"/>
                <a:gd name="connsiteY379" fmla="*/ 886626 h 2579628"/>
                <a:gd name="connsiteX380" fmla="*/ 2244234 w 3300542"/>
                <a:gd name="connsiteY380" fmla="*/ 832915 h 2579628"/>
                <a:gd name="connsiteX381" fmla="*/ 2246097 w 3300542"/>
                <a:gd name="connsiteY381" fmla="*/ 797521 h 2579628"/>
                <a:gd name="connsiteX382" fmla="*/ 2306030 w 3300542"/>
                <a:gd name="connsiteY382" fmla="*/ 797521 h 2579628"/>
                <a:gd name="connsiteX383" fmla="*/ 2365963 w 3300542"/>
                <a:gd name="connsiteY383" fmla="*/ 797521 h 2579628"/>
                <a:gd name="connsiteX384" fmla="*/ 2367516 w 3300542"/>
                <a:gd name="connsiteY384" fmla="*/ 810561 h 2579628"/>
                <a:gd name="connsiteX385" fmla="*/ 2656313 w 3300542"/>
                <a:gd name="connsiteY385" fmla="*/ 916121 h 2579628"/>
                <a:gd name="connsiteX386" fmla="*/ 2659418 w 3300542"/>
                <a:gd name="connsiteY386" fmla="*/ 990635 h 2579628"/>
                <a:gd name="connsiteX387" fmla="*/ 2660971 w 3300542"/>
                <a:gd name="connsiteY387" fmla="*/ 1027270 h 2579628"/>
                <a:gd name="connsiteX388" fmla="*/ 2594517 w 3300542"/>
                <a:gd name="connsiteY388" fmla="*/ 1027270 h 2579628"/>
                <a:gd name="connsiteX389" fmla="*/ 2528062 w 3300542"/>
                <a:gd name="connsiteY389" fmla="*/ 1027270 h 2579628"/>
                <a:gd name="connsiteX390" fmla="*/ 2529615 w 3300542"/>
                <a:gd name="connsiteY390" fmla="*/ 972006 h 2579628"/>
                <a:gd name="connsiteX391" fmla="*/ 2532720 w 3300542"/>
                <a:gd name="connsiteY391" fmla="*/ 897493 h 2579628"/>
                <a:gd name="connsiteX392" fmla="*/ 2534584 w 3300542"/>
                <a:gd name="connsiteY392" fmla="*/ 878244 h 2579628"/>
                <a:gd name="connsiteX393" fmla="*/ 2594517 w 3300542"/>
                <a:gd name="connsiteY393" fmla="*/ 878244 h 2579628"/>
                <a:gd name="connsiteX394" fmla="*/ 2654450 w 3300542"/>
                <a:gd name="connsiteY394" fmla="*/ 878244 h 2579628"/>
                <a:gd name="connsiteX395" fmla="*/ 2656313 w 3300542"/>
                <a:gd name="connsiteY395" fmla="*/ 916121 h 2579628"/>
                <a:gd name="connsiteX396" fmla="*/ 1275055 w 3300542"/>
                <a:gd name="connsiteY396" fmla="*/ 979147 h 2579628"/>
                <a:gd name="connsiteX397" fmla="*/ 1278782 w 3300542"/>
                <a:gd name="connsiteY397" fmla="*/ 1009263 h 2579628"/>
                <a:gd name="connsiteX398" fmla="*/ 1243070 w 3300542"/>
                <a:gd name="connsiteY398" fmla="*/ 1072910 h 2579628"/>
                <a:gd name="connsiteX399" fmla="*/ 1241517 w 3300542"/>
                <a:gd name="connsiteY399" fmla="*/ 1088433 h 2579628"/>
                <a:gd name="connsiteX400" fmla="*/ 1220712 w 3300542"/>
                <a:gd name="connsiteY400" fmla="*/ 1088433 h 2579628"/>
                <a:gd name="connsiteX401" fmla="*/ 1130035 w 3300542"/>
                <a:gd name="connsiteY401" fmla="*/ 1162325 h 2579628"/>
                <a:gd name="connsiteX402" fmla="*/ 1101466 w 3300542"/>
                <a:gd name="connsiteY402" fmla="*/ 1377172 h 2579628"/>
                <a:gd name="connsiteX403" fmla="*/ 1103019 w 3300542"/>
                <a:gd name="connsiteY403" fmla="*/ 1387417 h 2579628"/>
                <a:gd name="connsiteX404" fmla="*/ 1018864 w 3300542"/>
                <a:gd name="connsiteY404" fmla="*/ 1387417 h 2579628"/>
                <a:gd name="connsiteX405" fmla="*/ 925393 w 3300542"/>
                <a:gd name="connsiteY405" fmla="*/ 1380587 h 2579628"/>
                <a:gd name="connsiteX406" fmla="*/ 916077 w 3300542"/>
                <a:gd name="connsiteY406" fmla="*/ 1368168 h 2579628"/>
                <a:gd name="connsiteX407" fmla="*/ 894961 w 3300542"/>
                <a:gd name="connsiteY407" fmla="*/ 1347056 h 2579628"/>
                <a:gd name="connsiteX408" fmla="*/ 879123 w 3300542"/>
                <a:gd name="connsiteY408" fmla="*/ 1368168 h 2579628"/>
                <a:gd name="connsiteX409" fmla="*/ 856144 w 3300542"/>
                <a:gd name="connsiteY409" fmla="*/ 1393937 h 2579628"/>
                <a:gd name="connsiteX410" fmla="*/ 785342 w 3300542"/>
                <a:gd name="connsiteY410" fmla="*/ 1400457 h 2579628"/>
                <a:gd name="connsiteX411" fmla="*/ 713609 w 3300542"/>
                <a:gd name="connsiteY411" fmla="*/ 1406046 h 2579628"/>
                <a:gd name="connsiteX412" fmla="*/ 630385 w 3300542"/>
                <a:gd name="connsiteY412" fmla="*/ 1488942 h 2579628"/>
                <a:gd name="connsiteX413" fmla="*/ 607406 w 3300542"/>
                <a:gd name="connsiteY413" fmla="*/ 1520920 h 2579628"/>
                <a:gd name="connsiteX414" fmla="*/ 541572 w 3300542"/>
                <a:gd name="connsiteY414" fmla="*/ 1520920 h 2579628"/>
                <a:gd name="connsiteX415" fmla="*/ 475739 w 3300542"/>
                <a:gd name="connsiteY415" fmla="*/ 1520920 h 2579628"/>
                <a:gd name="connsiteX416" fmla="*/ 473255 w 3300542"/>
                <a:gd name="connsiteY416" fmla="*/ 1507570 h 2579628"/>
                <a:gd name="connsiteX417" fmla="*/ 477913 w 3300542"/>
                <a:gd name="connsiteY417" fmla="*/ 1400457 h 2579628"/>
                <a:gd name="connsiteX418" fmla="*/ 526356 w 3300542"/>
                <a:gd name="connsiteY418" fmla="*/ 1303590 h 2579628"/>
                <a:gd name="connsiteX419" fmla="*/ 567036 w 3300542"/>
                <a:gd name="connsiteY419" fmla="*/ 1301106 h 2579628"/>
                <a:gd name="connsiteX420" fmla="*/ 587221 w 3300542"/>
                <a:gd name="connsiteY420" fmla="*/ 1297691 h 2579628"/>
                <a:gd name="connsiteX421" fmla="*/ 593121 w 3300542"/>
                <a:gd name="connsiteY421" fmla="*/ 1273474 h 2579628"/>
                <a:gd name="connsiteX422" fmla="*/ 619206 w 3300542"/>
                <a:gd name="connsiteY422" fmla="*/ 1220384 h 2579628"/>
                <a:gd name="connsiteX423" fmla="*/ 678518 w 3300542"/>
                <a:gd name="connsiteY423" fmla="*/ 1187163 h 2579628"/>
                <a:gd name="connsiteX424" fmla="*/ 767021 w 3300542"/>
                <a:gd name="connsiteY424" fmla="*/ 1120722 h 2579628"/>
                <a:gd name="connsiteX425" fmla="*/ 912661 w 3300542"/>
                <a:gd name="connsiteY425" fmla="*/ 1012988 h 2579628"/>
                <a:gd name="connsiteX426" fmla="*/ 1007064 w 3300542"/>
                <a:gd name="connsiteY426" fmla="*/ 1017335 h 2579628"/>
                <a:gd name="connsiteX427" fmla="*/ 1060476 w 3300542"/>
                <a:gd name="connsiteY427" fmla="*/ 1021061 h 2579628"/>
                <a:gd name="connsiteX428" fmla="*/ 1253318 w 3300542"/>
                <a:gd name="connsiteY428" fmla="*/ 974800 h 2579628"/>
                <a:gd name="connsiteX429" fmla="*/ 1275055 w 3300542"/>
                <a:gd name="connsiteY429" fmla="*/ 979147 h 2579628"/>
                <a:gd name="connsiteX430" fmla="*/ 2373727 w 3300542"/>
                <a:gd name="connsiteY430" fmla="*/ 987530 h 2579628"/>
                <a:gd name="connsiteX431" fmla="*/ 2376521 w 3300542"/>
                <a:gd name="connsiteY431" fmla="*/ 1041862 h 2579628"/>
                <a:gd name="connsiteX432" fmla="*/ 2377453 w 3300542"/>
                <a:gd name="connsiteY432" fmla="*/ 1086260 h 2579628"/>
                <a:gd name="connsiteX433" fmla="*/ 2306651 w 3300542"/>
                <a:gd name="connsiteY433" fmla="*/ 1086260 h 2579628"/>
                <a:gd name="connsiteX434" fmla="*/ 2235849 w 3300542"/>
                <a:gd name="connsiteY434" fmla="*/ 1086260 h 2579628"/>
                <a:gd name="connsiteX435" fmla="*/ 2235849 w 3300542"/>
                <a:gd name="connsiteY435" fmla="*/ 1066700 h 2579628"/>
                <a:gd name="connsiteX436" fmla="*/ 2245165 w 3300542"/>
                <a:gd name="connsiteY436" fmla="*/ 1013299 h 2579628"/>
                <a:gd name="connsiteX437" fmla="*/ 2254481 w 3300542"/>
                <a:gd name="connsiteY437" fmla="*/ 978216 h 2579628"/>
                <a:gd name="connsiteX438" fmla="*/ 2313483 w 3300542"/>
                <a:gd name="connsiteY438" fmla="*/ 977595 h 2579628"/>
                <a:gd name="connsiteX439" fmla="*/ 2372174 w 3300542"/>
                <a:gd name="connsiteY439" fmla="*/ 977595 h 2579628"/>
                <a:gd name="connsiteX440" fmla="*/ 2373727 w 3300542"/>
                <a:gd name="connsiteY440" fmla="*/ 987530 h 2579628"/>
                <a:gd name="connsiteX441" fmla="*/ 2664077 w 3300542"/>
                <a:gd name="connsiteY441" fmla="*/ 1131899 h 2579628"/>
                <a:gd name="connsiteX442" fmla="*/ 2664387 w 3300542"/>
                <a:gd name="connsiteY442" fmla="*/ 1166982 h 2579628"/>
                <a:gd name="connsiteX443" fmla="*/ 2594517 w 3300542"/>
                <a:gd name="connsiteY443" fmla="*/ 1166982 h 2579628"/>
                <a:gd name="connsiteX444" fmla="*/ 2524646 w 3300542"/>
                <a:gd name="connsiteY444" fmla="*/ 1166982 h 2579628"/>
                <a:gd name="connsiteX445" fmla="*/ 2524646 w 3300542"/>
                <a:gd name="connsiteY445" fmla="*/ 1141213 h 2579628"/>
                <a:gd name="connsiteX446" fmla="*/ 2526510 w 3300542"/>
                <a:gd name="connsiteY446" fmla="*/ 1086881 h 2579628"/>
                <a:gd name="connsiteX447" fmla="*/ 2528683 w 3300542"/>
                <a:gd name="connsiteY447" fmla="*/ 1058317 h 2579628"/>
                <a:gd name="connsiteX448" fmla="*/ 2594206 w 3300542"/>
                <a:gd name="connsiteY448" fmla="*/ 1057696 h 2579628"/>
                <a:gd name="connsiteX449" fmla="*/ 2659729 w 3300542"/>
                <a:gd name="connsiteY449" fmla="*/ 1056765 h 2579628"/>
                <a:gd name="connsiteX450" fmla="*/ 2661592 w 3300542"/>
                <a:gd name="connsiteY450" fmla="*/ 1076946 h 2579628"/>
                <a:gd name="connsiteX451" fmla="*/ 2664077 w 3300542"/>
                <a:gd name="connsiteY451" fmla="*/ 1131899 h 2579628"/>
                <a:gd name="connsiteX452" fmla="*/ 2202001 w 3300542"/>
                <a:gd name="connsiteY452" fmla="*/ 1224420 h 2579628"/>
                <a:gd name="connsiteX453" fmla="*/ 2195480 w 3300542"/>
                <a:gd name="connsiteY453" fmla="*/ 1427779 h 2579628"/>
                <a:gd name="connsiteX454" fmla="*/ 2189269 w 3300542"/>
                <a:gd name="connsiteY454" fmla="*/ 1598538 h 2579628"/>
                <a:gd name="connsiteX455" fmla="*/ 2184301 w 3300542"/>
                <a:gd name="connsiteY455" fmla="*/ 1723658 h 2579628"/>
                <a:gd name="connsiteX456" fmla="*/ 2180264 w 3300542"/>
                <a:gd name="connsiteY456" fmla="*/ 1781096 h 2579628"/>
                <a:gd name="connsiteX457" fmla="*/ 2155731 w 3300542"/>
                <a:gd name="connsiteY457" fmla="*/ 1764641 h 2579628"/>
                <a:gd name="connsiteX458" fmla="*/ 2133373 w 3300542"/>
                <a:gd name="connsiteY458" fmla="*/ 1749117 h 2579628"/>
                <a:gd name="connsiteX459" fmla="*/ 2133373 w 3300542"/>
                <a:gd name="connsiteY459" fmla="*/ 1718070 h 2579628"/>
                <a:gd name="connsiteX460" fmla="*/ 2127162 w 3300542"/>
                <a:gd name="connsiteY460" fmla="*/ 1539549 h 2579628"/>
                <a:gd name="connsiteX461" fmla="*/ 2120951 w 3300542"/>
                <a:gd name="connsiteY461" fmla="*/ 1371894 h 2579628"/>
                <a:gd name="connsiteX462" fmla="*/ 2115983 w 3300542"/>
                <a:gd name="connsiteY462" fmla="*/ 1219763 h 2579628"/>
                <a:gd name="connsiteX463" fmla="*/ 2114120 w 3300542"/>
                <a:gd name="connsiteY463" fmla="*/ 1162325 h 2579628"/>
                <a:gd name="connsiteX464" fmla="*/ 2138031 w 3300542"/>
                <a:gd name="connsiteY464" fmla="*/ 1148354 h 2579628"/>
                <a:gd name="connsiteX465" fmla="*/ 2182748 w 3300542"/>
                <a:gd name="connsiteY465" fmla="*/ 1114202 h 2579628"/>
                <a:gd name="connsiteX466" fmla="*/ 2203243 w 3300542"/>
                <a:gd name="connsiteY466" fmla="*/ 1094022 h 2579628"/>
                <a:gd name="connsiteX467" fmla="*/ 2204175 w 3300542"/>
                <a:gd name="connsiteY467" fmla="*/ 1109545 h 2579628"/>
                <a:gd name="connsiteX468" fmla="*/ 2202001 w 3300542"/>
                <a:gd name="connsiteY468" fmla="*/ 1224420 h 2579628"/>
                <a:gd name="connsiteX469" fmla="*/ 2379937 w 3300542"/>
                <a:gd name="connsiteY469" fmla="*/ 1162946 h 2579628"/>
                <a:gd name="connsiteX470" fmla="*/ 2382732 w 3300542"/>
                <a:gd name="connsiteY470" fmla="*/ 1239012 h 2579628"/>
                <a:gd name="connsiteX471" fmla="*/ 2383664 w 3300542"/>
                <a:gd name="connsiteY471" fmla="*/ 1266333 h 2579628"/>
                <a:gd name="connsiteX472" fmla="*/ 2306341 w 3300542"/>
                <a:gd name="connsiteY472" fmla="*/ 1266333 h 2579628"/>
                <a:gd name="connsiteX473" fmla="*/ 2229328 w 3300542"/>
                <a:gd name="connsiteY473" fmla="*/ 1266333 h 2579628"/>
                <a:gd name="connsiteX474" fmla="*/ 2231191 w 3300542"/>
                <a:gd name="connsiteY474" fmla="*/ 1209517 h 2579628"/>
                <a:gd name="connsiteX475" fmla="*/ 2234607 w 3300542"/>
                <a:gd name="connsiteY475" fmla="*/ 1133452 h 2579628"/>
                <a:gd name="connsiteX476" fmla="*/ 2236470 w 3300542"/>
                <a:gd name="connsiteY476" fmla="*/ 1114202 h 2579628"/>
                <a:gd name="connsiteX477" fmla="*/ 2307272 w 3300542"/>
                <a:gd name="connsiteY477" fmla="*/ 1114202 h 2579628"/>
                <a:gd name="connsiteX478" fmla="*/ 2378074 w 3300542"/>
                <a:gd name="connsiteY478" fmla="*/ 1114202 h 2579628"/>
                <a:gd name="connsiteX479" fmla="*/ 2379937 w 3300542"/>
                <a:gd name="connsiteY479" fmla="*/ 1162946 h 2579628"/>
                <a:gd name="connsiteX480" fmla="*/ 2086793 w 3300542"/>
                <a:gd name="connsiteY480" fmla="*/ 1180954 h 2579628"/>
                <a:gd name="connsiteX481" fmla="*/ 2067850 w 3300542"/>
                <a:gd name="connsiteY481" fmla="*/ 1188716 h 2579628"/>
                <a:gd name="connsiteX482" fmla="*/ 2050150 w 3300542"/>
                <a:gd name="connsiteY482" fmla="*/ 1183127 h 2579628"/>
                <a:gd name="connsiteX483" fmla="*/ 2063503 w 3300542"/>
                <a:gd name="connsiteY483" fmla="*/ 1175986 h 2579628"/>
                <a:gd name="connsiteX484" fmla="*/ 2086793 w 3300542"/>
                <a:gd name="connsiteY484" fmla="*/ 1180954 h 2579628"/>
                <a:gd name="connsiteX485" fmla="*/ 2668424 w 3300542"/>
                <a:gd name="connsiteY485" fmla="*/ 1248326 h 2579628"/>
                <a:gd name="connsiteX486" fmla="*/ 2670598 w 3300542"/>
                <a:gd name="connsiteY486" fmla="*/ 1324392 h 2579628"/>
                <a:gd name="connsiteX487" fmla="*/ 2670598 w 3300542"/>
                <a:gd name="connsiteY487" fmla="*/ 1347056 h 2579628"/>
                <a:gd name="connsiteX488" fmla="*/ 2594517 w 3300542"/>
                <a:gd name="connsiteY488" fmla="*/ 1347056 h 2579628"/>
                <a:gd name="connsiteX489" fmla="*/ 2518436 w 3300542"/>
                <a:gd name="connsiteY489" fmla="*/ 1347056 h 2579628"/>
                <a:gd name="connsiteX490" fmla="*/ 2518436 w 3300542"/>
                <a:gd name="connsiteY490" fmla="*/ 1327496 h 2579628"/>
                <a:gd name="connsiteX491" fmla="*/ 2520610 w 3300542"/>
                <a:gd name="connsiteY491" fmla="*/ 1251431 h 2579628"/>
                <a:gd name="connsiteX492" fmla="*/ 2522473 w 3300542"/>
                <a:gd name="connsiteY492" fmla="*/ 1194925 h 2579628"/>
                <a:gd name="connsiteX493" fmla="*/ 2594517 w 3300542"/>
                <a:gd name="connsiteY493" fmla="*/ 1194925 h 2579628"/>
                <a:gd name="connsiteX494" fmla="*/ 2666561 w 3300542"/>
                <a:gd name="connsiteY494" fmla="*/ 1194925 h 2579628"/>
                <a:gd name="connsiteX495" fmla="*/ 2668424 w 3300542"/>
                <a:gd name="connsiteY495" fmla="*/ 1248326 h 2579628"/>
                <a:gd name="connsiteX496" fmla="*/ 2087724 w 3300542"/>
                <a:gd name="connsiteY496" fmla="*/ 1237460 h 2579628"/>
                <a:gd name="connsiteX497" fmla="*/ 2089898 w 3300542"/>
                <a:gd name="connsiteY497" fmla="*/ 1293344 h 2579628"/>
                <a:gd name="connsiteX498" fmla="*/ 2089898 w 3300542"/>
                <a:gd name="connsiteY498" fmla="*/ 1328428 h 2579628"/>
                <a:gd name="connsiteX499" fmla="*/ 2009159 w 3300542"/>
                <a:gd name="connsiteY499" fmla="*/ 1328428 h 2579628"/>
                <a:gd name="connsiteX500" fmla="*/ 1928420 w 3300542"/>
                <a:gd name="connsiteY500" fmla="*/ 1328428 h 2579628"/>
                <a:gd name="connsiteX501" fmla="*/ 1928420 w 3300542"/>
                <a:gd name="connsiteY501" fmla="*/ 1316319 h 2579628"/>
                <a:gd name="connsiteX502" fmla="*/ 1943326 w 3300542"/>
                <a:gd name="connsiteY502" fmla="*/ 1300485 h 2579628"/>
                <a:gd name="connsiteX503" fmla="*/ 2035554 w 3300542"/>
                <a:gd name="connsiteY503" fmla="*/ 1236218 h 2579628"/>
                <a:gd name="connsiteX504" fmla="*/ 2066608 w 3300542"/>
                <a:gd name="connsiteY504" fmla="*/ 1216658 h 2579628"/>
                <a:gd name="connsiteX505" fmla="*/ 2085861 w 3300542"/>
                <a:gd name="connsiteY505" fmla="*/ 1216658 h 2579628"/>
                <a:gd name="connsiteX506" fmla="*/ 2087724 w 3300542"/>
                <a:gd name="connsiteY506" fmla="*/ 1237460 h 2579628"/>
                <a:gd name="connsiteX507" fmla="*/ 1661050 w 3300542"/>
                <a:gd name="connsiteY507" fmla="*/ 1252362 h 2579628"/>
                <a:gd name="connsiteX508" fmla="*/ 1768495 w 3300542"/>
                <a:gd name="connsiteY508" fmla="*/ 1295207 h 2579628"/>
                <a:gd name="connsiteX509" fmla="*/ 1882461 w 3300542"/>
                <a:gd name="connsiteY509" fmla="*/ 1309179 h 2579628"/>
                <a:gd name="connsiteX510" fmla="*/ 1898298 w 3300542"/>
                <a:gd name="connsiteY510" fmla="*/ 1308247 h 2579628"/>
                <a:gd name="connsiteX511" fmla="*/ 1896435 w 3300542"/>
                <a:gd name="connsiteY511" fmla="*/ 1379966 h 2579628"/>
                <a:gd name="connsiteX512" fmla="*/ 1891156 w 3300542"/>
                <a:gd name="connsiteY512" fmla="*/ 1546068 h 2579628"/>
                <a:gd name="connsiteX513" fmla="*/ 1885566 w 3300542"/>
                <a:gd name="connsiteY513" fmla="*/ 1703478 h 2579628"/>
                <a:gd name="connsiteX514" fmla="*/ 1883392 w 3300542"/>
                <a:gd name="connsiteY514" fmla="*/ 1766503 h 2579628"/>
                <a:gd name="connsiteX515" fmla="*/ 1855755 w 3300542"/>
                <a:gd name="connsiteY515" fmla="*/ 1743218 h 2579628"/>
                <a:gd name="connsiteX516" fmla="*/ 1826565 w 3300542"/>
                <a:gd name="connsiteY516" fmla="*/ 1721175 h 2579628"/>
                <a:gd name="connsiteX517" fmla="*/ 1823149 w 3300542"/>
                <a:gd name="connsiteY517" fmla="*/ 1824251 h 2579628"/>
                <a:gd name="connsiteX518" fmla="*/ 1821286 w 3300542"/>
                <a:gd name="connsiteY518" fmla="*/ 1926086 h 2579628"/>
                <a:gd name="connsiteX519" fmla="*/ 1709804 w 3300542"/>
                <a:gd name="connsiteY519" fmla="*/ 1926086 h 2579628"/>
                <a:gd name="connsiteX520" fmla="*/ 1598632 w 3300542"/>
                <a:gd name="connsiteY520" fmla="*/ 1926086 h 2579628"/>
                <a:gd name="connsiteX521" fmla="*/ 1589316 w 3300542"/>
                <a:gd name="connsiteY521" fmla="*/ 1888829 h 2579628"/>
                <a:gd name="connsiteX522" fmla="*/ 1558884 w 3300542"/>
                <a:gd name="connsiteY522" fmla="*/ 1705651 h 2579628"/>
                <a:gd name="connsiteX523" fmla="*/ 1558573 w 3300542"/>
                <a:gd name="connsiteY523" fmla="*/ 1527130 h 2579628"/>
                <a:gd name="connsiteX524" fmla="*/ 1560436 w 3300542"/>
                <a:gd name="connsiteY524" fmla="*/ 1506949 h 2579628"/>
                <a:gd name="connsiteX525" fmla="*/ 1578447 w 3300542"/>
                <a:gd name="connsiteY525" fmla="*/ 1506018 h 2579628"/>
                <a:gd name="connsiteX526" fmla="*/ 1596148 w 3300542"/>
                <a:gd name="connsiteY526" fmla="*/ 1505086 h 2579628"/>
                <a:gd name="connsiteX527" fmla="*/ 1595527 w 3300542"/>
                <a:gd name="connsiteY527" fmla="*/ 1447028 h 2579628"/>
                <a:gd name="connsiteX528" fmla="*/ 1594595 w 3300542"/>
                <a:gd name="connsiteY528" fmla="*/ 1388970 h 2579628"/>
                <a:gd name="connsiteX529" fmla="*/ 1461997 w 3300542"/>
                <a:gd name="connsiteY529" fmla="*/ 1388038 h 2579628"/>
                <a:gd name="connsiteX530" fmla="*/ 1329088 w 3300542"/>
                <a:gd name="connsiteY530" fmla="*/ 1384934 h 2579628"/>
                <a:gd name="connsiteX531" fmla="*/ 1351447 w 3300542"/>
                <a:gd name="connsiteY531" fmla="*/ 1353266 h 2579628"/>
                <a:gd name="connsiteX532" fmla="*/ 1460755 w 3300542"/>
                <a:gd name="connsiteY532" fmla="*/ 1272232 h 2579628"/>
                <a:gd name="connsiteX533" fmla="*/ 1514788 w 3300542"/>
                <a:gd name="connsiteY533" fmla="*/ 1274095 h 2579628"/>
                <a:gd name="connsiteX534" fmla="*/ 1627201 w 3300542"/>
                <a:gd name="connsiteY534" fmla="*/ 1244911 h 2579628"/>
                <a:gd name="connsiteX535" fmla="*/ 1637139 w 3300542"/>
                <a:gd name="connsiteY535" fmla="*/ 1238391 h 2579628"/>
                <a:gd name="connsiteX536" fmla="*/ 1661050 w 3300542"/>
                <a:gd name="connsiteY536" fmla="*/ 1252362 h 2579628"/>
                <a:gd name="connsiteX537" fmla="*/ 2384906 w 3300542"/>
                <a:gd name="connsiteY537" fmla="*/ 1313525 h 2579628"/>
                <a:gd name="connsiteX538" fmla="*/ 2387080 w 3300542"/>
                <a:gd name="connsiteY538" fmla="*/ 1367858 h 2579628"/>
                <a:gd name="connsiteX539" fmla="*/ 2388943 w 3300542"/>
                <a:gd name="connsiteY539" fmla="*/ 1402941 h 2579628"/>
                <a:gd name="connsiteX540" fmla="*/ 2306962 w 3300542"/>
                <a:gd name="connsiteY540" fmla="*/ 1402941 h 2579628"/>
                <a:gd name="connsiteX541" fmla="*/ 2224981 w 3300542"/>
                <a:gd name="connsiteY541" fmla="*/ 1402941 h 2579628"/>
                <a:gd name="connsiteX542" fmla="*/ 2225912 w 3300542"/>
                <a:gd name="connsiteY542" fmla="*/ 1358544 h 2579628"/>
                <a:gd name="connsiteX543" fmla="*/ 2228396 w 3300542"/>
                <a:gd name="connsiteY543" fmla="*/ 1304211 h 2579628"/>
                <a:gd name="connsiteX544" fmla="*/ 2229949 w 3300542"/>
                <a:gd name="connsiteY544" fmla="*/ 1294276 h 2579628"/>
                <a:gd name="connsiteX545" fmla="*/ 2307272 w 3300542"/>
                <a:gd name="connsiteY545" fmla="*/ 1294276 h 2579628"/>
                <a:gd name="connsiteX546" fmla="*/ 2384906 w 3300542"/>
                <a:gd name="connsiteY546" fmla="*/ 1294276 h 2579628"/>
                <a:gd name="connsiteX547" fmla="*/ 2384906 w 3300542"/>
                <a:gd name="connsiteY547" fmla="*/ 1313525 h 2579628"/>
                <a:gd name="connsiteX548" fmla="*/ 2093003 w 3300542"/>
                <a:gd name="connsiteY548" fmla="*/ 1377172 h 2579628"/>
                <a:gd name="connsiteX549" fmla="*/ 2095177 w 3300542"/>
                <a:gd name="connsiteY549" fmla="*/ 1451685 h 2579628"/>
                <a:gd name="connsiteX550" fmla="*/ 2097040 w 3300542"/>
                <a:gd name="connsiteY550" fmla="*/ 1505397 h 2579628"/>
                <a:gd name="connsiteX551" fmla="*/ 2009159 w 3300542"/>
                <a:gd name="connsiteY551" fmla="*/ 1505397 h 2579628"/>
                <a:gd name="connsiteX552" fmla="*/ 1921278 w 3300542"/>
                <a:gd name="connsiteY552" fmla="*/ 1505397 h 2579628"/>
                <a:gd name="connsiteX553" fmla="*/ 1923141 w 3300542"/>
                <a:gd name="connsiteY553" fmla="*/ 1456342 h 2579628"/>
                <a:gd name="connsiteX554" fmla="*/ 1925315 w 3300542"/>
                <a:gd name="connsiteY554" fmla="*/ 1381829 h 2579628"/>
                <a:gd name="connsiteX555" fmla="*/ 1925315 w 3300542"/>
                <a:gd name="connsiteY555" fmla="*/ 1356370 h 2579628"/>
                <a:gd name="connsiteX556" fmla="*/ 2009159 w 3300542"/>
                <a:gd name="connsiteY556" fmla="*/ 1356370 h 2579628"/>
                <a:gd name="connsiteX557" fmla="*/ 2093003 w 3300542"/>
                <a:gd name="connsiteY557" fmla="*/ 1356370 h 2579628"/>
                <a:gd name="connsiteX558" fmla="*/ 2093003 w 3300542"/>
                <a:gd name="connsiteY558" fmla="*/ 1377172 h 2579628"/>
                <a:gd name="connsiteX559" fmla="*/ 2673703 w 3300542"/>
                <a:gd name="connsiteY559" fmla="*/ 1410392 h 2579628"/>
                <a:gd name="connsiteX560" fmla="*/ 2675566 w 3300542"/>
                <a:gd name="connsiteY560" fmla="*/ 1464725 h 2579628"/>
                <a:gd name="connsiteX561" fmla="*/ 2677740 w 3300542"/>
                <a:gd name="connsiteY561" fmla="*/ 1483664 h 2579628"/>
                <a:gd name="connsiteX562" fmla="*/ 2594517 w 3300542"/>
                <a:gd name="connsiteY562" fmla="*/ 1483664 h 2579628"/>
                <a:gd name="connsiteX563" fmla="*/ 2511293 w 3300542"/>
                <a:gd name="connsiteY563" fmla="*/ 1483664 h 2579628"/>
                <a:gd name="connsiteX564" fmla="*/ 2513157 w 3300542"/>
                <a:gd name="connsiteY564" fmla="*/ 1453237 h 2579628"/>
                <a:gd name="connsiteX565" fmla="*/ 2515330 w 3300542"/>
                <a:gd name="connsiteY565" fmla="*/ 1398905 h 2579628"/>
                <a:gd name="connsiteX566" fmla="*/ 2515330 w 3300542"/>
                <a:gd name="connsiteY566" fmla="*/ 1374999 h 2579628"/>
                <a:gd name="connsiteX567" fmla="*/ 2594517 w 3300542"/>
                <a:gd name="connsiteY567" fmla="*/ 1374999 h 2579628"/>
                <a:gd name="connsiteX568" fmla="*/ 2673703 w 3300542"/>
                <a:gd name="connsiteY568" fmla="*/ 1374999 h 2579628"/>
                <a:gd name="connsiteX569" fmla="*/ 2673703 w 3300542"/>
                <a:gd name="connsiteY569" fmla="*/ 1410392 h 2579628"/>
                <a:gd name="connsiteX570" fmla="*/ 913903 w 3300542"/>
                <a:gd name="connsiteY570" fmla="*/ 1407598 h 2579628"/>
                <a:gd name="connsiteX571" fmla="*/ 922288 w 3300542"/>
                <a:gd name="connsiteY571" fmla="*/ 1415049 h 2579628"/>
                <a:gd name="connsiteX572" fmla="*/ 922288 w 3300542"/>
                <a:gd name="connsiteY572" fmla="*/ 1460378 h 2579628"/>
                <a:gd name="connsiteX573" fmla="*/ 922288 w 3300542"/>
                <a:gd name="connsiteY573" fmla="*/ 1505397 h 2579628"/>
                <a:gd name="connsiteX574" fmla="*/ 949925 w 3300542"/>
                <a:gd name="connsiteY574" fmla="*/ 1505397 h 2579628"/>
                <a:gd name="connsiteX575" fmla="*/ 977874 w 3300542"/>
                <a:gd name="connsiteY575" fmla="*/ 1505397 h 2579628"/>
                <a:gd name="connsiteX576" fmla="*/ 980358 w 3300542"/>
                <a:gd name="connsiteY576" fmla="*/ 1523094 h 2579628"/>
                <a:gd name="connsiteX577" fmla="*/ 978495 w 3300542"/>
                <a:gd name="connsiteY577" fmla="*/ 1722727 h 2579628"/>
                <a:gd name="connsiteX578" fmla="*/ 903035 w 3300542"/>
                <a:gd name="connsiteY578" fmla="*/ 2049964 h 2579628"/>
                <a:gd name="connsiteX579" fmla="*/ 896203 w 3300542"/>
                <a:gd name="connsiteY579" fmla="*/ 2068282 h 2579628"/>
                <a:gd name="connsiteX580" fmla="*/ 887508 w 3300542"/>
                <a:gd name="connsiteY580" fmla="*/ 2042202 h 2579628"/>
                <a:gd name="connsiteX581" fmla="*/ 835649 w 3300542"/>
                <a:gd name="connsiteY581" fmla="*/ 1795998 h 2579628"/>
                <a:gd name="connsiteX582" fmla="*/ 834096 w 3300542"/>
                <a:gd name="connsiteY582" fmla="*/ 1642315 h 2579628"/>
                <a:gd name="connsiteX583" fmla="*/ 836270 w 3300542"/>
                <a:gd name="connsiteY583" fmla="*/ 1623376 h 2579628"/>
                <a:gd name="connsiteX584" fmla="*/ 851175 w 3300542"/>
                <a:gd name="connsiteY584" fmla="*/ 1623376 h 2579628"/>
                <a:gd name="connsiteX585" fmla="*/ 866392 w 3300542"/>
                <a:gd name="connsiteY585" fmla="*/ 1623376 h 2579628"/>
                <a:gd name="connsiteX586" fmla="*/ 866392 w 3300542"/>
                <a:gd name="connsiteY586" fmla="*/ 1572148 h 2579628"/>
                <a:gd name="connsiteX587" fmla="*/ 866392 w 3300542"/>
                <a:gd name="connsiteY587" fmla="*/ 1520920 h 2579628"/>
                <a:gd name="connsiteX588" fmla="*/ 756152 w 3300542"/>
                <a:gd name="connsiteY588" fmla="*/ 1520920 h 2579628"/>
                <a:gd name="connsiteX589" fmla="*/ 645912 w 3300542"/>
                <a:gd name="connsiteY589" fmla="*/ 1518126 h 2579628"/>
                <a:gd name="connsiteX590" fmla="*/ 700566 w 3300542"/>
                <a:gd name="connsiteY590" fmla="*/ 1448891 h 2579628"/>
                <a:gd name="connsiteX591" fmla="*/ 784410 w 3300542"/>
                <a:gd name="connsiteY591" fmla="*/ 1429642 h 2579628"/>
                <a:gd name="connsiteX592" fmla="*/ 853970 w 3300542"/>
                <a:gd name="connsiteY592" fmla="*/ 1424674 h 2579628"/>
                <a:gd name="connsiteX593" fmla="*/ 887508 w 3300542"/>
                <a:gd name="connsiteY593" fmla="*/ 1408840 h 2579628"/>
                <a:gd name="connsiteX594" fmla="*/ 913903 w 3300542"/>
                <a:gd name="connsiteY594" fmla="*/ 1407598 h 2579628"/>
                <a:gd name="connsiteX595" fmla="*/ 1565094 w 3300542"/>
                <a:gd name="connsiteY595" fmla="*/ 1446407 h 2579628"/>
                <a:gd name="connsiteX596" fmla="*/ 1565094 w 3300542"/>
                <a:gd name="connsiteY596" fmla="*/ 1477454 h 2579628"/>
                <a:gd name="connsiteX597" fmla="*/ 1259218 w 3300542"/>
                <a:gd name="connsiteY597" fmla="*/ 1477454 h 2579628"/>
                <a:gd name="connsiteX598" fmla="*/ 953341 w 3300542"/>
                <a:gd name="connsiteY598" fmla="*/ 1477454 h 2579628"/>
                <a:gd name="connsiteX599" fmla="*/ 953341 w 3300542"/>
                <a:gd name="connsiteY599" fmla="*/ 1446407 h 2579628"/>
                <a:gd name="connsiteX600" fmla="*/ 953341 w 3300542"/>
                <a:gd name="connsiteY600" fmla="*/ 1415360 h 2579628"/>
                <a:gd name="connsiteX601" fmla="*/ 1259218 w 3300542"/>
                <a:gd name="connsiteY601" fmla="*/ 1415360 h 2579628"/>
                <a:gd name="connsiteX602" fmla="*/ 1565094 w 3300542"/>
                <a:gd name="connsiteY602" fmla="*/ 1415360 h 2579628"/>
                <a:gd name="connsiteX603" fmla="*/ 1565094 w 3300542"/>
                <a:gd name="connsiteY603" fmla="*/ 1446407 h 2579628"/>
                <a:gd name="connsiteX604" fmla="*/ 2389253 w 3300542"/>
                <a:gd name="connsiteY604" fmla="*/ 1450133 h 2579628"/>
                <a:gd name="connsiteX605" fmla="*/ 2392669 w 3300542"/>
                <a:gd name="connsiteY605" fmla="*/ 1524646 h 2579628"/>
                <a:gd name="connsiteX606" fmla="*/ 2394532 w 3300542"/>
                <a:gd name="connsiteY606" fmla="*/ 1583015 h 2579628"/>
                <a:gd name="connsiteX607" fmla="*/ 2306651 w 3300542"/>
                <a:gd name="connsiteY607" fmla="*/ 1583015 h 2579628"/>
                <a:gd name="connsiteX608" fmla="*/ 2218770 w 3300542"/>
                <a:gd name="connsiteY608" fmla="*/ 1583015 h 2579628"/>
                <a:gd name="connsiteX609" fmla="*/ 2220633 w 3300542"/>
                <a:gd name="connsiteY609" fmla="*/ 1524956 h 2579628"/>
                <a:gd name="connsiteX610" fmla="*/ 2223117 w 3300542"/>
                <a:gd name="connsiteY610" fmla="*/ 1450133 h 2579628"/>
                <a:gd name="connsiteX611" fmla="*/ 2223428 w 3300542"/>
                <a:gd name="connsiteY611" fmla="*/ 1433988 h 2579628"/>
                <a:gd name="connsiteX612" fmla="*/ 2305409 w 3300542"/>
                <a:gd name="connsiteY612" fmla="*/ 1433988 h 2579628"/>
                <a:gd name="connsiteX613" fmla="*/ 2387701 w 3300542"/>
                <a:gd name="connsiteY613" fmla="*/ 1433988 h 2579628"/>
                <a:gd name="connsiteX614" fmla="*/ 2389253 w 3300542"/>
                <a:gd name="connsiteY614" fmla="*/ 1450133 h 2579628"/>
                <a:gd name="connsiteX615" fmla="*/ 1529072 w 3300542"/>
                <a:gd name="connsiteY615" fmla="*/ 1551036 h 2579628"/>
                <a:gd name="connsiteX616" fmla="*/ 1526278 w 3300542"/>
                <a:gd name="connsiteY616" fmla="*/ 1600091 h 2579628"/>
                <a:gd name="connsiteX617" fmla="*/ 1535594 w 3300542"/>
                <a:gd name="connsiteY617" fmla="*/ 1753153 h 2579628"/>
                <a:gd name="connsiteX618" fmla="*/ 1566958 w 3300542"/>
                <a:gd name="connsiteY618" fmla="*/ 1920497 h 2579628"/>
                <a:gd name="connsiteX619" fmla="*/ 1568821 w 3300542"/>
                <a:gd name="connsiteY619" fmla="*/ 1927638 h 2579628"/>
                <a:gd name="connsiteX620" fmla="*/ 1362005 w 3300542"/>
                <a:gd name="connsiteY620" fmla="*/ 1927638 h 2579628"/>
                <a:gd name="connsiteX621" fmla="*/ 1155189 w 3300542"/>
                <a:gd name="connsiteY621" fmla="*/ 1927638 h 2579628"/>
                <a:gd name="connsiteX622" fmla="*/ 1155189 w 3300542"/>
                <a:gd name="connsiteY622" fmla="*/ 2082874 h 2579628"/>
                <a:gd name="connsiteX623" fmla="*/ 1155189 w 3300542"/>
                <a:gd name="connsiteY623" fmla="*/ 2238110 h 2579628"/>
                <a:gd name="connsiteX624" fmla="*/ 1004890 w 3300542"/>
                <a:gd name="connsiteY624" fmla="*/ 2238110 h 2579628"/>
                <a:gd name="connsiteX625" fmla="*/ 854281 w 3300542"/>
                <a:gd name="connsiteY625" fmla="*/ 2238110 h 2579628"/>
                <a:gd name="connsiteX626" fmla="*/ 871360 w 3300542"/>
                <a:gd name="connsiteY626" fmla="*/ 2201474 h 2579628"/>
                <a:gd name="connsiteX627" fmla="*/ 1003337 w 3300542"/>
                <a:gd name="connsiteY627" fmla="*/ 1756879 h 2579628"/>
                <a:gd name="connsiteX628" fmla="*/ 1010790 w 3300542"/>
                <a:gd name="connsiteY628" fmla="*/ 1615614 h 2579628"/>
                <a:gd name="connsiteX629" fmla="*/ 1008616 w 3300542"/>
                <a:gd name="connsiteY629" fmla="*/ 1515332 h 2579628"/>
                <a:gd name="connsiteX630" fmla="*/ 1006443 w 3300542"/>
                <a:gd name="connsiteY630" fmla="*/ 1505397 h 2579628"/>
                <a:gd name="connsiteX631" fmla="*/ 1268534 w 3300542"/>
                <a:gd name="connsiteY631" fmla="*/ 1505397 h 2579628"/>
                <a:gd name="connsiteX632" fmla="*/ 1530936 w 3300542"/>
                <a:gd name="connsiteY632" fmla="*/ 1505397 h 2579628"/>
                <a:gd name="connsiteX633" fmla="*/ 1529072 w 3300542"/>
                <a:gd name="connsiteY633" fmla="*/ 1551036 h 2579628"/>
                <a:gd name="connsiteX634" fmla="*/ 2678051 w 3300542"/>
                <a:gd name="connsiteY634" fmla="*/ 1557245 h 2579628"/>
                <a:gd name="connsiteX635" fmla="*/ 2681466 w 3300542"/>
                <a:gd name="connsiteY635" fmla="*/ 1633311 h 2579628"/>
                <a:gd name="connsiteX636" fmla="*/ 2683019 w 3300542"/>
                <a:gd name="connsiteY636" fmla="*/ 1663737 h 2579628"/>
                <a:gd name="connsiteX637" fmla="*/ 2594827 w 3300542"/>
                <a:gd name="connsiteY637" fmla="*/ 1663737 h 2579628"/>
                <a:gd name="connsiteX638" fmla="*/ 2506325 w 3300542"/>
                <a:gd name="connsiteY638" fmla="*/ 1663737 h 2579628"/>
                <a:gd name="connsiteX639" fmla="*/ 2507878 w 3300542"/>
                <a:gd name="connsiteY639" fmla="*/ 1613130 h 2579628"/>
                <a:gd name="connsiteX640" fmla="*/ 2510983 w 3300542"/>
                <a:gd name="connsiteY640" fmla="*/ 1537065 h 2579628"/>
                <a:gd name="connsiteX641" fmla="*/ 2512846 w 3300542"/>
                <a:gd name="connsiteY641" fmla="*/ 1511606 h 2579628"/>
                <a:gd name="connsiteX642" fmla="*/ 2594517 w 3300542"/>
                <a:gd name="connsiteY642" fmla="*/ 1511606 h 2579628"/>
                <a:gd name="connsiteX643" fmla="*/ 2676187 w 3300542"/>
                <a:gd name="connsiteY643" fmla="*/ 1511606 h 2579628"/>
                <a:gd name="connsiteX644" fmla="*/ 2678051 w 3300542"/>
                <a:gd name="connsiteY644" fmla="*/ 1557245 h 2579628"/>
                <a:gd name="connsiteX645" fmla="*/ 2099214 w 3300542"/>
                <a:gd name="connsiteY645" fmla="*/ 1571838 h 2579628"/>
                <a:gd name="connsiteX646" fmla="*/ 2101077 w 3300542"/>
                <a:gd name="connsiteY646" fmla="*/ 1626170 h 2579628"/>
                <a:gd name="connsiteX647" fmla="*/ 2103251 w 3300542"/>
                <a:gd name="connsiteY647" fmla="*/ 1645109 h 2579628"/>
                <a:gd name="connsiteX648" fmla="*/ 2009159 w 3300542"/>
                <a:gd name="connsiteY648" fmla="*/ 1645109 h 2579628"/>
                <a:gd name="connsiteX649" fmla="*/ 1915067 w 3300542"/>
                <a:gd name="connsiteY649" fmla="*/ 1645109 h 2579628"/>
                <a:gd name="connsiteX650" fmla="*/ 1917241 w 3300542"/>
                <a:gd name="connsiteY650" fmla="*/ 1621203 h 2579628"/>
                <a:gd name="connsiteX651" fmla="*/ 1919104 w 3300542"/>
                <a:gd name="connsiteY651" fmla="*/ 1566870 h 2579628"/>
                <a:gd name="connsiteX652" fmla="*/ 1919104 w 3300542"/>
                <a:gd name="connsiteY652" fmla="*/ 1536444 h 2579628"/>
                <a:gd name="connsiteX653" fmla="*/ 2009159 w 3300542"/>
                <a:gd name="connsiteY653" fmla="*/ 1536444 h 2579628"/>
                <a:gd name="connsiteX654" fmla="*/ 2099214 w 3300542"/>
                <a:gd name="connsiteY654" fmla="*/ 1536444 h 2579628"/>
                <a:gd name="connsiteX655" fmla="*/ 2099214 w 3300542"/>
                <a:gd name="connsiteY655" fmla="*/ 1571838 h 2579628"/>
                <a:gd name="connsiteX656" fmla="*/ 835338 w 3300542"/>
                <a:gd name="connsiteY656" fmla="*/ 1572148 h 2579628"/>
                <a:gd name="connsiteX657" fmla="*/ 835338 w 3300542"/>
                <a:gd name="connsiteY657" fmla="*/ 1595433 h 2579628"/>
                <a:gd name="connsiteX658" fmla="*/ 579147 w 3300542"/>
                <a:gd name="connsiteY658" fmla="*/ 1595433 h 2579628"/>
                <a:gd name="connsiteX659" fmla="*/ 322956 w 3300542"/>
                <a:gd name="connsiteY659" fmla="*/ 1595433 h 2579628"/>
                <a:gd name="connsiteX660" fmla="*/ 322956 w 3300542"/>
                <a:gd name="connsiteY660" fmla="*/ 1572148 h 2579628"/>
                <a:gd name="connsiteX661" fmla="*/ 322956 w 3300542"/>
                <a:gd name="connsiteY661" fmla="*/ 1548863 h 2579628"/>
                <a:gd name="connsiteX662" fmla="*/ 579147 w 3300542"/>
                <a:gd name="connsiteY662" fmla="*/ 1548863 h 2579628"/>
                <a:gd name="connsiteX663" fmla="*/ 835338 w 3300542"/>
                <a:gd name="connsiteY663" fmla="*/ 1548863 h 2579628"/>
                <a:gd name="connsiteX664" fmla="*/ 835338 w 3300542"/>
                <a:gd name="connsiteY664" fmla="*/ 1572148 h 2579628"/>
                <a:gd name="connsiteX665" fmla="*/ 2395775 w 3300542"/>
                <a:gd name="connsiteY665" fmla="*/ 1620892 h 2579628"/>
                <a:gd name="connsiteX666" fmla="*/ 2396706 w 3300542"/>
                <a:gd name="connsiteY666" fmla="*/ 1716517 h 2579628"/>
                <a:gd name="connsiteX667" fmla="*/ 2392669 w 3300542"/>
                <a:gd name="connsiteY667" fmla="*/ 1713413 h 2579628"/>
                <a:gd name="connsiteX668" fmla="*/ 2384906 w 3300542"/>
                <a:gd name="connsiteY668" fmla="*/ 1716517 h 2579628"/>
                <a:gd name="connsiteX669" fmla="*/ 2298888 w 3300542"/>
                <a:gd name="connsiteY669" fmla="*/ 1722727 h 2579628"/>
                <a:gd name="connsiteX670" fmla="*/ 2213180 w 3300542"/>
                <a:gd name="connsiteY670" fmla="*/ 1722727 h 2579628"/>
                <a:gd name="connsiteX671" fmla="*/ 2215043 w 3300542"/>
                <a:gd name="connsiteY671" fmla="*/ 1689506 h 2579628"/>
                <a:gd name="connsiteX672" fmla="*/ 2217217 w 3300542"/>
                <a:gd name="connsiteY672" fmla="*/ 1635174 h 2579628"/>
                <a:gd name="connsiteX673" fmla="*/ 2217217 w 3300542"/>
                <a:gd name="connsiteY673" fmla="*/ 1614062 h 2579628"/>
                <a:gd name="connsiteX674" fmla="*/ 2305720 w 3300542"/>
                <a:gd name="connsiteY674" fmla="*/ 1614062 h 2579628"/>
                <a:gd name="connsiteX675" fmla="*/ 2394222 w 3300542"/>
                <a:gd name="connsiteY675" fmla="*/ 1614062 h 2579628"/>
                <a:gd name="connsiteX676" fmla="*/ 2395775 w 3300542"/>
                <a:gd name="connsiteY676" fmla="*/ 1620892 h 2579628"/>
                <a:gd name="connsiteX677" fmla="*/ 805837 w 3300542"/>
                <a:gd name="connsiteY677" fmla="*/ 1709377 h 2579628"/>
                <a:gd name="connsiteX678" fmla="*/ 824780 w 3300542"/>
                <a:gd name="connsiteY678" fmla="*/ 1913357 h 2579628"/>
                <a:gd name="connsiteX679" fmla="*/ 863907 w 3300542"/>
                <a:gd name="connsiteY679" fmla="*/ 2061141 h 2579628"/>
                <a:gd name="connsiteX680" fmla="*/ 879745 w 3300542"/>
                <a:gd name="connsiteY680" fmla="*/ 2109264 h 2579628"/>
                <a:gd name="connsiteX681" fmla="*/ 874155 w 3300542"/>
                <a:gd name="connsiteY681" fmla="*/ 2124788 h 2579628"/>
                <a:gd name="connsiteX682" fmla="*/ 845275 w 3300542"/>
                <a:gd name="connsiteY682" fmla="*/ 2189055 h 2579628"/>
                <a:gd name="connsiteX683" fmla="*/ 821985 w 3300542"/>
                <a:gd name="connsiteY683" fmla="*/ 2238110 h 2579628"/>
                <a:gd name="connsiteX684" fmla="*/ 531946 w 3300542"/>
                <a:gd name="connsiteY684" fmla="*/ 2238110 h 2579628"/>
                <a:gd name="connsiteX685" fmla="*/ 242217 w 3300542"/>
                <a:gd name="connsiteY685" fmla="*/ 2236868 h 2579628"/>
                <a:gd name="connsiteX686" fmla="*/ 254949 w 3300542"/>
                <a:gd name="connsiteY686" fmla="*/ 2207994 h 2579628"/>
                <a:gd name="connsiteX687" fmla="*/ 369847 w 3300542"/>
                <a:gd name="connsiteY687" fmla="*/ 1792893 h 2579628"/>
                <a:gd name="connsiteX688" fmla="*/ 372020 w 3300542"/>
                <a:gd name="connsiteY688" fmla="*/ 1689506 h 2579628"/>
                <a:gd name="connsiteX689" fmla="*/ 370778 w 3300542"/>
                <a:gd name="connsiteY689" fmla="*/ 1623376 h 2579628"/>
                <a:gd name="connsiteX690" fmla="*/ 588463 w 3300542"/>
                <a:gd name="connsiteY690" fmla="*/ 1623376 h 2579628"/>
                <a:gd name="connsiteX691" fmla="*/ 805837 w 3300542"/>
                <a:gd name="connsiteY691" fmla="*/ 1623376 h 2579628"/>
                <a:gd name="connsiteX692" fmla="*/ 805837 w 3300542"/>
                <a:gd name="connsiteY692" fmla="*/ 1709377 h 2579628"/>
                <a:gd name="connsiteX693" fmla="*/ 2102319 w 3300542"/>
                <a:gd name="connsiteY693" fmla="*/ 1684539 h 2579628"/>
                <a:gd name="connsiteX694" fmla="*/ 2104183 w 3300542"/>
                <a:gd name="connsiteY694" fmla="*/ 1713413 h 2579628"/>
                <a:gd name="connsiteX695" fmla="*/ 2102009 w 3300542"/>
                <a:gd name="connsiteY695" fmla="*/ 1726453 h 2579628"/>
                <a:gd name="connsiteX696" fmla="*/ 2093003 w 3300542"/>
                <a:gd name="connsiteY696" fmla="*/ 1732662 h 2579628"/>
                <a:gd name="connsiteX697" fmla="*/ 2079029 w 3300542"/>
                <a:gd name="connsiteY697" fmla="*/ 1927017 h 2579628"/>
                <a:gd name="connsiteX698" fmla="*/ 1995495 w 3300542"/>
                <a:gd name="connsiteY698" fmla="*/ 1859334 h 2579628"/>
                <a:gd name="connsiteX699" fmla="*/ 1912893 w 3300542"/>
                <a:gd name="connsiteY699" fmla="*/ 1790410 h 2579628"/>
                <a:gd name="connsiteX700" fmla="*/ 1912893 w 3300542"/>
                <a:gd name="connsiteY700" fmla="*/ 1752843 h 2579628"/>
                <a:gd name="connsiteX701" fmla="*/ 1915067 w 3300542"/>
                <a:gd name="connsiteY701" fmla="*/ 1693853 h 2579628"/>
                <a:gd name="connsiteX702" fmla="*/ 1916930 w 3300542"/>
                <a:gd name="connsiteY702" fmla="*/ 1673051 h 2579628"/>
                <a:gd name="connsiteX703" fmla="*/ 2009469 w 3300542"/>
                <a:gd name="connsiteY703" fmla="*/ 1673051 h 2579628"/>
                <a:gd name="connsiteX704" fmla="*/ 2102319 w 3300542"/>
                <a:gd name="connsiteY704" fmla="*/ 1673051 h 2579628"/>
                <a:gd name="connsiteX705" fmla="*/ 2102319 w 3300542"/>
                <a:gd name="connsiteY705" fmla="*/ 1684539 h 2579628"/>
                <a:gd name="connsiteX706" fmla="*/ 2684261 w 3300542"/>
                <a:gd name="connsiteY706" fmla="*/ 1720243 h 2579628"/>
                <a:gd name="connsiteX707" fmla="*/ 2686124 w 3300542"/>
                <a:gd name="connsiteY707" fmla="*/ 1774576 h 2579628"/>
                <a:gd name="connsiteX708" fmla="*/ 2686124 w 3300542"/>
                <a:gd name="connsiteY708" fmla="*/ 1800345 h 2579628"/>
                <a:gd name="connsiteX709" fmla="*/ 2602280 w 3300542"/>
                <a:gd name="connsiteY709" fmla="*/ 1800345 h 2579628"/>
                <a:gd name="connsiteX710" fmla="*/ 2502909 w 3300542"/>
                <a:gd name="connsiteY710" fmla="*/ 1771160 h 2579628"/>
                <a:gd name="connsiteX711" fmla="*/ 2505083 w 3300542"/>
                <a:gd name="connsiteY711" fmla="*/ 1721795 h 2579628"/>
                <a:gd name="connsiteX712" fmla="*/ 2506946 w 3300542"/>
                <a:gd name="connsiteY712" fmla="*/ 1691680 h 2579628"/>
                <a:gd name="connsiteX713" fmla="*/ 2594517 w 3300542"/>
                <a:gd name="connsiteY713" fmla="*/ 1691680 h 2579628"/>
                <a:gd name="connsiteX714" fmla="*/ 2682088 w 3300542"/>
                <a:gd name="connsiteY714" fmla="*/ 1691680 h 2579628"/>
                <a:gd name="connsiteX715" fmla="*/ 2684261 w 3300542"/>
                <a:gd name="connsiteY715" fmla="*/ 1720243 h 2579628"/>
                <a:gd name="connsiteX716" fmla="*/ 2388632 w 3300542"/>
                <a:gd name="connsiteY716" fmla="*/ 1839154 h 2579628"/>
                <a:gd name="connsiteX717" fmla="*/ 2389564 w 3300542"/>
                <a:gd name="connsiteY717" fmla="*/ 1927017 h 2579628"/>
                <a:gd name="connsiteX718" fmla="*/ 2300751 w 3300542"/>
                <a:gd name="connsiteY718" fmla="*/ 1866165 h 2579628"/>
                <a:gd name="connsiteX719" fmla="*/ 2211628 w 3300542"/>
                <a:gd name="connsiteY719" fmla="*/ 1796930 h 2579628"/>
                <a:gd name="connsiteX720" fmla="*/ 2212559 w 3300542"/>
                <a:gd name="connsiteY720" fmla="*/ 1770229 h 2579628"/>
                <a:gd name="connsiteX721" fmla="*/ 2214733 w 3300542"/>
                <a:gd name="connsiteY721" fmla="*/ 1750669 h 2579628"/>
                <a:gd name="connsiteX722" fmla="*/ 2300440 w 3300542"/>
                <a:gd name="connsiteY722" fmla="*/ 1751290 h 2579628"/>
                <a:gd name="connsiteX723" fmla="*/ 2386459 w 3300542"/>
                <a:gd name="connsiteY723" fmla="*/ 1752222 h 2579628"/>
                <a:gd name="connsiteX724" fmla="*/ 2388632 w 3300542"/>
                <a:gd name="connsiteY724" fmla="*/ 1839154 h 2579628"/>
                <a:gd name="connsiteX725" fmla="*/ 2480240 w 3300542"/>
                <a:gd name="connsiteY725" fmla="*/ 1809038 h 2579628"/>
                <a:gd name="connsiteX726" fmla="*/ 2632091 w 3300542"/>
                <a:gd name="connsiteY726" fmla="*/ 1914598 h 2579628"/>
                <a:gd name="connsiteX727" fmla="*/ 2722457 w 3300542"/>
                <a:gd name="connsiteY727" fmla="*/ 1977314 h 2579628"/>
                <a:gd name="connsiteX728" fmla="*/ 2730841 w 3300542"/>
                <a:gd name="connsiteY728" fmla="*/ 2047791 h 2579628"/>
                <a:gd name="connsiteX729" fmla="*/ 2746989 w 3300542"/>
                <a:gd name="connsiteY729" fmla="*/ 2177258 h 2579628"/>
                <a:gd name="connsiteX730" fmla="*/ 2754442 w 3300542"/>
                <a:gd name="connsiteY730" fmla="*/ 2237179 h 2579628"/>
                <a:gd name="connsiteX731" fmla="*/ 2720283 w 3300542"/>
                <a:gd name="connsiteY731" fmla="*/ 2238110 h 2579628"/>
                <a:gd name="connsiteX732" fmla="*/ 2686124 w 3300542"/>
                <a:gd name="connsiteY732" fmla="*/ 2238110 h 2579628"/>
                <a:gd name="connsiteX733" fmla="*/ 2686124 w 3300542"/>
                <a:gd name="connsiteY733" fmla="*/ 2127893 h 2579628"/>
                <a:gd name="connsiteX734" fmla="*/ 2686124 w 3300542"/>
                <a:gd name="connsiteY734" fmla="*/ 2017675 h 2579628"/>
                <a:gd name="connsiteX735" fmla="*/ 2613149 w 3300542"/>
                <a:gd name="connsiteY735" fmla="*/ 2017675 h 2579628"/>
                <a:gd name="connsiteX736" fmla="*/ 2540173 w 3300542"/>
                <a:gd name="connsiteY736" fmla="*/ 2017675 h 2579628"/>
                <a:gd name="connsiteX737" fmla="*/ 2540173 w 3300542"/>
                <a:gd name="connsiteY737" fmla="*/ 2127893 h 2579628"/>
                <a:gd name="connsiteX738" fmla="*/ 2540173 w 3300542"/>
                <a:gd name="connsiteY738" fmla="*/ 2238110 h 2579628"/>
                <a:gd name="connsiteX739" fmla="*/ 2509120 w 3300542"/>
                <a:gd name="connsiteY739" fmla="*/ 2238110 h 2579628"/>
                <a:gd name="connsiteX740" fmla="*/ 2478066 w 3300542"/>
                <a:gd name="connsiteY740" fmla="*/ 2238110 h 2579628"/>
                <a:gd name="connsiteX741" fmla="*/ 2478066 w 3300542"/>
                <a:gd name="connsiteY741" fmla="*/ 2127893 h 2579628"/>
                <a:gd name="connsiteX742" fmla="*/ 2478066 w 3300542"/>
                <a:gd name="connsiteY742" fmla="*/ 2017675 h 2579628"/>
                <a:gd name="connsiteX743" fmla="*/ 2405091 w 3300542"/>
                <a:gd name="connsiteY743" fmla="*/ 2017675 h 2579628"/>
                <a:gd name="connsiteX744" fmla="*/ 2332115 w 3300542"/>
                <a:gd name="connsiteY744" fmla="*/ 2017675 h 2579628"/>
                <a:gd name="connsiteX745" fmla="*/ 2332115 w 3300542"/>
                <a:gd name="connsiteY745" fmla="*/ 2127893 h 2579628"/>
                <a:gd name="connsiteX746" fmla="*/ 2332115 w 3300542"/>
                <a:gd name="connsiteY746" fmla="*/ 2238110 h 2579628"/>
                <a:gd name="connsiteX747" fmla="*/ 2301062 w 3300542"/>
                <a:gd name="connsiteY747" fmla="*/ 2238110 h 2579628"/>
                <a:gd name="connsiteX748" fmla="*/ 2270008 w 3300542"/>
                <a:gd name="connsiteY748" fmla="*/ 2238110 h 2579628"/>
                <a:gd name="connsiteX749" fmla="*/ 2269387 w 3300542"/>
                <a:gd name="connsiteY749" fmla="*/ 2128513 h 2579628"/>
                <a:gd name="connsiteX750" fmla="*/ 2268455 w 3300542"/>
                <a:gd name="connsiteY750" fmla="*/ 2019227 h 2579628"/>
                <a:gd name="connsiteX751" fmla="*/ 2196411 w 3300542"/>
                <a:gd name="connsiteY751" fmla="*/ 2018296 h 2579628"/>
                <a:gd name="connsiteX752" fmla="*/ 2124057 w 3300542"/>
                <a:gd name="connsiteY752" fmla="*/ 2017675 h 2579628"/>
                <a:gd name="connsiteX753" fmla="*/ 2124057 w 3300542"/>
                <a:gd name="connsiteY753" fmla="*/ 2127893 h 2579628"/>
                <a:gd name="connsiteX754" fmla="*/ 2124057 w 3300542"/>
                <a:gd name="connsiteY754" fmla="*/ 2238110 h 2579628"/>
                <a:gd name="connsiteX755" fmla="*/ 2091451 w 3300542"/>
                <a:gd name="connsiteY755" fmla="*/ 2238110 h 2579628"/>
                <a:gd name="connsiteX756" fmla="*/ 2058844 w 3300542"/>
                <a:gd name="connsiteY756" fmla="*/ 2238110 h 2579628"/>
                <a:gd name="connsiteX757" fmla="*/ 2058844 w 3300542"/>
                <a:gd name="connsiteY757" fmla="*/ 2127893 h 2579628"/>
                <a:gd name="connsiteX758" fmla="*/ 2058844 w 3300542"/>
                <a:gd name="connsiteY758" fmla="*/ 2017675 h 2579628"/>
                <a:gd name="connsiteX759" fmla="*/ 1985869 w 3300542"/>
                <a:gd name="connsiteY759" fmla="*/ 2017675 h 2579628"/>
                <a:gd name="connsiteX760" fmla="*/ 1912893 w 3300542"/>
                <a:gd name="connsiteY760" fmla="*/ 2017675 h 2579628"/>
                <a:gd name="connsiteX761" fmla="*/ 1912893 w 3300542"/>
                <a:gd name="connsiteY761" fmla="*/ 2127893 h 2579628"/>
                <a:gd name="connsiteX762" fmla="*/ 1912893 w 3300542"/>
                <a:gd name="connsiteY762" fmla="*/ 2238110 h 2579628"/>
                <a:gd name="connsiteX763" fmla="*/ 1878734 w 3300542"/>
                <a:gd name="connsiteY763" fmla="*/ 2238110 h 2579628"/>
                <a:gd name="connsiteX764" fmla="*/ 1844576 w 3300542"/>
                <a:gd name="connsiteY764" fmla="*/ 2238110 h 2579628"/>
                <a:gd name="connsiteX765" fmla="*/ 1844576 w 3300542"/>
                <a:gd name="connsiteY765" fmla="*/ 2196817 h 2579628"/>
                <a:gd name="connsiteX766" fmla="*/ 1847681 w 3300542"/>
                <a:gd name="connsiteY766" fmla="*/ 2022332 h 2579628"/>
                <a:gd name="connsiteX767" fmla="*/ 1851097 w 3300542"/>
                <a:gd name="connsiteY767" fmla="*/ 1833876 h 2579628"/>
                <a:gd name="connsiteX768" fmla="*/ 1855444 w 3300542"/>
                <a:gd name="connsiteY768" fmla="*/ 1781096 h 2579628"/>
                <a:gd name="connsiteX769" fmla="*/ 1975311 w 3300542"/>
                <a:gd name="connsiteY769" fmla="*/ 1879515 h 2579628"/>
                <a:gd name="connsiteX770" fmla="*/ 2103562 w 3300542"/>
                <a:gd name="connsiteY770" fmla="*/ 1983213 h 2579628"/>
                <a:gd name="connsiteX771" fmla="*/ 2111946 w 3300542"/>
                <a:gd name="connsiteY771" fmla="*/ 1878584 h 2579628"/>
                <a:gd name="connsiteX772" fmla="*/ 2120641 w 3300542"/>
                <a:gd name="connsiteY772" fmla="*/ 1775507 h 2579628"/>
                <a:gd name="connsiteX773" fmla="*/ 2270008 w 3300542"/>
                <a:gd name="connsiteY773" fmla="*/ 1879515 h 2579628"/>
                <a:gd name="connsiteX774" fmla="*/ 2419996 w 3300542"/>
                <a:gd name="connsiteY774" fmla="*/ 1983523 h 2579628"/>
                <a:gd name="connsiteX775" fmla="*/ 2420928 w 3300542"/>
                <a:gd name="connsiteY775" fmla="*/ 1960859 h 2579628"/>
                <a:gd name="connsiteX776" fmla="*/ 2417201 w 3300542"/>
                <a:gd name="connsiteY776" fmla="*/ 1766193 h 2579628"/>
                <a:gd name="connsiteX777" fmla="*/ 2480240 w 3300542"/>
                <a:gd name="connsiteY777" fmla="*/ 1809038 h 2579628"/>
                <a:gd name="connsiteX778" fmla="*/ 2687677 w 3300542"/>
                <a:gd name="connsiteY778" fmla="*/ 1832013 h 2579628"/>
                <a:gd name="connsiteX779" fmla="*/ 2690161 w 3300542"/>
                <a:gd name="connsiteY779" fmla="*/ 1877342 h 2579628"/>
                <a:gd name="connsiteX780" fmla="*/ 2687677 w 3300542"/>
                <a:gd name="connsiteY780" fmla="*/ 1917082 h 2579628"/>
                <a:gd name="connsiteX781" fmla="*/ 2561911 w 3300542"/>
                <a:gd name="connsiteY781" fmla="*/ 1829529 h 2579628"/>
                <a:gd name="connsiteX782" fmla="*/ 2624018 w 3300542"/>
                <a:gd name="connsiteY782" fmla="*/ 1828287 h 2579628"/>
                <a:gd name="connsiteX783" fmla="*/ 2687677 w 3300542"/>
                <a:gd name="connsiteY783" fmla="*/ 1832013 h 2579628"/>
                <a:gd name="connsiteX784" fmla="*/ 1813522 w 3300542"/>
                <a:gd name="connsiteY784" fmla="*/ 2096845 h 2579628"/>
                <a:gd name="connsiteX785" fmla="*/ 1813522 w 3300542"/>
                <a:gd name="connsiteY785" fmla="*/ 2238110 h 2579628"/>
                <a:gd name="connsiteX786" fmla="*/ 1498330 w 3300542"/>
                <a:gd name="connsiteY786" fmla="*/ 2238110 h 2579628"/>
                <a:gd name="connsiteX787" fmla="*/ 1183137 w 3300542"/>
                <a:gd name="connsiteY787" fmla="*/ 2238110 h 2579628"/>
                <a:gd name="connsiteX788" fmla="*/ 1183137 w 3300542"/>
                <a:gd name="connsiteY788" fmla="*/ 2096845 h 2579628"/>
                <a:gd name="connsiteX789" fmla="*/ 1183137 w 3300542"/>
                <a:gd name="connsiteY789" fmla="*/ 1955581 h 2579628"/>
                <a:gd name="connsiteX790" fmla="*/ 1498330 w 3300542"/>
                <a:gd name="connsiteY790" fmla="*/ 1955581 h 2579628"/>
                <a:gd name="connsiteX791" fmla="*/ 1813522 w 3300542"/>
                <a:gd name="connsiteY791" fmla="*/ 1955581 h 2579628"/>
                <a:gd name="connsiteX792" fmla="*/ 1813522 w 3300542"/>
                <a:gd name="connsiteY792" fmla="*/ 2096845 h 2579628"/>
                <a:gd name="connsiteX793" fmla="*/ 2030275 w 3300542"/>
                <a:gd name="connsiteY793" fmla="*/ 2130066 h 2579628"/>
                <a:gd name="connsiteX794" fmla="*/ 2029344 w 3300542"/>
                <a:gd name="connsiteY794" fmla="*/ 2214825 h 2579628"/>
                <a:gd name="connsiteX795" fmla="*/ 1986800 w 3300542"/>
                <a:gd name="connsiteY795" fmla="*/ 2215756 h 2579628"/>
                <a:gd name="connsiteX796" fmla="*/ 1943947 w 3300542"/>
                <a:gd name="connsiteY796" fmla="*/ 2216687 h 2579628"/>
                <a:gd name="connsiteX797" fmla="*/ 1943947 w 3300542"/>
                <a:gd name="connsiteY797" fmla="*/ 2130997 h 2579628"/>
                <a:gd name="connsiteX798" fmla="*/ 1943947 w 3300542"/>
                <a:gd name="connsiteY798" fmla="*/ 2045617 h 2579628"/>
                <a:gd name="connsiteX799" fmla="*/ 1987422 w 3300542"/>
                <a:gd name="connsiteY799" fmla="*/ 2045617 h 2579628"/>
                <a:gd name="connsiteX800" fmla="*/ 2030896 w 3300542"/>
                <a:gd name="connsiteY800" fmla="*/ 2045617 h 2579628"/>
                <a:gd name="connsiteX801" fmla="*/ 2030275 w 3300542"/>
                <a:gd name="connsiteY801" fmla="*/ 2130066 h 2579628"/>
                <a:gd name="connsiteX802" fmla="*/ 2238955 w 3300542"/>
                <a:gd name="connsiteY802" fmla="*/ 2130997 h 2579628"/>
                <a:gd name="connsiteX803" fmla="*/ 2238955 w 3300542"/>
                <a:gd name="connsiteY803" fmla="*/ 2216377 h 2579628"/>
                <a:gd name="connsiteX804" fmla="*/ 2195480 w 3300542"/>
                <a:gd name="connsiteY804" fmla="*/ 2216377 h 2579628"/>
                <a:gd name="connsiteX805" fmla="*/ 2152005 w 3300542"/>
                <a:gd name="connsiteY805" fmla="*/ 2216377 h 2579628"/>
                <a:gd name="connsiteX806" fmla="*/ 2152005 w 3300542"/>
                <a:gd name="connsiteY806" fmla="*/ 2130997 h 2579628"/>
                <a:gd name="connsiteX807" fmla="*/ 2152005 w 3300542"/>
                <a:gd name="connsiteY807" fmla="*/ 2045617 h 2579628"/>
                <a:gd name="connsiteX808" fmla="*/ 2195480 w 3300542"/>
                <a:gd name="connsiteY808" fmla="*/ 2045617 h 2579628"/>
                <a:gd name="connsiteX809" fmla="*/ 2238955 w 3300542"/>
                <a:gd name="connsiteY809" fmla="*/ 2045617 h 2579628"/>
                <a:gd name="connsiteX810" fmla="*/ 2238955 w 3300542"/>
                <a:gd name="connsiteY810" fmla="*/ 2130997 h 2579628"/>
                <a:gd name="connsiteX811" fmla="*/ 2448565 w 3300542"/>
                <a:gd name="connsiteY811" fmla="*/ 2130997 h 2579628"/>
                <a:gd name="connsiteX812" fmla="*/ 2448565 w 3300542"/>
                <a:gd name="connsiteY812" fmla="*/ 2214825 h 2579628"/>
                <a:gd name="connsiteX813" fmla="*/ 2405091 w 3300542"/>
                <a:gd name="connsiteY813" fmla="*/ 2214825 h 2579628"/>
                <a:gd name="connsiteX814" fmla="*/ 2361616 w 3300542"/>
                <a:gd name="connsiteY814" fmla="*/ 2214825 h 2579628"/>
                <a:gd name="connsiteX815" fmla="*/ 2360684 w 3300542"/>
                <a:gd name="connsiteY815" fmla="*/ 2134102 h 2579628"/>
                <a:gd name="connsiteX816" fmla="*/ 2361616 w 3300542"/>
                <a:gd name="connsiteY816" fmla="*/ 2049343 h 2579628"/>
                <a:gd name="connsiteX817" fmla="*/ 2405712 w 3300542"/>
                <a:gd name="connsiteY817" fmla="*/ 2046238 h 2579628"/>
                <a:gd name="connsiteX818" fmla="*/ 2448565 w 3300542"/>
                <a:gd name="connsiteY818" fmla="*/ 2047170 h 2579628"/>
                <a:gd name="connsiteX819" fmla="*/ 2448565 w 3300542"/>
                <a:gd name="connsiteY819" fmla="*/ 2130997 h 2579628"/>
                <a:gd name="connsiteX820" fmla="*/ 2657555 w 3300542"/>
                <a:gd name="connsiteY820" fmla="*/ 2130066 h 2579628"/>
                <a:gd name="connsiteX821" fmla="*/ 2656624 w 3300542"/>
                <a:gd name="connsiteY821" fmla="*/ 2214825 h 2579628"/>
                <a:gd name="connsiteX822" fmla="*/ 2614080 w 3300542"/>
                <a:gd name="connsiteY822" fmla="*/ 2215756 h 2579628"/>
                <a:gd name="connsiteX823" fmla="*/ 2571227 w 3300542"/>
                <a:gd name="connsiteY823" fmla="*/ 2216687 h 2579628"/>
                <a:gd name="connsiteX824" fmla="*/ 2571227 w 3300542"/>
                <a:gd name="connsiteY824" fmla="*/ 2130997 h 2579628"/>
                <a:gd name="connsiteX825" fmla="*/ 2571227 w 3300542"/>
                <a:gd name="connsiteY825" fmla="*/ 2045617 h 2579628"/>
                <a:gd name="connsiteX826" fmla="*/ 2614702 w 3300542"/>
                <a:gd name="connsiteY826" fmla="*/ 2045617 h 2579628"/>
                <a:gd name="connsiteX827" fmla="*/ 2658176 w 3300542"/>
                <a:gd name="connsiteY827" fmla="*/ 2045617 h 2579628"/>
                <a:gd name="connsiteX828" fmla="*/ 2657555 w 3300542"/>
                <a:gd name="connsiteY828" fmla="*/ 2130066 h 2579628"/>
                <a:gd name="connsiteX829" fmla="*/ 2903499 w 3300542"/>
                <a:gd name="connsiteY829" fmla="*/ 2408869 h 2579628"/>
                <a:gd name="connsiteX830" fmla="*/ 2903499 w 3300542"/>
                <a:gd name="connsiteY830" fmla="*/ 2551686 h 2579628"/>
                <a:gd name="connsiteX831" fmla="*/ 1465723 w 3300542"/>
                <a:gd name="connsiteY831" fmla="*/ 2551686 h 2579628"/>
                <a:gd name="connsiteX832" fmla="*/ 27948 w 3300542"/>
                <a:gd name="connsiteY832" fmla="*/ 2551686 h 2579628"/>
                <a:gd name="connsiteX833" fmla="*/ 27948 w 3300542"/>
                <a:gd name="connsiteY833" fmla="*/ 2408869 h 2579628"/>
                <a:gd name="connsiteX834" fmla="*/ 27948 w 3300542"/>
                <a:gd name="connsiteY834" fmla="*/ 2266052 h 2579628"/>
                <a:gd name="connsiteX835" fmla="*/ 1465723 w 3300542"/>
                <a:gd name="connsiteY835" fmla="*/ 2266052 h 2579628"/>
                <a:gd name="connsiteX836" fmla="*/ 2903499 w 3300542"/>
                <a:gd name="connsiteY836" fmla="*/ 2266052 h 2579628"/>
                <a:gd name="connsiteX837" fmla="*/ 2903499 w 3300542"/>
                <a:gd name="connsiteY837" fmla="*/ 2408869 h 257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</a:cxnLst>
              <a:rect l="l" t="t" r="r" b="b"/>
              <a:pathLst>
                <a:path w="3300542" h="2579628">
                  <a:moveTo>
                    <a:pt x="2309757" y="5818"/>
                  </a:moveTo>
                  <a:cubicBezTo>
                    <a:pt x="2247960" y="21031"/>
                    <a:pt x="2188027" y="65429"/>
                    <a:pt x="2166911" y="111689"/>
                  </a:cubicBezTo>
                  <a:cubicBezTo>
                    <a:pt x="2161010" y="124108"/>
                    <a:pt x="2158216" y="126902"/>
                    <a:pt x="2152005" y="126902"/>
                  </a:cubicBezTo>
                  <a:cubicBezTo>
                    <a:pt x="2124678" y="126902"/>
                    <a:pt x="2095177" y="147704"/>
                    <a:pt x="2056981" y="193343"/>
                  </a:cubicBezTo>
                  <a:cubicBezTo>
                    <a:pt x="2037107" y="217560"/>
                    <a:pt x="2028412" y="225943"/>
                    <a:pt x="2024996" y="224390"/>
                  </a:cubicBezTo>
                  <a:cubicBezTo>
                    <a:pt x="1997980" y="212903"/>
                    <a:pt x="1978416" y="211040"/>
                    <a:pt x="1961647" y="218181"/>
                  </a:cubicBezTo>
                  <a:cubicBezTo>
                    <a:pt x="1923141" y="234636"/>
                    <a:pt x="1906061" y="304492"/>
                    <a:pt x="1924383" y="371243"/>
                  </a:cubicBezTo>
                  <a:cubicBezTo>
                    <a:pt x="1930283" y="392666"/>
                    <a:pt x="1930283" y="424955"/>
                    <a:pt x="1923762" y="591057"/>
                  </a:cubicBezTo>
                  <a:cubicBezTo>
                    <a:pt x="1921278" y="654083"/>
                    <a:pt x="1919104" y="712452"/>
                    <a:pt x="1919104" y="720214"/>
                  </a:cubicBezTo>
                  <a:lnTo>
                    <a:pt x="1919104" y="734495"/>
                  </a:lnTo>
                  <a:lnTo>
                    <a:pt x="1904509" y="737911"/>
                  </a:lnTo>
                  <a:cubicBezTo>
                    <a:pt x="1896124" y="740084"/>
                    <a:pt x="1873455" y="746604"/>
                    <a:pt x="1853892" y="752503"/>
                  </a:cubicBezTo>
                  <a:cubicBezTo>
                    <a:pt x="1790853" y="771752"/>
                    <a:pt x="1794269" y="771131"/>
                    <a:pt x="1780295" y="762127"/>
                  </a:cubicBezTo>
                  <a:cubicBezTo>
                    <a:pt x="1740236" y="735737"/>
                    <a:pt x="1670987" y="737911"/>
                    <a:pt x="1601427" y="768026"/>
                  </a:cubicBezTo>
                  <a:cubicBezTo>
                    <a:pt x="1540562" y="794106"/>
                    <a:pt x="1492740" y="832294"/>
                    <a:pt x="1463239" y="878244"/>
                  </a:cubicBezTo>
                  <a:cubicBezTo>
                    <a:pt x="1428459" y="932576"/>
                    <a:pt x="1415106" y="943132"/>
                    <a:pt x="1361384" y="960829"/>
                  </a:cubicBezTo>
                  <a:lnTo>
                    <a:pt x="1327536" y="971696"/>
                  </a:lnTo>
                  <a:lnTo>
                    <a:pt x="1302693" y="959898"/>
                  </a:lnTo>
                  <a:cubicBezTo>
                    <a:pt x="1270087" y="944685"/>
                    <a:pt x="1252697" y="943443"/>
                    <a:pt x="1201769" y="953999"/>
                  </a:cubicBezTo>
                  <a:cubicBezTo>
                    <a:pt x="1166989" y="960829"/>
                    <a:pt x="1046502" y="994050"/>
                    <a:pt x="1039359" y="998396"/>
                  </a:cubicBezTo>
                  <a:cubicBezTo>
                    <a:pt x="1037807" y="999328"/>
                    <a:pt x="1027559" y="995292"/>
                    <a:pt x="1016069" y="989703"/>
                  </a:cubicBezTo>
                  <a:cubicBezTo>
                    <a:pt x="996195" y="979458"/>
                    <a:pt x="994642" y="979147"/>
                    <a:pt x="957999" y="979147"/>
                  </a:cubicBezTo>
                  <a:cubicBezTo>
                    <a:pt x="927567" y="979147"/>
                    <a:pt x="917009" y="980389"/>
                    <a:pt x="899619" y="986288"/>
                  </a:cubicBezTo>
                  <a:cubicBezTo>
                    <a:pt x="866702" y="997154"/>
                    <a:pt x="845586" y="1007400"/>
                    <a:pt x="818569" y="1025407"/>
                  </a:cubicBezTo>
                  <a:cubicBezTo>
                    <a:pt x="786584" y="1046830"/>
                    <a:pt x="771679" y="1062354"/>
                    <a:pt x="745594" y="1100542"/>
                  </a:cubicBezTo>
                  <a:cubicBezTo>
                    <a:pt x="721372" y="1136556"/>
                    <a:pt x="708019" y="1146802"/>
                    <a:pt x="670134" y="1159221"/>
                  </a:cubicBezTo>
                  <a:cubicBezTo>
                    <a:pt x="636907" y="1170087"/>
                    <a:pt x="620759" y="1179401"/>
                    <a:pt x="598090" y="1200824"/>
                  </a:cubicBezTo>
                  <a:cubicBezTo>
                    <a:pt x="578215" y="1219763"/>
                    <a:pt x="568899" y="1235286"/>
                    <a:pt x="565794" y="1254846"/>
                  </a:cubicBezTo>
                  <a:lnTo>
                    <a:pt x="563620" y="1267886"/>
                  </a:lnTo>
                  <a:lnTo>
                    <a:pt x="542815" y="1269749"/>
                  </a:lnTo>
                  <a:cubicBezTo>
                    <a:pt x="518593" y="1271611"/>
                    <a:pt x="502445" y="1281236"/>
                    <a:pt x="487229" y="1301727"/>
                  </a:cubicBezTo>
                  <a:cubicBezTo>
                    <a:pt x="456796" y="1343020"/>
                    <a:pt x="437854" y="1421569"/>
                    <a:pt x="442201" y="1488942"/>
                  </a:cubicBezTo>
                  <a:lnTo>
                    <a:pt x="444375" y="1520920"/>
                  </a:lnTo>
                  <a:lnTo>
                    <a:pt x="367984" y="1520920"/>
                  </a:lnTo>
                  <a:lnTo>
                    <a:pt x="291903" y="1520920"/>
                  </a:lnTo>
                  <a:lnTo>
                    <a:pt x="292524" y="1571217"/>
                  </a:lnTo>
                  <a:lnTo>
                    <a:pt x="293455" y="1621824"/>
                  </a:lnTo>
                  <a:lnTo>
                    <a:pt x="316745" y="1623376"/>
                  </a:lnTo>
                  <a:lnTo>
                    <a:pt x="340035" y="1624928"/>
                  </a:lnTo>
                  <a:lnTo>
                    <a:pt x="341899" y="1645109"/>
                  </a:lnTo>
                  <a:cubicBezTo>
                    <a:pt x="343141" y="1656286"/>
                    <a:pt x="344072" y="1684228"/>
                    <a:pt x="344383" y="1707203"/>
                  </a:cubicBezTo>
                  <a:cubicBezTo>
                    <a:pt x="345625" y="1858713"/>
                    <a:pt x="302150" y="2040960"/>
                    <a:pt x="227001" y="2198991"/>
                  </a:cubicBezTo>
                  <a:lnTo>
                    <a:pt x="208369" y="2238110"/>
                  </a:lnTo>
                  <a:lnTo>
                    <a:pt x="104340" y="2238110"/>
                  </a:lnTo>
                  <a:lnTo>
                    <a:pt x="0" y="2238110"/>
                  </a:lnTo>
                  <a:lnTo>
                    <a:pt x="0" y="2408869"/>
                  </a:lnTo>
                  <a:lnTo>
                    <a:pt x="0" y="2579629"/>
                  </a:lnTo>
                  <a:lnTo>
                    <a:pt x="1465723" y="2579629"/>
                  </a:lnTo>
                  <a:lnTo>
                    <a:pt x="2931447" y="2579629"/>
                  </a:lnTo>
                  <a:lnTo>
                    <a:pt x="2931447" y="2408869"/>
                  </a:lnTo>
                  <a:lnTo>
                    <a:pt x="2931447" y="2238110"/>
                  </a:lnTo>
                  <a:lnTo>
                    <a:pt x="2857229" y="2238110"/>
                  </a:lnTo>
                  <a:lnTo>
                    <a:pt x="2782701" y="2238110"/>
                  </a:lnTo>
                  <a:lnTo>
                    <a:pt x="2780838" y="2220103"/>
                  </a:lnTo>
                  <a:cubicBezTo>
                    <a:pt x="2779595" y="2210478"/>
                    <a:pt x="2774627" y="2170117"/>
                    <a:pt x="2769969" y="2130997"/>
                  </a:cubicBezTo>
                  <a:cubicBezTo>
                    <a:pt x="2765000" y="2091567"/>
                    <a:pt x="2758790" y="2040029"/>
                    <a:pt x="2755995" y="2016123"/>
                  </a:cubicBezTo>
                  <a:cubicBezTo>
                    <a:pt x="2749474" y="1958685"/>
                    <a:pt x="2750095" y="1960548"/>
                    <a:pt x="2734568" y="1950613"/>
                  </a:cubicBezTo>
                  <a:lnTo>
                    <a:pt x="2720904" y="1941920"/>
                  </a:lnTo>
                  <a:lnTo>
                    <a:pt x="2719041" y="1898454"/>
                  </a:lnTo>
                  <a:cubicBezTo>
                    <a:pt x="2717799" y="1874237"/>
                    <a:pt x="2715625" y="1802829"/>
                    <a:pt x="2714073" y="1739803"/>
                  </a:cubicBezTo>
                  <a:cubicBezTo>
                    <a:pt x="2712209" y="1676467"/>
                    <a:pt x="2710346" y="1617787"/>
                    <a:pt x="2709415" y="1609405"/>
                  </a:cubicBezTo>
                  <a:cubicBezTo>
                    <a:pt x="2708793" y="1600711"/>
                    <a:pt x="2707241" y="1562523"/>
                    <a:pt x="2706309" y="1524025"/>
                  </a:cubicBezTo>
                  <a:cubicBezTo>
                    <a:pt x="2705378" y="1485526"/>
                    <a:pt x="2703204" y="1422811"/>
                    <a:pt x="2701651" y="1384313"/>
                  </a:cubicBezTo>
                  <a:cubicBezTo>
                    <a:pt x="2700099" y="1345814"/>
                    <a:pt x="2697304" y="1261366"/>
                    <a:pt x="2695441" y="1196477"/>
                  </a:cubicBezTo>
                  <a:cubicBezTo>
                    <a:pt x="2693577" y="1131589"/>
                    <a:pt x="2690782" y="1047761"/>
                    <a:pt x="2689230" y="1010194"/>
                  </a:cubicBezTo>
                  <a:cubicBezTo>
                    <a:pt x="2687677" y="972627"/>
                    <a:pt x="2685503" y="915190"/>
                    <a:pt x="2684572" y="882901"/>
                  </a:cubicBezTo>
                  <a:cubicBezTo>
                    <a:pt x="2683640" y="850301"/>
                    <a:pt x="2681466" y="790380"/>
                    <a:pt x="2679914" y="749398"/>
                  </a:cubicBezTo>
                  <a:cubicBezTo>
                    <a:pt x="2678361" y="708416"/>
                    <a:pt x="2676187" y="647874"/>
                    <a:pt x="2674945" y="614964"/>
                  </a:cubicBezTo>
                  <a:lnTo>
                    <a:pt x="2672771" y="555353"/>
                  </a:lnTo>
                  <a:lnTo>
                    <a:pt x="2660971" y="555353"/>
                  </a:lnTo>
                  <a:cubicBezTo>
                    <a:pt x="2649481" y="555353"/>
                    <a:pt x="2649171" y="555353"/>
                    <a:pt x="2652276" y="546349"/>
                  </a:cubicBezTo>
                  <a:cubicBezTo>
                    <a:pt x="2655071" y="537967"/>
                    <a:pt x="2656624" y="537656"/>
                    <a:pt x="2677740" y="535793"/>
                  </a:cubicBezTo>
                  <a:cubicBezTo>
                    <a:pt x="2717799" y="532378"/>
                    <a:pt x="2748231" y="518717"/>
                    <a:pt x="2760032" y="498847"/>
                  </a:cubicBezTo>
                  <a:cubicBezTo>
                    <a:pt x="2766242" y="488291"/>
                    <a:pt x="2767174" y="488291"/>
                    <a:pt x="2781769" y="497916"/>
                  </a:cubicBezTo>
                  <a:cubicBezTo>
                    <a:pt x="2819033" y="522754"/>
                    <a:pt x="2865613" y="529584"/>
                    <a:pt x="2896046" y="514992"/>
                  </a:cubicBezTo>
                  <a:cubicBezTo>
                    <a:pt x="2904430" y="510956"/>
                    <a:pt x="2919025" y="499779"/>
                    <a:pt x="2928652" y="490154"/>
                  </a:cubicBezTo>
                  <a:lnTo>
                    <a:pt x="2945731" y="472457"/>
                  </a:lnTo>
                  <a:lnTo>
                    <a:pt x="2958153" y="482703"/>
                  </a:lnTo>
                  <a:cubicBezTo>
                    <a:pt x="2971816" y="494190"/>
                    <a:pt x="3007217" y="512508"/>
                    <a:pt x="3026160" y="517786"/>
                  </a:cubicBezTo>
                  <a:cubicBezTo>
                    <a:pt x="3050071" y="524306"/>
                    <a:pt x="3092614" y="522133"/>
                    <a:pt x="3130810" y="512198"/>
                  </a:cubicBezTo>
                  <a:cubicBezTo>
                    <a:pt x="3211238" y="491396"/>
                    <a:pt x="3255955" y="458796"/>
                    <a:pt x="3282661" y="402291"/>
                  </a:cubicBezTo>
                  <a:cubicBezTo>
                    <a:pt x="3323341" y="315359"/>
                    <a:pt x="3291977" y="208867"/>
                    <a:pt x="3215275" y="172852"/>
                  </a:cubicBezTo>
                  <a:cubicBezTo>
                    <a:pt x="3197264" y="164469"/>
                    <a:pt x="3189501" y="162606"/>
                    <a:pt x="3165279" y="161675"/>
                  </a:cubicBezTo>
                  <a:cubicBezTo>
                    <a:pt x="3140747" y="160433"/>
                    <a:pt x="3132673" y="161365"/>
                    <a:pt x="3110936" y="168195"/>
                  </a:cubicBezTo>
                  <a:cubicBezTo>
                    <a:pt x="3096651" y="172852"/>
                    <a:pt x="3077088" y="181235"/>
                    <a:pt x="3067461" y="187134"/>
                  </a:cubicBezTo>
                  <a:lnTo>
                    <a:pt x="3049760" y="197690"/>
                  </a:lnTo>
                  <a:lnTo>
                    <a:pt x="3037960" y="187134"/>
                  </a:lnTo>
                  <a:cubicBezTo>
                    <a:pt x="3031439" y="181235"/>
                    <a:pt x="3019018" y="172852"/>
                    <a:pt x="3010012" y="168505"/>
                  </a:cubicBezTo>
                  <a:cubicBezTo>
                    <a:pt x="2997901" y="162917"/>
                    <a:pt x="2992001" y="157639"/>
                    <a:pt x="2987654" y="149256"/>
                  </a:cubicBezTo>
                  <a:cubicBezTo>
                    <a:pt x="2971506" y="117898"/>
                    <a:pt x="2929584" y="89335"/>
                    <a:pt x="2890146" y="82815"/>
                  </a:cubicBezTo>
                  <a:cubicBezTo>
                    <a:pt x="2855366" y="77227"/>
                    <a:pt x="2808165" y="89335"/>
                    <a:pt x="2768106" y="114483"/>
                  </a:cubicBezTo>
                  <a:cubicBezTo>
                    <a:pt x="2761895" y="118209"/>
                    <a:pt x="2760032" y="117588"/>
                    <a:pt x="2746679" y="105790"/>
                  </a:cubicBezTo>
                  <a:cubicBezTo>
                    <a:pt x="2738605" y="98649"/>
                    <a:pt x="2723699" y="89956"/>
                    <a:pt x="2714073" y="86230"/>
                  </a:cubicBezTo>
                  <a:cubicBezTo>
                    <a:pt x="2698856" y="80642"/>
                    <a:pt x="2694198" y="77227"/>
                    <a:pt x="2684261" y="62635"/>
                  </a:cubicBezTo>
                  <a:cubicBezTo>
                    <a:pt x="2654760" y="19789"/>
                    <a:pt x="2603212" y="-2565"/>
                    <a:pt x="2551974" y="5508"/>
                  </a:cubicBezTo>
                  <a:cubicBezTo>
                    <a:pt x="2526820" y="9544"/>
                    <a:pt x="2510983" y="15132"/>
                    <a:pt x="2485209" y="28793"/>
                  </a:cubicBezTo>
                  <a:lnTo>
                    <a:pt x="2465024" y="39660"/>
                  </a:lnTo>
                  <a:lnTo>
                    <a:pt x="2448876" y="27862"/>
                  </a:lnTo>
                  <a:cubicBezTo>
                    <a:pt x="2440181" y="21342"/>
                    <a:pt x="2429623" y="14201"/>
                    <a:pt x="2425275" y="12028"/>
                  </a:cubicBezTo>
                  <a:cubicBezTo>
                    <a:pt x="2399812" y="-1323"/>
                    <a:pt x="2349815" y="-3806"/>
                    <a:pt x="2309757" y="5818"/>
                  </a:cubicBezTo>
                  <a:close/>
                  <a:moveTo>
                    <a:pt x="2411301" y="37797"/>
                  </a:moveTo>
                  <a:cubicBezTo>
                    <a:pt x="2430244" y="47732"/>
                    <a:pt x="2437386" y="53631"/>
                    <a:pt x="2448565" y="68844"/>
                  </a:cubicBezTo>
                  <a:cubicBezTo>
                    <a:pt x="2456018" y="78779"/>
                    <a:pt x="2458813" y="80642"/>
                    <a:pt x="2466887" y="79710"/>
                  </a:cubicBezTo>
                  <a:cubicBezTo>
                    <a:pt x="2473719" y="79090"/>
                    <a:pt x="2477756" y="76295"/>
                    <a:pt x="2480551" y="70396"/>
                  </a:cubicBezTo>
                  <a:cubicBezTo>
                    <a:pt x="2484898" y="60772"/>
                    <a:pt x="2497319" y="52389"/>
                    <a:pt x="2521541" y="43075"/>
                  </a:cubicBezTo>
                  <a:cubicBezTo>
                    <a:pt x="2569674" y="24136"/>
                    <a:pt x="2614391" y="30966"/>
                    <a:pt x="2646997" y="62635"/>
                  </a:cubicBezTo>
                  <a:lnTo>
                    <a:pt x="2659729" y="75364"/>
                  </a:lnTo>
                  <a:lnTo>
                    <a:pt x="2637681" y="77848"/>
                  </a:lnTo>
                  <a:cubicBezTo>
                    <a:pt x="2608801" y="80952"/>
                    <a:pt x="2569053" y="94613"/>
                    <a:pt x="2540173" y="111379"/>
                  </a:cubicBezTo>
                  <a:cubicBezTo>
                    <a:pt x="2508809" y="129386"/>
                    <a:pt x="2475271" y="163538"/>
                    <a:pt x="2465645" y="186823"/>
                  </a:cubicBezTo>
                  <a:cubicBezTo>
                    <a:pt x="2458503" y="203589"/>
                    <a:pt x="2457882" y="204520"/>
                    <a:pt x="2447323" y="204520"/>
                  </a:cubicBezTo>
                  <a:cubicBezTo>
                    <a:pt x="2427760" y="204520"/>
                    <a:pt x="2404159" y="218491"/>
                    <a:pt x="2378074" y="244881"/>
                  </a:cubicBezTo>
                  <a:cubicBezTo>
                    <a:pt x="2364721" y="258542"/>
                    <a:pt x="2352610" y="269719"/>
                    <a:pt x="2351368" y="269719"/>
                  </a:cubicBezTo>
                  <a:cubicBezTo>
                    <a:pt x="2349815" y="269719"/>
                    <a:pt x="2346400" y="274997"/>
                    <a:pt x="2343605" y="281828"/>
                  </a:cubicBezTo>
                  <a:cubicBezTo>
                    <a:pt x="2340810" y="288347"/>
                    <a:pt x="2335841" y="295799"/>
                    <a:pt x="2332736" y="298593"/>
                  </a:cubicBezTo>
                  <a:cubicBezTo>
                    <a:pt x="2327457" y="303250"/>
                    <a:pt x="2325904" y="303250"/>
                    <a:pt x="2310999" y="297662"/>
                  </a:cubicBezTo>
                  <a:cubicBezTo>
                    <a:pt x="2280566" y="286174"/>
                    <a:pt x="2250444" y="293005"/>
                    <a:pt x="2235539" y="314738"/>
                  </a:cubicBezTo>
                  <a:cubicBezTo>
                    <a:pt x="2231502" y="320637"/>
                    <a:pt x="2227154" y="325604"/>
                    <a:pt x="2226223" y="325604"/>
                  </a:cubicBezTo>
                  <a:cubicBezTo>
                    <a:pt x="2224981" y="325604"/>
                    <a:pt x="2217528" y="320947"/>
                    <a:pt x="2209143" y="315359"/>
                  </a:cubicBezTo>
                  <a:cubicBezTo>
                    <a:pt x="2199206" y="308839"/>
                    <a:pt x="2193306" y="302008"/>
                    <a:pt x="2190822" y="294867"/>
                  </a:cubicBezTo>
                  <a:cubicBezTo>
                    <a:pt x="2184922" y="276860"/>
                    <a:pt x="2170016" y="270651"/>
                    <a:pt x="2159768" y="282138"/>
                  </a:cubicBezTo>
                  <a:cubicBezTo>
                    <a:pt x="2155421" y="287106"/>
                    <a:pt x="2154800" y="291142"/>
                    <a:pt x="2156352" y="303561"/>
                  </a:cubicBezTo>
                  <a:cubicBezTo>
                    <a:pt x="2158216" y="317842"/>
                    <a:pt x="2157595" y="319395"/>
                    <a:pt x="2148279" y="329640"/>
                  </a:cubicBezTo>
                  <a:cubicBezTo>
                    <a:pt x="2141447" y="336781"/>
                    <a:pt x="2132131" y="342059"/>
                    <a:pt x="2121262" y="345474"/>
                  </a:cubicBezTo>
                  <a:cubicBezTo>
                    <a:pt x="2102319" y="351063"/>
                    <a:pt x="2069713" y="351994"/>
                    <a:pt x="2066608" y="347337"/>
                  </a:cubicBezTo>
                  <a:cubicBezTo>
                    <a:pt x="2063813" y="342680"/>
                    <a:pt x="2047665" y="343611"/>
                    <a:pt x="2043628" y="348269"/>
                  </a:cubicBezTo>
                  <a:cubicBezTo>
                    <a:pt x="2041144" y="351373"/>
                    <a:pt x="2041455" y="354167"/>
                    <a:pt x="2044870" y="358514"/>
                  </a:cubicBezTo>
                  <a:cubicBezTo>
                    <a:pt x="2049839" y="365344"/>
                    <a:pt x="2051081" y="370312"/>
                    <a:pt x="2046734" y="367518"/>
                  </a:cubicBezTo>
                  <a:cubicBezTo>
                    <a:pt x="2045181" y="366586"/>
                    <a:pt x="2041455" y="373727"/>
                    <a:pt x="2038660" y="383041"/>
                  </a:cubicBezTo>
                  <a:lnTo>
                    <a:pt x="2033691" y="400117"/>
                  </a:lnTo>
                  <a:lnTo>
                    <a:pt x="1998601" y="400117"/>
                  </a:lnTo>
                  <a:cubicBezTo>
                    <a:pt x="1963821" y="400117"/>
                    <a:pt x="1963510" y="400117"/>
                    <a:pt x="1959784" y="392045"/>
                  </a:cubicBezTo>
                  <a:cubicBezTo>
                    <a:pt x="1947052" y="364103"/>
                    <a:pt x="1943015" y="302940"/>
                    <a:pt x="1951710" y="273755"/>
                  </a:cubicBezTo>
                  <a:cubicBezTo>
                    <a:pt x="1957300" y="255437"/>
                    <a:pt x="1970963" y="241777"/>
                    <a:pt x="1983695" y="241777"/>
                  </a:cubicBezTo>
                  <a:cubicBezTo>
                    <a:pt x="1988353" y="241777"/>
                    <a:pt x="1999532" y="245192"/>
                    <a:pt x="2008538" y="249539"/>
                  </a:cubicBezTo>
                  <a:cubicBezTo>
                    <a:pt x="2037418" y="262889"/>
                    <a:pt x="2038349" y="262268"/>
                    <a:pt x="2069713" y="223148"/>
                  </a:cubicBezTo>
                  <a:cubicBezTo>
                    <a:pt x="2106046" y="177509"/>
                    <a:pt x="2133683" y="154845"/>
                    <a:pt x="2153558" y="154845"/>
                  </a:cubicBezTo>
                  <a:cubicBezTo>
                    <a:pt x="2158216" y="154845"/>
                    <a:pt x="2164426" y="158570"/>
                    <a:pt x="2169705" y="164159"/>
                  </a:cubicBezTo>
                  <a:cubicBezTo>
                    <a:pt x="2177469" y="173162"/>
                    <a:pt x="2186474" y="175646"/>
                    <a:pt x="2196722" y="171610"/>
                  </a:cubicBezTo>
                  <a:cubicBezTo>
                    <a:pt x="2203864" y="168816"/>
                    <a:pt x="2202933" y="153913"/>
                    <a:pt x="2195480" y="147083"/>
                  </a:cubicBezTo>
                  <a:cubicBezTo>
                    <a:pt x="2188027" y="140252"/>
                    <a:pt x="2187716" y="132801"/>
                    <a:pt x="2194238" y="119761"/>
                  </a:cubicBezTo>
                  <a:cubicBezTo>
                    <a:pt x="2209454" y="89646"/>
                    <a:pt x="2247650" y="59219"/>
                    <a:pt x="2289572" y="42764"/>
                  </a:cubicBezTo>
                  <a:cubicBezTo>
                    <a:pt x="2323731" y="29725"/>
                    <a:pt x="2335220" y="27551"/>
                    <a:pt x="2367826" y="28793"/>
                  </a:cubicBezTo>
                  <a:cubicBezTo>
                    <a:pt x="2390806" y="29414"/>
                    <a:pt x="2398569" y="31277"/>
                    <a:pt x="2411301" y="37797"/>
                  </a:cubicBezTo>
                  <a:close/>
                  <a:moveTo>
                    <a:pt x="2708483" y="115104"/>
                  </a:moveTo>
                  <a:cubicBezTo>
                    <a:pt x="2719973" y="120382"/>
                    <a:pt x="2730220" y="128765"/>
                    <a:pt x="2740468" y="140563"/>
                  </a:cubicBezTo>
                  <a:cubicBezTo>
                    <a:pt x="2759411" y="162296"/>
                    <a:pt x="2769037" y="163848"/>
                    <a:pt x="2778974" y="146772"/>
                  </a:cubicBezTo>
                  <a:cubicBezTo>
                    <a:pt x="2783943" y="138390"/>
                    <a:pt x="2791085" y="133112"/>
                    <a:pt x="2808786" y="125039"/>
                  </a:cubicBezTo>
                  <a:cubicBezTo>
                    <a:pt x="2860334" y="101443"/>
                    <a:pt x="2910641" y="107032"/>
                    <a:pt x="2943558" y="140252"/>
                  </a:cubicBezTo>
                  <a:lnTo>
                    <a:pt x="2956600" y="153292"/>
                  </a:lnTo>
                  <a:lnTo>
                    <a:pt x="2935484" y="155155"/>
                  </a:lnTo>
                  <a:cubicBezTo>
                    <a:pt x="2857540" y="162606"/>
                    <a:pt x="2777732" y="211040"/>
                    <a:pt x="2753821" y="265373"/>
                  </a:cubicBezTo>
                  <a:cubicBezTo>
                    <a:pt x="2746989" y="280586"/>
                    <a:pt x="2746058" y="281517"/>
                    <a:pt x="2733636" y="283069"/>
                  </a:cubicBezTo>
                  <a:cubicBezTo>
                    <a:pt x="2704446" y="286174"/>
                    <a:pt x="2676187" y="307286"/>
                    <a:pt x="2639234" y="353857"/>
                  </a:cubicBezTo>
                  <a:cubicBezTo>
                    <a:pt x="2627123" y="369070"/>
                    <a:pt x="2616254" y="381489"/>
                    <a:pt x="2615012" y="381489"/>
                  </a:cubicBezTo>
                  <a:cubicBezTo>
                    <a:pt x="2613770" y="381489"/>
                    <a:pt x="2605075" y="378695"/>
                    <a:pt x="2595138" y="375280"/>
                  </a:cubicBezTo>
                  <a:cubicBezTo>
                    <a:pt x="2585511" y="371864"/>
                    <a:pt x="2574021" y="369070"/>
                    <a:pt x="2569674" y="369070"/>
                  </a:cubicBezTo>
                  <a:cubicBezTo>
                    <a:pt x="2557253" y="369070"/>
                    <a:pt x="2539863" y="377453"/>
                    <a:pt x="2527752" y="389251"/>
                  </a:cubicBezTo>
                  <a:lnTo>
                    <a:pt x="2516883" y="399807"/>
                  </a:lnTo>
                  <a:lnTo>
                    <a:pt x="2501977" y="390182"/>
                  </a:lnTo>
                  <a:cubicBezTo>
                    <a:pt x="2491419" y="383352"/>
                    <a:pt x="2487382" y="378695"/>
                    <a:pt x="2487382" y="373417"/>
                  </a:cubicBezTo>
                  <a:cubicBezTo>
                    <a:pt x="2487382" y="364724"/>
                    <a:pt x="2477445" y="353547"/>
                    <a:pt x="2469371" y="353547"/>
                  </a:cubicBezTo>
                  <a:cubicBezTo>
                    <a:pt x="2462540" y="353547"/>
                    <a:pt x="2450118" y="364413"/>
                    <a:pt x="2450118" y="370622"/>
                  </a:cubicBezTo>
                  <a:cubicBezTo>
                    <a:pt x="2450118" y="373106"/>
                    <a:pt x="2451671" y="378384"/>
                    <a:pt x="2453534" y="382731"/>
                  </a:cubicBezTo>
                  <a:cubicBezTo>
                    <a:pt x="2458503" y="393597"/>
                    <a:pt x="2447944" y="410052"/>
                    <a:pt x="2429623" y="418746"/>
                  </a:cubicBezTo>
                  <a:cubicBezTo>
                    <a:pt x="2413475" y="426507"/>
                    <a:pt x="2368448" y="431164"/>
                    <a:pt x="2365032" y="425266"/>
                  </a:cubicBezTo>
                  <a:cubicBezTo>
                    <a:pt x="2362237" y="420919"/>
                    <a:pt x="2346710" y="420919"/>
                    <a:pt x="2342052" y="425576"/>
                  </a:cubicBezTo>
                  <a:cubicBezTo>
                    <a:pt x="2339878" y="427749"/>
                    <a:pt x="2339568" y="430854"/>
                    <a:pt x="2341431" y="433959"/>
                  </a:cubicBezTo>
                  <a:cubicBezTo>
                    <a:pt x="2342984" y="437374"/>
                    <a:pt x="2341742" y="446067"/>
                    <a:pt x="2337705" y="458486"/>
                  </a:cubicBezTo>
                  <a:lnTo>
                    <a:pt x="2331494" y="477735"/>
                  </a:lnTo>
                  <a:lnTo>
                    <a:pt x="2298577" y="477735"/>
                  </a:lnTo>
                  <a:cubicBezTo>
                    <a:pt x="2280256" y="477735"/>
                    <a:pt x="2263797" y="476493"/>
                    <a:pt x="2261934" y="475251"/>
                  </a:cubicBezTo>
                  <a:cubicBezTo>
                    <a:pt x="2259760" y="474010"/>
                    <a:pt x="2255102" y="462522"/>
                    <a:pt x="2251065" y="449793"/>
                  </a:cubicBezTo>
                  <a:cubicBezTo>
                    <a:pt x="2245476" y="431785"/>
                    <a:pt x="2243923" y="419056"/>
                    <a:pt x="2243613" y="393908"/>
                  </a:cubicBezTo>
                  <a:cubicBezTo>
                    <a:pt x="2243613" y="364413"/>
                    <a:pt x="2244544" y="359446"/>
                    <a:pt x="2251997" y="343922"/>
                  </a:cubicBezTo>
                  <a:cubicBezTo>
                    <a:pt x="2265040" y="317842"/>
                    <a:pt x="2278082" y="313806"/>
                    <a:pt x="2306651" y="327156"/>
                  </a:cubicBezTo>
                  <a:cubicBezTo>
                    <a:pt x="2315967" y="331503"/>
                    <a:pt x="2326525" y="334918"/>
                    <a:pt x="2330252" y="334918"/>
                  </a:cubicBezTo>
                  <a:cubicBezTo>
                    <a:pt x="2337705" y="334918"/>
                    <a:pt x="2349194" y="323741"/>
                    <a:pt x="2377143" y="288968"/>
                  </a:cubicBezTo>
                  <a:cubicBezTo>
                    <a:pt x="2407264" y="251401"/>
                    <a:pt x="2431797" y="232463"/>
                    <a:pt x="2451050" y="232463"/>
                  </a:cubicBezTo>
                  <a:cubicBezTo>
                    <a:pt x="2455087" y="232463"/>
                    <a:pt x="2462229" y="236499"/>
                    <a:pt x="2467198" y="241777"/>
                  </a:cubicBezTo>
                  <a:cubicBezTo>
                    <a:pt x="2476514" y="251712"/>
                    <a:pt x="2483656" y="253264"/>
                    <a:pt x="2493904" y="247986"/>
                  </a:cubicBezTo>
                  <a:cubicBezTo>
                    <a:pt x="2498562" y="245502"/>
                    <a:pt x="2499493" y="242708"/>
                    <a:pt x="2497940" y="236188"/>
                  </a:cubicBezTo>
                  <a:cubicBezTo>
                    <a:pt x="2496698" y="231531"/>
                    <a:pt x="2493904" y="225632"/>
                    <a:pt x="2491730" y="222838"/>
                  </a:cubicBezTo>
                  <a:cubicBezTo>
                    <a:pt x="2486140" y="216629"/>
                    <a:pt x="2486140" y="209488"/>
                    <a:pt x="2492351" y="196758"/>
                  </a:cubicBezTo>
                  <a:cubicBezTo>
                    <a:pt x="2509120" y="161054"/>
                    <a:pt x="2566879" y="121624"/>
                    <a:pt x="2619049" y="109516"/>
                  </a:cubicBezTo>
                  <a:cubicBezTo>
                    <a:pt x="2647618" y="102996"/>
                    <a:pt x="2687367" y="105480"/>
                    <a:pt x="2708483" y="115104"/>
                  </a:cubicBezTo>
                  <a:close/>
                  <a:moveTo>
                    <a:pt x="2987964" y="190859"/>
                  </a:moveTo>
                  <a:cubicBezTo>
                    <a:pt x="3006907" y="197379"/>
                    <a:pt x="3022744" y="209177"/>
                    <a:pt x="3032060" y="223459"/>
                  </a:cubicBezTo>
                  <a:cubicBezTo>
                    <a:pt x="3038892" y="233704"/>
                    <a:pt x="3041997" y="235567"/>
                    <a:pt x="3051003" y="235567"/>
                  </a:cubicBezTo>
                  <a:cubicBezTo>
                    <a:pt x="3059698" y="235567"/>
                    <a:pt x="3062492" y="234015"/>
                    <a:pt x="3066529" y="226253"/>
                  </a:cubicBezTo>
                  <a:cubicBezTo>
                    <a:pt x="3072740" y="214455"/>
                    <a:pt x="3105967" y="197379"/>
                    <a:pt x="3132673" y="192101"/>
                  </a:cubicBezTo>
                  <a:cubicBezTo>
                    <a:pt x="3172422" y="184029"/>
                    <a:pt x="3206580" y="193654"/>
                    <a:pt x="3233286" y="220354"/>
                  </a:cubicBezTo>
                  <a:cubicBezTo>
                    <a:pt x="3289493" y="276550"/>
                    <a:pt x="3284214" y="377763"/>
                    <a:pt x="3222418" y="437995"/>
                  </a:cubicBezTo>
                  <a:cubicBezTo>
                    <a:pt x="3195401" y="464074"/>
                    <a:pt x="3127084" y="489223"/>
                    <a:pt x="3073982" y="492327"/>
                  </a:cubicBezTo>
                  <a:cubicBezTo>
                    <a:pt x="3051624" y="493880"/>
                    <a:pt x="3043860" y="492948"/>
                    <a:pt x="3026470" y="487049"/>
                  </a:cubicBezTo>
                  <a:cubicBezTo>
                    <a:pt x="2997591" y="477425"/>
                    <a:pt x="2968090" y="457244"/>
                    <a:pt x="2964363" y="444515"/>
                  </a:cubicBezTo>
                  <a:cubicBezTo>
                    <a:pt x="2961879" y="436442"/>
                    <a:pt x="2958774" y="433648"/>
                    <a:pt x="2947905" y="430233"/>
                  </a:cubicBezTo>
                  <a:lnTo>
                    <a:pt x="2934552" y="425886"/>
                  </a:lnTo>
                  <a:lnTo>
                    <a:pt x="2927410" y="441721"/>
                  </a:lnTo>
                  <a:cubicBezTo>
                    <a:pt x="2906604" y="487049"/>
                    <a:pt x="2869029" y="503504"/>
                    <a:pt x="2824312" y="486739"/>
                  </a:cubicBezTo>
                  <a:cubicBezTo>
                    <a:pt x="2799470" y="477425"/>
                    <a:pt x="2778043" y="462212"/>
                    <a:pt x="2776801" y="452897"/>
                  </a:cubicBezTo>
                  <a:cubicBezTo>
                    <a:pt x="2774316" y="435822"/>
                    <a:pt x="2756616" y="428370"/>
                    <a:pt x="2744505" y="439547"/>
                  </a:cubicBezTo>
                  <a:cubicBezTo>
                    <a:pt x="2738294" y="445136"/>
                    <a:pt x="2737363" y="453518"/>
                    <a:pt x="2742331" y="462522"/>
                  </a:cubicBezTo>
                  <a:cubicBezTo>
                    <a:pt x="2746989" y="471215"/>
                    <a:pt x="2736431" y="486739"/>
                    <a:pt x="2719662" y="496364"/>
                  </a:cubicBezTo>
                  <a:cubicBezTo>
                    <a:pt x="2708172" y="503194"/>
                    <a:pt x="2702583" y="504125"/>
                    <a:pt x="2678361" y="504125"/>
                  </a:cubicBezTo>
                  <a:cubicBezTo>
                    <a:pt x="2663145" y="503815"/>
                    <a:pt x="2647618" y="502883"/>
                    <a:pt x="2644202" y="501642"/>
                  </a:cubicBezTo>
                  <a:cubicBezTo>
                    <a:pt x="2640476" y="500089"/>
                    <a:pt x="2635818" y="500710"/>
                    <a:pt x="2632091" y="503504"/>
                  </a:cubicBezTo>
                  <a:cubicBezTo>
                    <a:pt x="2627433" y="506920"/>
                    <a:pt x="2627123" y="509093"/>
                    <a:pt x="2629607" y="514060"/>
                  </a:cubicBezTo>
                  <a:cubicBezTo>
                    <a:pt x="2631470" y="517476"/>
                    <a:pt x="2631781" y="521512"/>
                    <a:pt x="2630539" y="523064"/>
                  </a:cubicBezTo>
                  <a:cubicBezTo>
                    <a:pt x="2629297" y="524616"/>
                    <a:pt x="2626191" y="532689"/>
                    <a:pt x="2624018" y="540761"/>
                  </a:cubicBezTo>
                  <a:lnTo>
                    <a:pt x="2619981" y="555664"/>
                  </a:lnTo>
                  <a:lnTo>
                    <a:pt x="2583959" y="554732"/>
                  </a:lnTo>
                  <a:lnTo>
                    <a:pt x="2547937" y="553801"/>
                  </a:lnTo>
                  <a:lnTo>
                    <a:pt x="2540794" y="533620"/>
                  </a:lnTo>
                  <a:cubicBezTo>
                    <a:pt x="2525268" y="491086"/>
                    <a:pt x="2528994" y="432717"/>
                    <a:pt x="2548247" y="409742"/>
                  </a:cubicBezTo>
                  <a:cubicBezTo>
                    <a:pt x="2558805" y="397323"/>
                    <a:pt x="2575574" y="396702"/>
                    <a:pt x="2600727" y="408190"/>
                  </a:cubicBezTo>
                  <a:lnTo>
                    <a:pt x="2618428" y="416262"/>
                  </a:lnTo>
                  <a:lnTo>
                    <a:pt x="2626812" y="410363"/>
                  </a:lnTo>
                  <a:cubicBezTo>
                    <a:pt x="2631160" y="406948"/>
                    <a:pt x="2641097" y="396702"/>
                    <a:pt x="2648550" y="387388"/>
                  </a:cubicBezTo>
                  <a:cubicBezTo>
                    <a:pt x="2694509" y="330261"/>
                    <a:pt x="2715004" y="313185"/>
                    <a:pt x="2737673" y="313185"/>
                  </a:cubicBezTo>
                  <a:cubicBezTo>
                    <a:pt x="2746058" y="313185"/>
                    <a:pt x="2751337" y="314738"/>
                    <a:pt x="2752268" y="317532"/>
                  </a:cubicBezTo>
                  <a:cubicBezTo>
                    <a:pt x="2753200" y="320016"/>
                    <a:pt x="2757858" y="324362"/>
                    <a:pt x="2762205" y="327467"/>
                  </a:cubicBezTo>
                  <a:cubicBezTo>
                    <a:pt x="2779906" y="338954"/>
                    <a:pt x="2793259" y="319395"/>
                    <a:pt x="2779595" y="302008"/>
                  </a:cubicBezTo>
                  <a:cubicBezTo>
                    <a:pt x="2774627" y="295799"/>
                    <a:pt x="2774006" y="292384"/>
                    <a:pt x="2776490" y="284622"/>
                  </a:cubicBezTo>
                  <a:cubicBezTo>
                    <a:pt x="2787980" y="243640"/>
                    <a:pt x="2855366" y="197379"/>
                    <a:pt x="2919646" y="186202"/>
                  </a:cubicBezTo>
                  <a:cubicBezTo>
                    <a:pt x="2940142" y="182477"/>
                    <a:pt x="2970264" y="184650"/>
                    <a:pt x="2987964" y="190859"/>
                  </a:cubicBezTo>
                  <a:close/>
                  <a:moveTo>
                    <a:pt x="2205417" y="347027"/>
                  </a:moveTo>
                  <a:lnTo>
                    <a:pt x="2217217" y="354167"/>
                  </a:lnTo>
                  <a:lnTo>
                    <a:pt x="2215354" y="379316"/>
                  </a:lnTo>
                  <a:cubicBezTo>
                    <a:pt x="2213491" y="403843"/>
                    <a:pt x="2219701" y="454760"/>
                    <a:pt x="2225912" y="467800"/>
                  </a:cubicBezTo>
                  <a:cubicBezTo>
                    <a:pt x="2227465" y="470905"/>
                    <a:pt x="2226844" y="514992"/>
                    <a:pt x="2224670" y="566220"/>
                  </a:cubicBezTo>
                  <a:cubicBezTo>
                    <a:pt x="2222496" y="617448"/>
                    <a:pt x="2220012" y="694134"/>
                    <a:pt x="2218770" y="736669"/>
                  </a:cubicBezTo>
                  <a:lnTo>
                    <a:pt x="2216596" y="814287"/>
                  </a:lnTo>
                  <a:lnTo>
                    <a:pt x="2210075" y="804972"/>
                  </a:lnTo>
                  <a:cubicBezTo>
                    <a:pt x="2206659" y="800005"/>
                    <a:pt x="2191753" y="784171"/>
                    <a:pt x="2177158" y="769579"/>
                  </a:cubicBezTo>
                  <a:cubicBezTo>
                    <a:pt x="2157595" y="750019"/>
                    <a:pt x="2143931" y="739773"/>
                    <a:pt x="2125299" y="730149"/>
                  </a:cubicBezTo>
                  <a:lnTo>
                    <a:pt x="2100146" y="716798"/>
                  </a:lnTo>
                  <a:lnTo>
                    <a:pt x="2098282" y="688235"/>
                  </a:lnTo>
                  <a:cubicBezTo>
                    <a:pt x="2097040" y="672401"/>
                    <a:pt x="2094867" y="602855"/>
                    <a:pt x="2092693" y="533620"/>
                  </a:cubicBezTo>
                  <a:cubicBezTo>
                    <a:pt x="2090830" y="464385"/>
                    <a:pt x="2088966" y="406016"/>
                    <a:pt x="2088035" y="403843"/>
                  </a:cubicBezTo>
                  <a:cubicBezTo>
                    <a:pt x="2087414" y="401980"/>
                    <a:pt x="2082135" y="400117"/>
                    <a:pt x="2075924" y="400117"/>
                  </a:cubicBezTo>
                  <a:cubicBezTo>
                    <a:pt x="2064434" y="400117"/>
                    <a:pt x="2063503" y="398565"/>
                    <a:pt x="2067850" y="386767"/>
                  </a:cubicBezTo>
                  <a:cubicBezTo>
                    <a:pt x="2070645" y="379626"/>
                    <a:pt x="2072508" y="379005"/>
                    <a:pt x="2098282" y="377763"/>
                  </a:cubicBezTo>
                  <a:cubicBezTo>
                    <a:pt x="2132131" y="376211"/>
                    <a:pt x="2157595" y="365034"/>
                    <a:pt x="2172190" y="345164"/>
                  </a:cubicBezTo>
                  <a:cubicBezTo>
                    <a:pt x="2180574" y="333987"/>
                    <a:pt x="2182127" y="333055"/>
                    <a:pt x="2187716" y="336160"/>
                  </a:cubicBezTo>
                  <a:cubicBezTo>
                    <a:pt x="2191132" y="338333"/>
                    <a:pt x="2199206" y="342991"/>
                    <a:pt x="2205417" y="347027"/>
                  </a:cubicBezTo>
                  <a:close/>
                  <a:moveTo>
                    <a:pt x="2504462" y="469352"/>
                  </a:moveTo>
                  <a:cubicBezTo>
                    <a:pt x="2504462" y="501952"/>
                    <a:pt x="2506014" y="518717"/>
                    <a:pt x="2510051" y="533310"/>
                  </a:cubicBezTo>
                  <a:cubicBezTo>
                    <a:pt x="2515330" y="552559"/>
                    <a:pt x="2515330" y="560942"/>
                    <a:pt x="2509120" y="747535"/>
                  </a:cubicBezTo>
                  <a:cubicBezTo>
                    <a:pt x="2505704" y="854337"/>
                    <a:pt x="2501667" y="973248"/>
                    <a:pt x="2499804" y="1011747"/>
                  </a:cubicBezTo>
                  <a:cubicBezTo>
                    <a:pt x="2498251" y="1050245"/>
                    <a:pt x="2495146" y="1129726"/>
                    <a:pt x="2493593" y="1188716"/>
                  </a:cubicBezTo>
                  <a:cubicBezTo>
                    <a:pt x="2490798" y="1279063"/>
                    <a:pt x="2483966" y="1486768"/>
                    <a:pt x="2475893" y="1712481"/>
                  </a:cubicBezTo>
                  <a:cubicBezTo>
                    <a:pt x="2474961" y="1741976"/>
                    <a:pt x="2472787" y="1766193"/>
                    <a:pt x="2471235" y="1766193"/>
                  </a:cubicBezTo>
                  <a:cubicBezTo>
                    <a:pt x="2465024" y="1766193"/>
                    <a:pt x="2428381" y="1737319"/>
                    <a:pt x="2428381" y="1732662"/>
                  </a:cubicBezTo>
                  <a:cubicBezTo>
                    <a:pt x="2428381" y="1729557"/>
                    <a:pt x="2426828" y="1686712"/>
                    <a:pt x="2425275" y="1637347"/>
                  </a:cubicBezTo>
                  <a:cubicBezTo>
                    <a:pt x="2423723" y="1587672"/>
                    <a:pt x="2420928" y="1503223"/>
                    <a:pt x="2419065" y="1449512"/>
                  </a:cubicBezTo>
                  <a:cubicBezTo>
                    <a:pt x="2417512" y="1395800"/>
                    <a:pt x="2414407" y="1318803"/>
                    <a:pt x="2412854" y="1278752"/>
                  </a:cubicBezTo>
                  <a:cubicBezTo>
                    <a:pt x="2410991" y="1238701"/>
                    <a:pt x="2407575" y="1138730"/>
                    <a:pt x="2405091" y="1056765"/>
                  </a:cubicBezTo>
                  <a:cubicBezTo>
                    <a:pt x="2395775" y="760265"/>
                    <a:pt x="2390806" y="613411"/>
                    <a:pt x="2386148" y="515613"/>
                  </a:cubicBezTo>
                  <a:lnTo>
                    <a:pt x="2384285" y="477735"/>
                  </a:lnTo>
                  <a:lnTo>
                    <a:pt x="2373727" y="477735"/>
                  </a:lnTo>
                  <a:cubicBezTo>
                    <a:pt x="2362858" y="477735"/>
                    <a:pt x="2361616" y="475872"/>
                    <a:pt x="2365032" y="463454"/>
                  </a:cubicBezTo>
                  <a:cubicBezTo>
                    <a:pt x="2366584" y="457244"/>
                    <a:pt x="2369379" y="456623"/>
                    <a:pt x="2394222" y="455381"/>
                  </a:cubicBezTo>
                  <a:cubicBezTo>
                    <a:pt x="2417201" y="454450"/>
                    <a:pt x="2424654" y="452587"/>
                    <a:pt x="2442044" y="443894"/>
                  </a:cubicBezTo>
                  <a:cubicBezTo>
                    <a:pt x="2456639" y="436753"/>
                    <a:pt x="2465024" y="430233"/>
                    <a:pt x="2470613" y="421850"/>
                  </a:cubicBezTo>
                  <a:lnTo>
                    <a:pt x="2478687" y="409742"/>
                  </a:lnTo>
                  <a:lnTo>
                    <a:pt x="2491419" y="417814"/>
                  </a:lnTo>
                  <a:lnTo>
                    <a:pt x="2504462" y="425576"/>
                  </a:lnTo>
                  <a:lnTo>
                    <a:pt x="2504462" y="469352"/>
                  </a:lnTo>
                  <a:close/>
                  <a:moveTo>
                    <a:pt x="2060087" y="434890"/>
                  </a:moveTo>
                  <a:cubicBezTo>
                    <a:pt x="2061018" y="438926"/>
                    <a:pt x="2062260" y="467490"/>
                    <a:pt x="2063192" y="498537"/>
                  </a:cubicBezTo>
                  <a:lnTo>
                    <a:pt x="2064745" y="555353"/>
                  </a:lnTo>
                  <a:lnTo>
                    <a:pt x="2010712" y="555353"/>
                  </a:lnTo>
                  <a:cubicBezTo>
                    <a:pt x="1981211" y="555353"/>
                    <a:pt x="1956058" y="554111"/>
                    <a:pt x="1955126" y="552869"/>
                  </a:cubicBezTo>
                  <a:cubicBezTo>
                    <a:pt x="1954194" y="551317"/>
                    <a:pt x="1954505" y="522754"/>
                    <a:pt x="1955436" y="489223"/>
                  </a:cubicBezTo>
                  <a:lnTo>
                    <a:pt x="1957300" y="428060"/>
                  </a:lnTo>
                  <a:lnTo>
                    <a:pt x="2007917" y="428060"/>
                  </a:lnTo>
                  <a:cubicBezTo>
                    <a:pt x="2058223" y="428060"/>
                    <a:pt x="2058844" y="428060"/>
                    <a:pt x="2060087" y="434890"/>
                  </a:cubicBezTo>
                  <a:close/>
                  <a:moveTo>
                    <a:pt x="2358200" y="521822"/>
                  </a:moveTo>
                  <a:cubicBezTo>
                    <a:pt x="2359132" y="530826"/>
                    <a:pt x="2360374" y="558768"/>
                    <a:pt x="2360684" y="583917"/>
                  </a:cubicBezTo>
                  <a:lnTo>
                    <a:pt x="2361616" y="629556"/>
                  </a:lnTo>
                  <a:lnTo>
                    <a:pt x="2306030" y="630487"/>
                  </a:lnTo>
                  <a:lnTo>
                    <a:pt x="2250444" y="631419"/>
                  </a:lnTo>
                  <a:lnTo>
                    <a:pt x="2252618" y="594473"/>
                  </a:lnTo>
                  <a:cubicBezTo>
                    <a:pt x="2253550" y="573981"/>
                    <a:pt x="2254481" y="545729"/>
                    <a:pt x="2254481" y="531447"/>
                  </a:cubicBezTo>
                  <a:lnTo>
                    <a:pt x="2254481" y="505678"/>
                  </a:lnTo>
                  <a:lnTo>
                    <a:pt x="2305409" y="505678"/>
                  </a:lnTo>
                  <a:lnTo>
                    <a:pt x="2356647" y="505678"/>
                  </a:lnTo>
                  <a:lnTo>
                    <a:pt x="2358200" y="521822"/>
                  </a:lnTo>
                  <a:close/>
                  <a:moveTo>
                    <a:pt x="2066297" y="602234"/>
                  </a:moveTo>
                  <a:cubicBezTo>
                    <a:pt x="2067229" y="612790"/>
                    <a:pt x="2068161" y="637318"/>
                    <a:pt x="2068161" y="656567"/>
                  </a:cubicBezTo>
                  <a:lnTo>
                    <a:pt x="2068161" y="691961"/>
                  </a:lnTo>
                  <a:lnTo>
                    <a:pt x="2009159" y="691961"/>
                  </a:lnTo>
                  <a:lnTo>
                    <a:pt x="1950157" y="691961"/>
                  </a:lnTo>
                  <a:lnTo>
                    <a:pt x="1950157" y="656567"/>
                  </a:lnTo>
                  <a:cubicBezTo>
                    <a:pt x="1950157" y="637318"/>
                    <a:pt x="1951089" y="612790"/>
                    <a:pt x="1952021" y="602234"/>
                  </a:cubicBezTo>
                  <a:lnTo>
                    <a:pt x="1954194" y="583296"/>
                  </a:lnTo>
                  <a:lnTo>
                    <a:pt x="2009159" y="583296"/>
                  </a:lnTo>
                  <a:lnTo>
                    <a:pt x="2064124" y="583296"/>
                  </a:lnTo>
                  <a:lnTo>
                    <a:pt x="2066297" y="602234"/>
                  </a:lnTo>
                  <a:close/>
                  <a:moveTo>
                    <a:pt x="2646687" y="619621"/>
                  </a:moveTo>
                  <a:cubicBezTo>
                    <a:pt x="2647929" y="637628"/>
                    <a:pt x="2648860" y="665571"/>
                    <a:pt x="2648860" y="681715"/>
                  </a:cubicBezTo>
                  <a:lnTo>
                    <a:pt x="2648860" y="710589"/>
                  </a:lnTo>
                  <a:lnTo>
                    <a:pt x="2594517" y="710589"/>
                  </a:lnTo>
                  <a:lnTo>
                    <a:pt x="2540173" y="710589"/>
                  </a:lnTo>
                  <a:lnTo>
                    <a:pt x="2540173" y="686372"/>
                  </a:lnTo>
                  <a:cubicBezTo>
                    <a:pt x="2540173" y="672711"/>
                    <a:pt x="2541105" y="644769"/>
                    <a:pt x="2542347" y="624278"/>
                  </a:cubicBezTo>
                  <a:lnTo>
                    <a:pt x="2544210" y="586400"/>
                  </a:lnTo>
                  <a:lnTo>
                    <a:pt x="2594517" y="586400"/>
                  </a:lnTo>
                  <a:lnTo>
                    <a:pt x="2644823" y="586400"/>
                  </a:lnTo>
                  <a:lnTo>
                    <a:pt x="2646687" y="619621"/>
                  </a:lnTo>
                  <a:close/>
                  <a:moveTo>
                    <a:pt x="2363168" y="675506"/>
                  </a:moveTo>
                  <a:cubicBezTo>
                    <a:pt x="2363168" y="683888"/>
                    <a:pt x="2364100" y="708105"/>
                    <a:pt x="2365342" y="729838"/>
                  </a:cubicBezTo>
                  <a:lnTo>
                    <a:pt x="2367205" y="769579"/>
                  </a:lnTo>
                  <a:lnTo>
                    <a:pt x="2306651" y="769579"/>
                  </a:lnTo>
                  <a:lnTo>
                    <a:pt x="2246407" y="769579"/>
                  </a:lnTo>
                  <a:lnTo>
                    <a:pt x="2247339" y="725181"/>
                  </a:lnTo>
                  <a:cubicBezTo>
                    <a:pt x="2247960" y="700964"/>
                    <a:pt x="2249202" y="676437"/>
                    <a:pt x="2250134" y="670849"/>
                  </a:cubicBezTo>
                  <a:lnTo>
                    <a:pt x="2251687" y="660914"/>
                  </a:lnTo>
                  <a:lnTo>
                    <a:pt x="2307272" y="660914"/>
                  </a:lnTo>
                  <a:lnTo>
                    <a:pt x="2363168" y="660914"/>
                  </a:lnTo>
                  <a:lnTo>
                    <a:pt x="2363168" y="675506"/>
                  </a:lnTo>
                  <a:close/>
                  <a:moveTo>
                    <a:pt x="1961026" y="723008"/>
                  </a:moveTo>
                  <a:cubicBezTo>
                    <a:pt x="1952331" y="726734"/>
                    <a:pt x="1947052" y="726734"/>
                    <a:pt x="1947052" y="723008"/>
                  </a:cubicBezTo>
                  <a:cubicBezTo>
                    <a:pt x="1947052" y="721145"/>
                    <a:pt x="1951710" y="719903"/>
                    <a:pt x="1957300" y="720214"/>
                  </a:cubicBezTo>
                  <a:cubicBezTo>
                    <a:pt x="1965684" y="720214"/>
                    <a:pt x="1966305" y="720835"/>
                    <a:pt x="1961026" y="723008"/>
                  </a:cubicBezTo>
                  <a:close/>
                  <a:moveTo>
                    <a:pt x="2103872" y="750640"/>
                  </a:moveTo>
                  <a:cubicBezTo>
                    <a:pt x="2127162" y="762127"/>
                    <a:pt x="2136478" y="768958"/>
                    <a:pt x="2160079" y="792554"/>
                  </a:cubicBezTo>
                  <a:cubicBezTo>
                    <a:pt x="2182748" y="815528"/>
                    <a:pt x="2190511" y="825774"/>
                    <a:pt x="2201069" y="847197"/>
                  </a:cubicBezTo>
                  <a:cubicBezTo>
                    <a:pt x="2219080" y="884143"/>
                    <a:pt x="2224670" y="907118"/>
                    <a:pt x="2224670" y="948100"/>
                  </a:cubicBezTo>
                  <a:cubicBezTo>
                    <a:pt x="2224670" y="1007400"/>
                    <a:pt x="2209454" y="1046830"/>
                    <a:pt x="2172190" y="1084707"/>
                  </a:cubicBezTo>
                  <a:cubicBezTo>
                    <a:pt x="2147347" y="1109856"/>
                    <a:pt x="2119709" y="1129105"/>
                    <a:pt x="2093624" y="1139351"/>
                  </a:cubicBezTo>
                  <a:cubicBezTo>
                    <a:pt x="2074682" y="1146802"/>
                    <a:pt x="2037107" y="1148975"/>
                    <a:pt x="2015370" y="1144008"/>
                  </a:cubicBezTo>
                  <a:cubicBezTo>
                    <a:pt x="2004811" y="1141834"/>
                    <a:pt x="2004190" y="1142145"/>
                    <a:pt x="1999222" y="1152701"/>
                  </a:cubicBezTo>
                  <a:cubicBezTo>
                    <a:pt x="1993322" y="1164809"/>
                    <a:pt x="1992390" y="1163567"/>
                    <a:pt x="2013817" y="1175055"/>
                  </a:cubicBezTo>
                  <a:cubicBezTo>
                    <a:pt x="2029344" y="1183437"/>
                    <a:pt x="2018164" y="1220384"/>
                    <a:pt x="1993322" y="1242738"/>
                  </a:cubicBezTo>
                  <a:cubicBezTo>
                    <a:pt x="1975000" y="1259193"/>
                    <a:pt x="1958852" y="1266954"/>
                    <a:pt x="1929352" y="1273785"/>
                  </a:cubicBezTo>
                  <a:cubicBezTo>
                    <a:pt x="1900472" y="1280305"/>
                    <a:pt x="1842402" y="1280305"/>
                    <a:pt x="1803896" y="1273785"/>
                  </a:cubicBezTo>
                  <a:cubicBezTo>
                    <a:pt x="1732162" y="1261676"/>
                    <a:pt x="1652044" y="1224109"/>
                    <a:pt x="1652044" y="1202376"/>
                  </a:cubicBezTo>
                  <a:cubicBezTo>
                    <a:pt x="1652044" y="1192131"/>
                    <a:pt x="1641486" y="1182506"/>
                    <a:pt x="1630617" y="1182506"/>
                  </a:cubicBezTo>
                  <a:cubicBezTo>
                    <a:pt x="1618506" y="1182506"/>
                    <a:pt x="1613538" y="1189336"/>
                    <a:pt x="1615712" y="1203929"/>
                  </a:cubicBezTo>
                  <a:cubicBezTo>
                    <a:pt x="1617575" y="1218210"/>
                    <a:pt x="1615091" y="1221315"/>
                    <a:pt x="1590558" y="1233423"/>
                  </a:cubicBezTo>
                  <a:cubicBezTo>
                    <a:pt x="1565094" y="1246463"/>
                    <a:pt x="1545220" y="1248637"/>
                    <a:pt x="1498019" y="1244911"/>
                  </a:cubicBezTo>
                  <a:cubicBezTo>
                    <a:pt x="1411380" y="1237460"/>
                    <a:pt x="1389642" y="1250810"/>
                    <a:pt x="1315425" y="1353886"/>
                  </a:cubicBezTo>
                  <a:lnTo>
                    <a:pt x="1291513" y="1387417"/>
                  </a:lnTo>
                  <a:lnTo>
                    <a:pt x="1212638" y="1387417"/>
                  </a:lnTo>
                  <a:cubicBezTo>
                    <a:pt x="1169163" y="1387417"/>
                    <a:pt x="1133141" y="1386176"/>
                    <a:pt x="1132209" y="1384623"/>
                  </a:cubicBezTo>
                  <a:cubicBezTo>
                    <a:pt x="1131278" y="1383381"/>
                    <a:pt x="1128793" y="1368789"/>
                    <a:pt x="1126930" y="1352334"/>
                  </a:cubicBezTo>
                  <a:cubicBezTo>
                    <a:pt x="1122893" y="1316940"/>
                    <a:pt x="1126620" y="1274095"/>
                    <a:pt x="1138109" y="1226904"/>
                  </a:cubicBezTo>
                  <a:cubicBezTo>
                    <a:pt x="1158915" y="1140903"/>
                    <a:pt x="1194316" y="1105199"/>
                    <a:pt x="1241828" y="1121964"/>
                  </a:cubicBezTo>
                  <a:cubicBezTo>
                    <a:pt x="1263565" y="1129415"/>
                    <a:pt x="1270087" y="1122896"/>
                    <a:pt x="1270087" y="1091848"/>
                  </a:cubicBezTo>
                  <a:cubicBezTo>
                    <a:pt x="1270397" y="1066079"/>
                    <a:pt x="1277850" y="1049935"/>
                    <a:pt x="1299587" y="1028823"/>
                  </a:cubicBezTo>
                  <a:cubicBezTo>
                    <a:pt x="1321946" y="1006779"/>
                    <a:pt x="1336230" y="998707"/>
                    <a:pt x="1376289" y="985977"/>
                  </a:cubicBezTo>
                  <a:cubicBezTo>
                    <a:pt x="1411690" y="974490"/>
                    <a:pt x="1437465" y="959587"/>
                    <a:pt x="1453613" y="940959"/>
                  </a:cubicBezTo>
                  <a:cubicBezTo>
                    <a:pt x="1459202" y="934750"/>
                    <a:pt x="1472555" y="916121"/>
                    <a:pt x="1483113" y="899977"/>
                  </a:cubicBezTo>
                  <a:cubicBezTo>
                    <a:pt x="1511993" y="855890"/>
                    <a:pt x="1542115" y="829189"/>
                    <a:pt x="1591490" y="804351"/>
                  </a:cubicBezTo>
                  <a:cubicBezTo>
                    <a:pt x="1631859" y="783860"/>
                    <a:pt x="1661671" y="775167"/>
                    <a:pt x="1697072" y="773304"/>
                  </a:cubicBezTo>
                  <a:cubicBezTo>
                    <a:pt x="1732783" y="771752"/>
                    <a:pt x="1747378" y="774857"/>
                    <a:pt x="1767874" y="788517"/>
                  </a:cubicBezTo>
                  <a:cubicBezTo>
                    <a:pt x="1776879" y="794416"/>
                    <a:pt x="1786506" y="798142"/>
                    <a:pt x="1792716" y="798142"/>
                  </a:cubicBezTo>
                  <a:cubicBezTo>
                    <a:pt x="1797995" y="798142"/>
                    <a:pt x="1828428" y="790070"/>
                    <a:pt x="1860102" y="780756"/>
                  </a:cubicBezTo>
                  <a:cubicBezTo>
                    <a:pt x="1960716" y="750329"/>
                    <a:pt x="2029344" y="735116"/>
                    <a:pt x="2058844" y="736358"/>
                  </a:cubicBezTo>
                  <a:cubicBezTo>
                    <a:pt x="2071576" y="736979"/>
                    <a:pt x="2083066" y="740705"/>
                    <a:pt x="2103872" y="750640"/>
                  </a:cubicBezTo>
                  <a:close/>
                  <a:moveTo>
                    <a:pt x="2651966" y="768958"/>
                  </a:moveTo>
                  <a:cubicBezTo>
                    <a:pt x="2651966" y="786034"/>
                    <a:pt x="2652897" y="810250"/>
                    <a:pt x="2653829" y="823290"/>
                  </a:cubicBezTo>
                  <a:lnTo>
                    <a:pt x="2656003" y="847197"/>
                  </a:lnTo>
                  <a:lnTo>
                    <a:pt x="2594517" y="847197"/>
                  </a:lnTo>
                  <a:lnTo>
                    <a:pt x="2533031" y="847197"/>
                  </a:lnTo>
                  <a:lnTo>
                    <a:pt x="2534894" y="816770"/>
                  </a:lnTo>
                  <a:cubicBezTo>
                    <a:pt x="2536136" y="800315"/>
                    <a:pt x="2537068" y="775788"/>
                    <a:pt x="2537068" y="762438"/>
                  </a:cubicBezTo>
                  <a:lnTo>
                    <a:pt x="2537068" y="738531"/>
                  </a:lnTo>
                  <a:lnTo>
                    <a:pt x="2594517" y="738531"/>
                  </a:lnTo>
                  <a:lnTo>
                    <a:pt x="2651966" y="738531"/>
                  </a:lnTo>
                  <a:lnTo>
                    <a:pt x="2651966" y="768958"/>
                  </a:lnTo>
                  <a:close/>
                  <a:moveTo>
                    <a:pt x="2367516" y="810561"/>
                  </a:moveTo>
                  <a:cubicBezTo>
                    <a:pt x="2368448" y="818012"/>
                    <a:pt x="2370000" y="852164"/>
                    <a:pt x="2370932" y="886626"/>
                  </a:cubicBezTo>
                  <a:lnTo>
                    <a:pt x="2372795" y="949652"/>
                  </a:lnTo>
                  <a:lnTo>
                    <a:pt x="2314104" y="949652"/>
                  </a:lnTo>
                  <a:lnTo>
                    <a:pt x="2255413" y="949652"/>
                  </a:lnTo>
                  <a:lnTo>
                    <a:pt x="2253550" y="926988"/>
                  </a:lnTo>
                  <a:cubicBezTo>
                    <a:pt x="2252308" y="914879"/>
                    <a:pt x="2249513" y="896562"/>
                    <a:pt x="2246718" y="886626"/>
                  </a:cubicBezTo>
                  <a:cubicBezTo>
                    <a:pt x="2243302" y="872966"/>
                    <a:pt x="2242681" y="860236"/>
                    <a:pt x="2244234" y="832915"/>
                  </a:cubicBezTo>
                  <a:lnTo>
                    <a:pt x="2246097" y="797521"/>
                  </a:lnTo>
                  <a:lnTo>
                    <a:pt x="2306030" y="797521"/>
                  </a:lnTo>
                  <a:lnTo>
                    <a:pt x="2365963" y="797521"/>
                  </a:lnTo>
                  <a:lnTo>
                    <a:pt x="2367516" y="810561"/>
                  </a:lnTo>
                  <a:close/>
                  <a:moveTo>
                    <a:pt x="2656313" y="916121"/>
                  </a:moveTo>
                  <a:cubicBezTo>
                    <a:pt x="2657245" y="937233"/>
                    <a:pt x="2658797" y="970764"/>
                    <a:pt x="2659418" y="990635"/>
                  </a:cubicBezTo>
                  <a:lnTo>
                    <a:pt x="2660971" y="1027270"/>
                  </a:lnTo>
                  <a:lnTo>
                    <a:pt x="2594517" y="1027270"/>
                  </a:lnTo>
                  <a:lnTo>
                    <a:pt x="2528062" y="1027270"/>
                  </a:lnTo>
                  <a:lnTo>
                    <a:pt x="2529615" y="972006"/>
                  </a:lnTo>
                  <a:cubicBezTo>
                    <a:pt x="2530547" y="941890"/>
                    <a:pt x="2531789" y="908360"/>
                    <a:pt x="2532720" y="897493"/>
                  </a:cubicBezTo>
                  <a:lnTo>
                    <a:pt x="2534584" y="878244"/>
                  </a:lnTo>
                  <a:lnTo>
                    <a:pt x="2594517" y="878244"/>
                  </a:lnTo>
                  <a:lnTo>
                    <a:pt x="2654450" y="878244"/>
                  </a:lnTo>
                  <a:lnTo>
                    <a:pt x="2656313" y="916121"/>
                  </a:lnTo>
                  <a:close/>
                  <a:moveTo>
                    <a:pt x="1275055" y="979147"/>
                  </a:moveTo>
                  <a:cubicBezTo>
                    <a:pt x="1300830" y="986909"/>
                    <a:pt x="1300830" y="987219"/>
                    <a:pt x="1278782" y="1009263"/>
                  </a:cubicBezTo>
                  <a:cubicBezTo>
                    <a:pt x="1256423" y="1031617"/>
                    <a:pt x="1245865" y="1050245"/>
                    <a:pt x="1243070" y="1072910"/>
                  </a:cubicBezTo>
                  <a:lnTo>
                    <a:pt x="1241517" y="1088433"/>
                  </a:lnTo>
                  <a:lnTo>
                    <a:pt x="1220712" y="1088433"/>
                  </a:lnTo>
                  <a:cubicBezTo>
                    <a:pt x="1182516" y="1087812"/>
                    <a:pt x="1154568" y="1110477"/>
                    <a:pt x="1130035" y="1162325"/>
                  </a:cubicBezTo>
                  <a:cubicBezTo>
                    <a:pt x="1102398" y="1220073"/>
                    <a:pt x="1090287" y="1311973"/>
                    <a:pt x="1101466" y="1377172"/>
                  </a:cubicBezTo>
                  <a:lnTo>
                    <a:pt x="1103019" y="1387417"/>
                  </a:lnTo>
                  <a:lnTo>
                    <a:pt x="1018864" y="1387417"/>
                  </a:lnTo>
                  <a:cubicBezTo>
                    <a:pt x="936883" y="1387417"/>
                    <a:pt x="934088" y="1387107"/>
                    <a:pt x="925393" y="1380587"/>
                  </a:cubicBezTo>
                  <a:cubicBezTo>
                    <a:pt x="920114" y="1376861"/>
                    <a:pt x="916077" y="1371273"/>
                    <a:pt x="916077" y="1368168"/>
                  </a:cubicBezTo>
                  <a:cubicBezTo>
                    <a:pt x="916077" y="1360717"/>
                    <a:pt x="902414" y="1347056"/>
                    <a:pt x="894961" y="1347056"/>
                  </a:cubicBezTo>
                  <a:cubicBezTo>
                    <a:pt x="885955" y="1347056"/>
                    <a:pt x="878192" y="1357612"/>
                    <a:pt x="879123" y="1368168"/>
                  </a:cubicBezTo>
                  <a:cubicBezTo>
                    <a:pt x="880366" y="1379966"/>
                    <a:pt x="876018" y="1385244"/>
                    <a:pt x="856144" y="1393937"/>
                  </a:cubicBezTo>
                  <a:cubicBezTo>
                    <a:pt x="840928" y="1401078"/>
                    <a:pt x="837201" y="1401389"/>
                    <a:pt x="785342" y="1400457"/>
                  </a:cubicBezTo>
                  <a:cubicBezTo>
                    <a:pt x="736588" y="1399526"/>
                    <a:pt x="728825" y="1400147"/>
                    <a:pt x="713609" y="1406046"/>
                  </a:cubicBezTo>
                  <a:cubicBezTo>
                    <a:pt x="692492" y="1413808"/>
                    <a:pt x="664234" y="1442060"/>
                    <a:pt x="630385" y="1488942"/>
                  </a:cubicBezTo>
                  <a:lnTo>
                    <a:pt x="607406" y="1520920"/>
                  </a:lnTo>
                  <a:lnTo>
                    <a:pt x="541572" y="1520920"/>
                  </a:lnTo>
                  <a:lnTo>
                    <a:pt x="475739" y="1520920"/>
                  </a:lnTo>
                  <a:lnTo>
                    <a:pt x="473255" y="1507570"/>
                  </a:lnTo>
                  <a:cubicBezTo>
                    <a:pt x="468907" y="1484285"/>
                    <a:pt x="471392" y="1433678"/>
                    <a:pt x="477913" y="1400457"/>
                  </a:cubicBezTo>
                  <a:cubicBezTo>
                    <a:pt x="488160" y="1351713"/>
                    <a:pt x="505861" y="1316319"/>
                    <a:pt x="526356" y="1303590"/>
                  </a:cubicBezTo>
                  <a:cubicBezTo>
                    <a:pt x="537846" y="1296449"/>
                    <a:pt x="547162" y="1295828"/>
                    <a:pt x="567036" y="1301106"/>
                  </a:cubicBezTo>
                  <a:cubicBezTo>
                    <a:pt x="580700" y="1304832"/>
                    <a:pt x="581631" y="1304521"/>
                    <a:pt x="587221" y="1297691"/>
                  </a:cubicBezTo>
                  <a:cubicBezTo>
                    <a:pt x="591568" y="1292724"/>
                    <a:pt x="593121" y="1285583"/>
                    <a:pt x="593121" y="1273474"/>
                  </a:cubicBezTo>
                  <a:cubicBezTo>
                    <a:pt x="593121" y="1251431"/>
                    <a:pt x="599021" y="1239322"/>
                    <a:pt x="619206" y="1220384"/>
                  </a:cubicBezTo>
                  <a:cubicBezTo>
                    <a:pt x="637838" y="1202687"/>
                    <a:pt x="652123" y="1194614"/>
                    <a:pt x="678518" y="1187163"/>
                  </a:cubicBezTo>
                  <a:cubicBezTo>
                    <a:pt x="717646" y="1175676"/>
                    <a:pt x="748078" y="1153011"/>
                    <a:pt x="767021" y="1120722"/>
                  </a:cubicBezTo>
                  <a:cubicBezTo>
                    <a:pt x="797142" y="1069184"/>
                    <a:pt x="848070" y="1031617"/>
                    <a:pt x="912661" y="1012988"/>
                  </a:cubicBezTo>
                  <a:cubicBezTo>
                    <a:pt x="952099" y="1001812"/>
                    <a:pt x="981910" y="1003053"/>
                    <a:pt x="1007064" y="1017335"/>
                  </a:cubicBezTo>
                  <a:cubicBezTo>
                    <a:pt x="1027870" y="1029133"/>
                    <a:pt x="1031907" y="1029133"/>
                    <a:pt x="1060476" y="1021061"/>
                  </a:cubicBezTo>
                  <a:cubicBezTo>
                    <a:pt x="1170094" y="989393"/>
                    <a:pt x="1225059" y="976042"/>
                    <a:pt x="1253318" y="974800"/>
                  </a:cubicBezTo>
                  <a:cubicBezTo>
                    <a:pt x="1256734" y="974490"/>
                    <a:pt x="1266671" y="976663"/>
                    <a:pt x="1275055" y="979147"/>
                  </a:cubicBezTo>
                  <a:close/>
                  <a:moveTo>
                    <a:pt x="2373727" y="987530"/>
                  </a:moveTo>
                  <a:cubicBezTo>
                    <a:pt x="2374658" y="993118"/>
                    <a:pt x="2375900" y="1017646"/>
                    <a:pt x="2376521" y="1041862"/>
                  </a:cubicBezTo>
                  <a:lnTo>
                    <a:pt x="2377453" y="1086260"/>
                  </a:lnTo>
                  <a:lnTo>
                    <a:pt x="2306651" y="1086260"/>
                  </a:lnTo>
                  <a:lnTo>
                    <a:pt x="2235849" y="1086260"/>
                  </a:lnTo>
                  <a:lnTo>
                    <a:pt x="2235849" y="1066700"/>
                  </a:lnTo>
                  <a:cubicBezTo>
                    <a:pt x="2236160" y="1055834"/>
                    <a:pt x="2239886" y="1032859"/>
                    <a:pt x="2245165" y="1013299"/>
                  </a:cubicBezTo>
                  <a:cubicBezTo>
                    <a:pt x="2250134" y="994360"/>
                    <a:pt x="2254171" y="978837"/>
                    <a:pt x="2254481" y="978216"/>
                  </a:cubicBezTo>
                  <a:cubicBezTo>
                    <a:pt x="2254481" y="977905"/>
                    <a:pt x="2280877" y="977595"/>
                    <a:pt x="2313483" y="977595"/>
                  </a:cubicBezTo>
                  <a:lnTo>
                    <a:pt x="2372174" y="977595"/>
                  </a:lnTo>
                  <a:lnTo>
                    <a:pt x="2373727" y="987530"/>
                  </a:lnTo>
                  <a:close/>
                  <a:moveTo>
                    <a:pt x="2664077" y="1131899"/>
                  </a:moveTo>
                  <a:lnTo>
                    <a:pt x="2664387" y="1166982"/>
                  </a:lnTo>
                  <a:lnTo>
                    <a:pt x="2594517" y="1166982"/>
                  </a:lnTo>
                  <a:lnTo>
                    <a:pt x="2524646" y="1166982"/>
                  </a:lnTo>
                  <a:lnTo>
                    <a:pt x="2524646" y="1141213"/>
                  </a:lnTo>
                  <a:cubicBezTo>
                    <a:pt x="2524646" y="1126932"/>
                    <a:pt x="2525578" y="1102404"/>
                    <a:pt x="2526510" y="1086881"/>
                  </a:cubicBezTo>
                  <a:lnTo>
                    <a:pt x="2528683" y="1058317"/>
                  </a:lnTo>
                  <a:lnTo>
                    <a:pt x="2594206" y="1057696"/>
                  </a:lnTo>
                  <a:lnTo>
                    <a:pt x="2659729" y="1056765"/>
                  </a:lnTo>
                  <a:lnTo>
                    <a:pt x="2661592" y="1076946"/>
                  </a:lnTo>
                  <a:cubicBezTo>
                    <a:pt x="2662834" y="1088123"/>
                    <a:pt x="2663766" y="1112960"/>
                    <a:pt x="2664077" y="1131899"/>
                  </a:cubicBezTo>
                  <a:close/>
                  <a:moveTo>
                    <a:pt x="2202001" y="1224420"/>
                  </a:moveTo>
                  <a:cubicBezTo>
                    <a:pt x="2200138" y="1279063"/>
                    <a:pt x="2197032" y="1370652"/>
                    <a:pt x="2195480" y="1427779"/>
                  </a:cubicBezTo>
                  <a:cubicBezTo>
                    <a:pt x="2193617" y="1484906"/>
                    <a:pt x="2190822" y="1561903"/>
                    <a:pt x="2189269" y="1598538"/>
                  </a:cubicBezTo>
                  <a:cubicBezTo>
                    <a:pt x="2187716" y="1635174"/>
                    <a:pt x="2185543" y="1691680"/>
                    <a:pt x="2184301" y="1723658"/>
                  </a:cubicBezTo>
                  <a:cubicBezTo>
                    <a:pt x="2183058" y="1755637"/>
                    <a:pt x="2181195" y="1781406"/>
                    <a:pt x="2180264" y="1781096"/>
                  </a:cubicBezTo>
                  <a:cubicBezTo>
                    <a:pt x="2179021" y="1780475"/>
                    <a:pt x="2168153" y="1773023"/>
                    <a:pt x="2155731" y="1764641"/>
                  </a:cubicBezTo>
                  <a:lnTo>
                    <a:pt x="2133373" y="1749117"/>
                  </a:lnTo>
                  <a:lnTo>
                    <a:pt x="2133373" y="1718070"/>
                  </a:lnTo>
                  <a:cubicBezTo>
                    <a:pt x="2133062" y="1684849"/>
                    <a:pt x="2132131" y="1654423"/>
                    <a:pt x="2127162" y="1539549"/>
                  </a:cubicBezTo>
                  <a:cubicBezTo>
                    <a:pt x="2125299" y="1499498"/>
                    <a:pt x="2122504" y="1424053"/>
                    <a:pt x="2120951" y="1371894"/>
                  </a:cubicBezTo>
                  <a:cubicBezTo>
                    <a:pt x="2119399" y="1319735"/>
                    <a:pt x="2117225" y="1251431"/>
                    <a:pt x="2115983" y="1219763"/>
                  </a:cubicBezTo>
                  <a:lnTo>
                    <a:pt x="2114120" y="1162325"/>
                  </a:lnTo>
                  <a:lnTo>
                    <a:pt x="2138031" y="1148354"/>
                  </a:lnTo>
                  <a:cubicBezTo>
                    <a:pt x="2151384" y="1140592"/>
                    <a:pt x="2171258" y="1125379"/>
                    <a:pt x="2182748" y="1114202"/>
                  </a:cubicBezTo>
                  <a:lnTo>
                    <a:pt x="2203243" y="1094022"/>
                  </a:lnTo>
                  <a:lnTo>
                    <a:pt x="2204175" y="1109545"/>
                  </a:lnTo>
                  <a:cubicBezTo>
                    <a:pt x="2204796" y="1117928"/>
                    <a:pt x="2203864" y="1169777"/>
                    <a:pt x="2202001" y="1224420"/>
                  </a:cubicBezTo>
                  <a:close/>
                  <a:moveTo>
                    <a:pt x="2379937" y="1162946"/>
                  </a:moveTo>
                  <a:cubicBezTo>
                    <a:pt x="2380869" y="1189957"/>
                    <a:pt x="2382422" y="1224109"/>
                    <a:pt x="2382732" y="1239012"/>
                  </a:cubicBezTo>
                  <a:lnTo>
                    <a:pt x="2383664" y="1266333"/>
                  </a:lnTo>
                  <a:lnTo>
                    <a:pt x="2306341" y="1266333"/>
                  </a:lnTo>
                  <a:lnTo>
                    <a:pt x="2229328" y="1266333"/>
                  </a:lnTo>
                  <a:lnTo>
                    <a:pt x="2231191" y="1209517"/>
                  </a:lnTo>
                  <a:cubicBezTo>
                    <a:pt x="2232123" y="1178470"/>
                    <a:pt x="2233676" y="1144318"/>
                    <a:pt x="2234607" y="1133452"/>
                  </a:cubicBezTo>
                  <a:lnTo>
                    <a:pt x="2236470" y="1114202"/>
                  </a:lnTo>
                  <a:lnTo>
                    <a:pt x="2307272" y="1114202"/>
                  </a:lnTo>
                  <a:lnTo>
                    <a:pt x="2378074" y="1114202"/>
                  </a:lnTo>
                  <a:lnTo>
                    <a:pt x="2379937" y="1162946"/>
                  </a:lnTo>
                  <a:close/>
                  <a:moveTo>
                    <a:pt x="2086793" y="1180954"/>
                  </a:moveTo>
                  <a:cubicBezTo>
                    <a:pt x="2086793" y="1188405"/>
                    <a:pt x="2085861" y="1188716"/>
                    <a:pt x="2067850" y="1188716"/>
                  </a:cubicBezTo>
                  <a:cubicBezTo>
                    <a:pt x="2051702" y="1188716"/>
                    <a:pt x="2049218" y="1188095"/>
                    <a:pt x="2050150" y="1183127"/>
                  </a:cubicBezTo>
                  <a:cubicBezTo>
                    <a:pt x="2050771" y="1179712"/>
                    <a:pt x="2055118" y="1177228"/>
                    <a:pt x="2063503" y="1175986"/>
                  </a:cubicBezTo>
                  <a:cubicBezTo>
                    <a:pt x="2086172" y="1172571"/>
                    <a:pt x="2086793" y="1172571"/>
                    <a:pt x="2086793" y="1180954"/>
                  </a:cubicBezTo>
                  <a:close/>
                  <a:moveTo>
                    <a:pt x="2668424" y="1248326"/>
                  </a:moveTo>
                  <a:cubicBezTo>
                    <a:pt x="2669666" y="1277821"/>
                    <a:pt x="2670598" y="1312283"/>
                    <a:pt x="2670598" y="1324392"/>
                  </a:cubicBezTo>
                  <a:lnTo>
                    <a:pt x="2670598" y="1347056"/>
                  </a:lnTo>
                  <a:lnTo>
                    <a:pt x="2594517" y="1347056"/>
                  </a:lnTo>
                  <a:lnTo>
                    <a:pt x="2518436" y="1347056"/>
                  </a:lnTo>
                  <a:lnTo>
                    <a:pt x="2518436" y="1327496"/>
                  </a:lnTo>
                  <a:cubicBezTo>
                    <a:pt x="2518436" y="1316630"/>
                    <a:pt x="2519367" y="1282167"/>
                    <a:pt x="2520610" y="1251431"/>
                  </a:cubicBezTo>
                  <a:lnTo>
                    <a:pt x="2522473" y="1194925"/>
                  </a:lnTo>
                  <a:lnTo>
                    <a:pt x="2594517" y="1194925"/>
                  </a:lnTo>
                  <a:lnTo>
                    <a:pt x="2666561" y="1194925"/>
                  </a:lnTo>
                  <a:lnTo>
                    <a:pt x="2668424" y="1248326"/>
                  </a:lnTo>
                  <a:close/>
                  <a:moveTo>
                    <a:pt x="2087724" y="1237460"/>
                  </a:moveTo>
                  <a:cubicBezTo>
                    <a:pt x="2088966" y="1249257"/>
                    <a:pt x="2089898" y="1274406"/>
                    <a:pt x="2089898" y="1293344"/>
                  </a:cubicBezTo>
                  <a:lnTo>
                    <a:pt x="2089898" y="1328428"/>
                  </a:lnTo>
                  <a:lnTo>
                    <a:pt x="2009159" y="1328428"/>
                  </a:lnTo>
                  <a:lnTo>
                    <a:pt x="1928420" y="1328428"/>
                  </a:lnTo>
                  <a:lnTo>
                    <a:pt x="1928420" y="1316319"/>
                  </a:lnTo>
                  <a:cubicBezTo>
                    <a:pt x="1928420" y="1304832"/>
                    <a:pt x="1928730" y="1304211"/>
                    <a:pt x="1943326" y="1300485"/>
                  </a:cubicBezTo>
                  <a:cubicBezTo>
                    <a:pt x="1984006" y="1289308"/>
                    <a:pt x="2021580" y="1263229"/>
                    <a:pt x="2035554" y="1236218"/>
                  </a:cubicBezTo>
                  <a:cubicBezTo>
                    <a:pt x="2045181" y="1216968"/>
                    <a:pt x="2045802" y="1216658"/>
                    <a:pt x="2066608" y="1216658"/>
                  </a:cubicBezTo>
                  <a:lnTo>
                    <a:pt x="2085861" y="1216658"/>
                  </a:lnTo>
                  <a:lnTo>
                    <a:pt x="2087724" y="1237460"/>
                  </a:lnTo>
                  <a:close/>
                  <a:moveTo>
                    <a:pt x="1661050" y="1252362"/>
                  </a:moveTo>
                  <a:cubicBezTo>
                    <a:pt x="1688687" y="1270370"/>
                    <a:pt x="1725951" y="1285272"/>
                    <a:pt x="1768495" y="1295207"/>
                  </a:cubicBezTo>
                  <a:cubicBezTo>
                    <a:pt x="1807311" y="1304521"/>
                    <a:pt x="1858860" y="1311041"/>
                    <a:pt x="1882461" y="1309179"/>
                  </a:cubicBezTo>
                  <a:lnTo>
                    <a:pt x="1898298" y="1308247"/>
                  </a:lnTo>
                  <a:lnTo>
                    <a:pt x="1896435" y="1379966"/>
                  </a:lnTo>
                  <a:cubicBezTo>
                    <a:pt x="1895503" y="1419706"/>
                    <a:pt x="1893019" y="1494220"/>
                    <a:pt x="1891156" y="1546068"/>
                  </a:cubicBezTo>
                  <a:cubicBezTo>
                    <a:pt x="1889293" y="1597917"/>
                    <a:pt x="1886808" y="1668705"/>
                    <a:pt x="1885566" y="1703478"/>
                  </a:cubicBezTo>
                  <a:lnTo>
                    <a:pt x="1883392" y="1766503"/>
                  </a:lnTo>
                  <a:lnTo>
                    <a:pt x="1855755" y="1743218"/>
                  </a:lnTo>
                  <a:cubicBezTo>
                    <a:pt x="1840228" y="1730178"/>
                    <a:pt x="1827186" y="1720243"/>
                    <a:pt x="1826565" y="1721175"/>
                  </a:cubicBezTo>
                  <a:cubicBezTo>
                    <a:pt x="1825944" y="1721795"/>
                    <a:pt x="1824391" y="1768056"/>
                    <a:pt x="1823149" y="1824251"/>
                  </a:cubicBezTo>
                  <a:lnTo>
                    <a:pt x="1821286" y="1926086"/>
                  </a:lnTo>
                  <a:lnTo>
                    <a:pt x="1709804" y="1926086"/>
                  </a:lnTo>
                  <a:lnTo>
                    <a:pt x="1598632" y="1926086"/>
                  </a:lnTo>
                  <a:lnTo>
                    <a:pt x="1589316" y="1888829"/>
                  </a:lnTo>
                  <a:cubicBezTo>
                    <a:pt x="1578447" y="1843811"/>
                    <a:pt x="1563231" y="1752532"/>
                    <a:pt x="1558884" y="1705651"/>
                  </a:cubicBezTo>
                  <a:cubicBezTo>
                    <a:pt x="1555468" y="1669015"/>
                    <a:pt x="1555157" y="1560040"/>
                    <a:pt x="1558573" y="1527130"/>
                  </a:cubicBezTo>
                  <a:lnTo>
                    <a:pt x="1560436" y="1506949"/>
                  </a:lnTo>
                  <a:lnTo>
                    <a:pt x="1578447" y="1506018"/>
                  </a:lnTo>
                  <a:lnTo>
                    <a:pt x="1596148" y="1505086"/>
                  </a:lnTo>
                  <a:lnTo>
                    <a:pt x="1595527" y="1447028"/>
                  </a:lnTo>
                  <a:lnTo>
                    <a:pt x="1594595" y="1388970"/>
                  </a:lnTo>
                  <a:lnTo>
                    <a:pt x="1461997" y="1388038"/>
                  </a:lnTo>
                  <a:cubicBezTo>
                    <a:pt x="1388711" y="1387728"/>
                    <a:pt x="1329088" y="1386176"/>
                    <a:pt x="1329088" y="1384934"/>
                  </a:cubicBezTo>
                  <a:cubicBezTo>
                    <a:pt x="1329088" y="1383692"/>
                    <a:pt x="1339025" y="1369410"/>
                    <a:pt x="1351447" y="1353266"/>
                  </a:cubicBezTo>
                  <a:cubicBezTo>
                    <a:pt x="1404238" y="1283099"/>
                    <a:pt x="1418522" y="1272543"/>
                    <a:pt x="1460755" y="1272232"/>
                  </a:cubicBezTo>
                  <a:cubicBezTo>
                    <a:pt x="1474108" y="1272232"/>
                    <a:pt x="1498330" y="1272853"/>
                    <a:pt x="1514788" y="1274095"/>
                  </a:cubicBezTo>
                  <a:cubicBezTo>
                    <a:pt x="1559815" y="1277200"/>
                    <a:pt x="1601427" y="1266333"/>
                    <a:pt x="1627201" y="1244911"/>
                  </a:cubicBezTo>
                  <a:cubicBezTo>
                    <a:pt x="1631549" y="1241496"/>
                    <a:pt x="1635896" y="1238701"/>
                    <a:pt x="1637139" y="1238391"/>
                  </a:cubicBezTo>
                  <a:cubicBezTo>
                    <a:pt x="1638381" y="1238391"/>
                    <a:pt x="1649249" y="1244600"/>
                    <a:pt x="1661050" y="1252362"/>
                  </a:cubicBezTo>
                  <a:close/>
                  <a:moveTo>
                    <a:pt x="2384906" y="1313525"/>
                  </a:moveTo>
                  <a:cubicBezTo>
                    <a:pt x="2384906" y="1324392"/>
                    <a:pt x="2385837" y="1348919"/>
                    <a:pt x="2387080" y="1367858"/>
                  </a:cubicBezTo>
                  <a:lnTo>
                    <a:pt x="2388943" y="1402941"/>
                  </a:lnTo>
                  <a:lnTo>
                    <a:pt x="2306962" y="1402941"/>
                  </a:lnTo>
                  <a:lnTo>
                    <a:pt x="2224981" y="1402941"/>
                  </a:lnTo>
                  <a:lnTo>
                    <a:pt x="2225912" y="1358544"/>
                  </a:lnTo>
                  <a:cubicBezTo>
                    <a:pt x="2226223" y="1334327"/>
                    <a:pt x="2227465" y="1309799"/>
                    <a:pt x="2228396" y="1304211"/>
                  </a:cubicBezTo>
                  <a:lnTo>
                    <a:pt x="2229949" y="1294276"/>
                  </a:lnTo>
                  <a:lnTo>
                    <a:pt x="2307272" y="1294276"/>
                  </a:lnTo>
                  <a:lnTo>
                    <a:pt x="2384906" y="1294276"/>
                  </a:lnTo>
                  <a:lnTo>
                    <a:pt x="2384906" y="1313525"/>
                  </a:lnTo>
                  <a:close/>
                  <a:moveTo>
                    <a:pt x="2093003" y="1377172"/>
                  </a:moveTo>
                  <a:cubicBezTo>
                    <a:pt x="2093003" y="1388970"/>
                    <a:pt x="2093935" y="1422501"/>
                    <a:pt x="2095177" y="1451685"/>
                  </a:cubicBezTo>
                  <a:lnTo>
                    <a:pt x="2097040" y="1505397"/>
                  </a:lnTo>
                  <a:lnTo>
                    <a:pt x="2009159" y="1505397"/>
                  </a:lnTo>
                  <a:lnTo>
                    <a:pt x="1921278" y="1505397"/>
                  </a:lnTo>
                  <a:lnTo>
                    <a:pt x="1923141" y="1456342"/>
                  </a:lnTo>
                  <a:cubicBezTo>
                    <a:pt x="1924383" y="1429642"/>
                    <a:pt x="1925315" y="1396111"/>
                    <a:pt x="1925315" y="1381829"/>
                  </a:cubicBezTo>
                  <a:lnTo>
                    <a:pt x="1925315" y="1356370"/>
                  </a:lnTo>
                  <a:lnTo>
                    <a:pt x="2009159" y="1356370"/>
                  </a:lnTo>
                  <a:lnTo>
                    <a:pt x="2093003" y="1356370"/>
                  </a:lnTo>
                  <a:lnTo>
                    <a:pt x="2093003" y="1377172"/>
                  </a:lnTo>
                  <a:close/>
                  <a:moveTo>
                    <a:pt x="2673703" y="1410392"/>
                  </a:moveTo>
                  <a:cubicBezTo>
                    <a:pt x="2673703" y="1429642"/>
                    <a:pt x="2674635" y="1454169"/>
                    <a:pt x="2675566" y="1464725"/>
                  </a:cubicBezTo>
                  <a:lnTo>
                    <a:pt x="2677740" y="1483664"/>
                  </a:lnTo>
                  <a:lnTo>
                    <a:pt x="2594517" y="1483664"/>
                  </a:lnTo>
                  <a:lnTo>
                    <a:pt x="2511293" y="1483664"/>
                  </a:lnTo>
                  <a:lnTo>
                    <a:pt x="2513157" y="1453237"/>
                  </a:lnTo>
                  <a:cubicBezTo>
                    <a:pt x="2514399" y="1436782"/>
                    <a:pt x="2515330" y="1412255"/>
                    <a:pt x="2515330" y="1398905"/>
                  </a:cubicBezTo>
                  <a:lnTo>
                    <a:pt x="2515330" y="1374999"/>
                  </a:lnTo>
                  <a:lnTo>
                    <a:pt x="2594517" y="1374999"/>
                  </a:lnTo>
                  <a:lnTo>
                    <a:pt x="2673703" y="1374999"/>
                  </a:lnTo>
                  <a:lnTo>
                    <a:pt x="2673703" y="1410392"/>
                  </a:lnTo>
                  <a:close/>
                  <a:moveTo>
                    <a:pt x="913903" y="1407598"/>
                  </a:moveTo>
                  <a:lnTo>
                    <a:pt x="922288" y="1415049"/>
                  </a:lnTo>
                  <a:lnTo>
                    <a:pt x="922288" y="1460378"/>
                  </a:lnTo>
                  <a:lnTo>
                    <a:pt x="922288" y="1505397"/>
                  </a:lnTo>
                  <a:lnTo>
                    <a:pt x="949925" y="1505397"/>
                  </a:lnTo>
                  <a:lnTo>
                    <a:pt x="977874" y="1505397"/>
                  </a:lnTo>
                  <a:lnTo>
                    <a:pt x="980358" y="1523094"/>
                  </a:lnTo>
                  <a:cubicBezTo>
                    <a:pt x="984395" y="1551036"/>
                    <a:pt x="983153" y="1679571"/>
                    <a:pt x="978495" y="1722727"/>
                  </a:cubicBezTo>
                  <a:cubicBezTo>
                    <a:pt x="968247" y="1821457"/>
                    <a:pt x="936883" y="1956202"/>
                    <a:pt x="903035" y="2049964"/>
                  </a:cubicBezTo>
                  <a:lnTo>
                    <a:pt x="896203" y="2068282"/>
                  </a:lnTo>
                  <a:lnTo>
                    <a:pt x="887508" y="2042202"/>
                  </a:lnTo>
                  <a:cubicBezTo>
                    <a:pt x="865771" y="1977935"/>
                    <a:pt x="842791" y="1869270"/>
                    <a:pt x="835649" y="1795998"/>
                  </a:cubicBezTo>
                  <a:cubicBezTo>
                    <a:pt x="831922" y="1758431"/>
                    <a:pt x="830991" y="1672120"/>
                    <a:pt x="834096" y="1642315"/>
                  </a:cubicBezTo>
                  <a:lnTo>
                    <a:pt x="836270" y="1623376"/>
                  </a:lnTo>
                  <a:lnTo>
                    <a:pt x="851175" y="1623376"/>
                  </a:lnTo>
                  <a:lnTo>
                    <a:pt x="866392" y="1623376"/>
                  </a:lnTo>
                  <a:lnTo>
                    <a:pt x="866392" y="1572148"/>
                  </a:lnTo>
                  <a:lnTo>
                    <a:pt x="866392" y="1520920"/>
                  </a:lnTo>
                  <a:lnTo>
                    <a:pt x="756152" y="1520920"/>
                  </a:lnTo>
                  <a:cubicBezTo>
                    <a:pt x="692803" y="1520920"/>
                    <a:pt x="645912" y="1519678"/>
                    <a:pt x="645912" y="1518126"/>
                  </a:cubicBezTo>
                  <a:cubicBezTo>
                    <a:pt x="645912" y="1513779"/>
                    <a:pt x="686903" y="1461931"/>
                    <a:pt x="700566" y="1448891"/>
                  </a:cubicBezTo>
                  <a:cubicBezTo>
                    <a:pt x="721372" y="1429021"/>
                    <a:pt x="730067" y="1426847"/>
                    <a:pt x="784410" y="1429642"/>
                  </a:cubicBezTo>
                  <a:cubicBezTo>
                    <a:pt x="828817" y="1431504"/>
                    <a:pt x="833475" y="1431194"/>
                    <a:pt x="853970" y="1424674"/>
                  </a:cubicBezTo>
                  <a:cubicBezTo>
                    <a:pt x="866081" y="1420638"/>
                    <a:pt x="881297" y="1413808"/>
                    <a:pt x="887508" y="1408840"/>
                  </a:cubicBezTo>
                  <a:cubicBezTo>
                    <a:pt x="901793" y="1398284"/>
                    <a:pt x="903035" y="1398284"/>
                    <a:pt x="913903" y="1407598"/>
                  </a:cubicBezTo>
                  <a:close/>
                  <a:moveTo>
                    <a:pt x="1565094" y="1446407"/>
                  </a:moveTo>
                  <a:lnTo>
                    <a:pt x="1565094" y="1477454"/>
                  </a:lnTo>
                  <a:lnTo>
                    <a:pt x="1259218" y="1477454"/>
                  </a:lnTo>
                  <a:lnTo>
                    <a:pt x="953341" y="1477454"/>
                  </a:lnTo>
                  <a:lnTo>
                    <a:pt x="953341" y="1446407"/>
                  </a:lnTo>
                  <a:lnTo>
                    <a:pt x="953341" y="1415360"/>
                  </a:lnTo>
                  <a:lnTo>
                    <a:pt x="1259218" y="1415360"/>
                  </a:lnTo>
                  <a:lnTo>
                    <a:pt x="1565094" y="1415360"/>
                  </a:lnTo>
                  <a:lnTo>
                    <a:pt x="1565094" y="1446407"/>
                  </a:lnTo>
                  <a:close/>
                  <a:moveTo>
                    <a:pt x="2389253" y="1450133"/>
                  </a:moveTo>
                  <a:cubicBezTo>
                    <a:pt x="2390185" y="1459136"/>
                    <a:pt x="2391738" y="1492667"/>
                    <a:pt x="2392669" y="1524646"/>
                  </a:cubicBezTo>
                  <a:lnTo>
                    <a:pt x="2394532" y="1583015"/>
                  </a:lnTo>
                  <a:lnTo>
                    <a:pt x="2306651" y="1583015"/>
                  </a:lnTo>
                  <a:lnTo>
                    <a:pt x="2218770" y="1583015"/>
                  </a:lnTo>
                  <a:lnTo>
                    <a:pt x="2220633" y="1524956"/>
                  </a:lnTo>
                  <a:cubicBezTo>
                    <a:pt x="2221875" y="1492667"/>
                    <a:pt x="2222807" y="1459136"/>
                    <a:pt x="2223117" y="1450133"/>
                  </a:cubicBezTo>
                  <a:lnTo>
                    <a:pt x="2223428" y="1433988"/>
                  </a:lnTo>
                  <a:lnTo>
                    <a:pt x="2305409" y="1433988"/>
                  </a:lnTo>
                  <a:lnTo>
                    <a:pt x="2387701" y="1433988"/>
                  </a:lnTo>
                  <a:lnTo>
                    <a:pt x="2389253" y="1450133"/>
                  </a:lnTo>
                  <a:close/>
                  <a:moveTo>
                    <a:pt x="1529072" y="1551036"/>
                  </a:moveTo>
                  <a:cubicBezTo>
                    <a:pt x="1528141" y="1576495"/>
                    <a:pt x="1526899" y="1598538"/>
                    <a:pt x="1526278" y="1600091"/>
                  </a:cubicBezTo>
                  <a:cubicBezTo>
                    <a:pt x="1524414" y="1606610"/>
                    <a:pt x="1530936" y="1715896"/>
                    <a:pt x="1535594" y="1753153"/>
                  </a:cubicBezTo>
                  <a:cubicBezTo>
                    <a:pt x="1539631" y="1786684"/>
                    <a:pt x="1560436" y="1898143"/>
                    <a:pt x="1566958" y="1920497"/>
                  </a:cubicBezTo>
                  <a:lnTo>
                    <a:pt x="1568821" y="1927638"/>
                  </a:lnTo>
                  <a:lnTo>
                    <a:pt x="1362005" y="1927638"/>
                  </a:lnTo>
                  <a:lnTo>
                    <a:pt x="1155189" y="1927638"/>
                  </a:lnTo>
                  <a:lnTo>
                    <a:pt x="1155189" y="2082874"/>
                  </a:lnTo>
                  <a:lnTo>
                    <a:pt x="1155189" y="2238110"/>
                  </a:lnTo>
                  <a:lnTo>
                    <a:pt x="1004890" y="2238110"/>
                  </a:lnTo>
                  <a:lnTo>
                    <a:pt x="854281" y="2238110"/>
                  </a:lnTo>
                  <a:lnTo>
                    <a:pt x="871360" y="2201474"/>
                  </a:lnTo>
                  <a:cubicBezTo>
                    <a:pt x="936572" y="2063004"/>
                    <a:pt x="982221" y="1909010"/>
                    <a:pt x="1003337" y="1756879"/>
                  </a:cubicBezTo>
                  <a:cubicBezTo>
                    <a:pt x="1009548" y="1713413"/>
                    <a:pt x="1010480" y="1691990"/>
                    <a:pt x="1010790" y="1615614"/>
                  </a:cubicBezTo>
                  <a:cubicBezTo>
                    <a:pt x="1010790" y="1565939"/>
                    <a:pt x="1009859" y="1520920"/>
                    <a:pt x="1008616" y="1515332"/>
                  </a:cubicBezTo>
                  <a:lnTo>
                    <a:pt x="1006443" y="1505397"/>
                  </a:lnTo>
                  <a:lnTo>
                    <a:pt x="1268534" y="1505397"/>
                  </a:lnTo>
                  <a:lnTo>
                    <a:pt x="1530936" y="1505397"/>
                  </a:lnTo>
                  <a:lnTo>
                    <a:pt x="1529072" y="1551036"/>
                  </a:lnTo>
                  <a:close/>
                  <a:moveTo>
                    <a:pt x="2678051" y="1557245"/>
                  </a:moveTo>
                  <a:cubicBezTo>
                    <a:pt x="2678982" y="1582704"/>
                    <a:pt x="2680535" y="1616856"/>
                    <a:pt x="2681466" y="1633311"/>
                  </a:cubicBezTo>
                  <a:lnTo>
                    <a:pt x="2683019" y="1663737"/>
                  </a:lnTo>
                  <a:lnTo>
                    <a:pt x="2594827" y="1663737"/>
                  </a:lnTo>
                  <a:lnTo>
                    <a:pt x="2506325" y="1663737"/>
                  </a:lnTo>
                  <a:lnTo>
                    <a:pt x="2507878" y="1613130"/>
                  </a:lnTo>
                  <a:cubicBezTo>
                    <a:pt x="2508809" y="1585498"/>
                    <a:pt x="2510051" y="1551346"/>
                    <a:pt x="2510983" y="1537065"/>
                  </a:cubicBezTo>
                  <a:lnTo>
                    <a:pt x="2512846" y="1511606"/>
                  </a:lnTo>
                  <a:lnTo>
                    <a:pt x="2594517" y="1511606"/>
                  </a:lnTo>
                  <a:lnTo>
                    <a:pt x="2676187" y="1511606"/>
                  </a:lnTo>
                  <a:lnTo>
                    <a:pt x="2678051" y="1557245"/>
                  </a:lnTo>
                  <a:close/>
                  <a:moveTo>
                    <a:pt x="2099214" y="1571838"/>
                  </a:moveTo>
                  <a:cubicBezTo>
                    <a:pt x="2099214" y="1591087"/>
                    <a:pt x="2100146" y="1615614"/>
                    <a:pt x="2101077" y="1626170"/>
                  </a:cubicBezTo>
                  <a:lnTo>
                    <a:pt x="2103251" y="1645109"/>
                  </a:lnTo>
                  <a:lnTo>
                    <a:pt x="2009159" y="1645109"/>
                  </a:lnTo>
                  <a:lnTo>
                    <a:pt x="1915067" y="1645109"/>
                  </a:lnTo>
                  <a:lnTo>
                    <a:pt x="1917241" y="1621203"/>
                  </a:lnTo>
                  <a:cubicBezTo>
                    <a:pt x="1918172" y="1608163"/>
                    <a:pt x="1919104" y="1583946"/>
                    <a:pt x="1919104" y="1566870"/>
                  </a:cubicBezTo>
                  <a:lnTo>
                    <a:pt x="1919104" y="1536444"/>
                  </a:lnTo>
                  <a:lnTo>
                    <a:pt x="2009159" y="1536444"/>
                  </a:lnTo>
                  <a:lnTo>
                    <a:pt x="2099214" y="1536444"/>
                  </a:lnTo>
                  <a:lnTo>
                    <a:pt x="2099214" y="1571838"/>
                  </a:lnTo>
                  <a:close/>
                  <a:moveTo>
                    <a:pt x="835338" y="1572148"/>
                  </a:moveTo>
                  <a:lnTo>
                    <a:pt x="835338" y="1595433"/>
                  </a:lnTo>
                  <a:lnTo>
                    <a:pt x="579147" y="1595433"/>
                  </a:lnTo>
                  <a:lnTo>
                    <a:pt x="322956" y="1595433"/>
                  </a:lnTo>
                  <a:lnTo>
                    <a:pt x="322956" y="1572148"/>
                  </a:lnTo>
                  <a:lnTo>
                    <a:pt x="322956" y="1548863"/>
                  </a:lnTo>
                  <a:lnTo>
                    <a:pt x="579147" y="1548863"/>
                  </a:lnTo>
                  <a:lnTo>
                    <a:pt x="835338" y="1548863"/>
                  </a:lnTo>
                  <a:lnTo>
                    <a:pt x="835338" y="1572148"/>
                  </a:lnTo>
                  <a:close/>
                  <a:moveTo>
                    <a:pt x="2395775" y="1620892"/>
                  </a:moveTo>
                  <a:cubicBezTo>
                    <a:pt x="2397948" y="1632380"/>
                    <a:pt x="2399190" y="1716517"/>
                    <a:pt x="2396706" y="1716517"/>
                  </a:cubicBezTo>
                  <a:cubicBezTo>
                    <a:pt x="2395464" y="1716517"/>
                    <a:pt x="2393601" y="1714965"/>
                    <a:pt x="2392669" y="1713413"/>
                  </a:cubicBezTo>
                  <a:cubicBezTo>
                    <a:pt x="2389564" y="1708135"/>
                    <a:pt x="2384906" y="1709998"/>
                    <a:pt x="2384906" y="1716517"/>
                  </a:cubicBezTo>
                  <a:cubicBezTo>
                    <a:pt x="2384906" y="1722727"/>
                    <a:pt x="2382732" y="1722727"/>
                    <a:pt x="2298888" y="1722727"/>
                  </a:cubicBezTo>
                  <a:lnTo>
                    <a:pt x="2213180" y="1722727"/>
                  </a:lnTo>
                  <a:lnTo>
                    <a:pt x="2215043" y="1689506"/>
                  </a:lnTo>
                  <a:cubicBezTo>
                    <a:pt x="2216286" y="1671499"/>
                    <a:pt x="2217217" y="1646972"/>
                    <a:pt x="2217217" y="1635174"/>
                  </a:cubicBezTo>
                  <a:lnTo>
                    <a:pt x="2217217" y="1614062"/>
                  </a:lnTo>
                  <a:lnTo>
                    <a:pt x="2305720" y="1614062"/>
                  </a:lnTo>
                  <a:lnTo>
                    <a:pt x="2394222" y="1614062"/>
                  </a:lnTo>
                  <a:lnTo>
                    <a:pt x="2395775" y="1620892"/>
                  </a:lnTo>
                  <a:close/>
                  <a:moveTo>
                    <a:pt x="805837" y="1709377"/>
                  </a:moveTo>
                  <a:cubicBezTo>
                    <a:pt x="805837" y="1804691"/>
                    <a:pt x="808322" y="1831392"/>
                    <a:pt x="824780" y="1913357"/>
                  </a:cubicBezTo>
                  <a:cubicBezTo>
                    <a:pt x="836891" y="1974519"/>
                    <a:pt x="842480" y="1995632"/>
                    <a:pt x="863907" y="2061141"/>
                  </a:cubicBezTo>
                  <a:lnTo>
                    <a:pt x="879745" y="2109264"/>
                  </a:lnTo>
                  <a:lnTo>
                    <a:pt x="874155" y="2124788"/>
                  </a:lnTo>
                  <a:cubicBezTo>
                    <a:pt x="871050" y="2133171"/>
                    <a:pt x="858318" y="2162355"/>
                    <a:pt x="845275" y="2189055"/>
                  </a:cubicBezTo>
                  <a:lnTo>
                    <a:pt x="821985" y="2238110"/>
                  </a:lnTo>
                  <a:lnTo>
                    <a:pt x="531946" y="2238110"/>
                  </a:lnTo>
                  <a:cubicBezTo>
                    <a:pt x="372642" y="2238110"/>
                    <a:pt x="242217" y="2237489"/>
                    <a:pt x="242217" y="2236868"/>
                  </a:cubicBezTo>
                  <a:cubicBezTo>
                    <a:pt x="242217" y="2236247"/>
                    <a:pt x="247807" y="2223207"/>
                    <a:pt x="254949" y="2207994"/>
                  </a:cubicBezTo>
                  <a:cubicBezTo>
                    <a:pt x="316124" y="2075112"/>
                    <a:pt x="356494" y="1929191"/>
                    <a:pt x="369847" y="1792893"/>
                  </a:cubicBezTo>
                  <a:cubicBezTo>
                    <a:pt x="371710" y="1771781"/>
                    <a:pt x="372952" y="1727073"/>
                    <a:pt x="372020" y="1689506"/>
                  </a:cubicBezTo>
                  <a:lnTo>
                    <a:pt x="370778" y="1623376"/>
                  </a:lnTo>
                  <a:lnTo>
                    <a:pt x="588463" y="1623376"/>
                  </a:lnTo>
                  <a:lnTo>
                    <a:pt x="805837" y="1623376"/>
                  </a:lnTo>
                  <a:lnTo>
                    <a:pt x="805837" y="1709377"/>
                  </a:lnTo>
                  <a:close/>
                  <a:moveTo>
                    <a:pt x="2102319" y="1684539"/>
                  </a:moveTo>
                  <a:cubicBezTo>
                    <a:pt x="2102319" y="1691059"/>
                    <a:pt x="2103251" y="1704099"/>
                    <a:pt x="2104183" y="1713413"/>
                  </a:cubicBezTo>
                  <a:cubicBezTo>
                    <a:pt x="2106046" y="1727694"/>
                    <a:pt x="2105425" y="1729868"/>
                    <a:pt x="2102009" y="1726453"/>
                  </a:cubicBezTo>
                  <a:cubicBezTo>
                    <a:pt x="2095488" y="1720243"/>
                    <a:pt x="2093003" y="1722106"/>
                    <a:pt x="2093003" y="1732662"/>
                  </a:cubicBezTo>
                  <a:cubicBezTo>
                    <a:pt x="2093314" y="1744460"/>
                    <a:pt x="2079961" y="1925775"/>
                    <a:pt x="2079029" y="1927017"/>
                  </a:cubicBezTo>
                  <a:cubicBezTo>
                    <a:pt x="2078408" y="1927638"/>
                    <a:pt x="2040833" y="1896902"/>
                    <a:pt x="1995495" y="1859334"/>
                  </a:cubicBezTo>
                  <a:lnTo>
                    <a:pt x="1912893" y="1790410"/>
                  </a:lnTo>
                  <a:lnTo>
                    <a:pt x="1912893" y="1752843"/>
                  </a:lnTo>
                  <a:cubicBezTo>
                    <a:pt x="1912893" y="1732041"/>
                    <a:pt x="1913825" y="1705651"/>
                    <a:pt x="1915067" y="1693853"/>
                  </a:cubicBezTo>
                  <a:lnTo>
                    <a:pt x="1916930" y="1673051"/>
                  </a:lnTo>
                  <a:lnTo>
                    <a:pt x="2009469" y="1673051"/>
                  </a:lnTo>
                  <a:lnTo>
                    <a:pt x="2102319" y="1673051"/>
                  </a:lnTo>
                  <a:lnTo>
                    <a:pt x="2102319" y="1684539"/>
                  </a:lnTo>
                  <a:close/>
                  <a:moveTo>
                    <a:pt x="2684261" y="1720243"/>
                  </a:moveTo>
                  <a:cubicBezTo>
                    <a:pt x="2685193" y="1735767"/>
                    <a:pt x="2686124" y="1760294"/>
                    <a:pt x="2686124" y="1774576"/>
                  </a:cubicBezTo>
                  <a:lnTo>
                    <a:pt x="2686124" y="1800345"/>
                  </a:lnTo>
                  <a:lnTo>
                    <a:pt x="2602280" y="1800345"/>
                  </a:lnTo>
                  <a:cubicBezTo>
                    <a:pt x="2501356" y="1800345"/>
                    <a:pt x="2502909" y="1800966"/>
                    <a:pt x="2502909" y="1771160"/>
                  </a:cubicBezTo>
                  <a:cubicBezTo>
                    <a:pt x="2502909" y="1760915"/>
                    <a:pt x="2503841" y="1738561"/>
                    <a:pt x="2505083" y="1721795"/>
                  </a:cubicBezTo>
                  <a:lnTo>
                    <a:pt x="2506946" y="1691680"/>
                  </a:lnTo>
                  <a:lnTo>
                    <a:pt x="2594517" y="1691680"/>
                  </a:lnTo>
                  <a:lnTo>
                    <a:pt x="2682088" y="1691680"/>
                  </a:lnTo>
                  <a:lnTo>
                    <a:pt x="2684261" y="1720243"/>
                  </a:lnTo>
                  <a:close/>
                  <a:moveTo>
                    <a:pt x="2388632" y="1839154"/>
                  </a:moveTo>
                  <a:cubicBezTo>
                    <a:pt x="2389564" y="1886966"/>
                    <a:pt x="2390185" y="1926396"/>
                    <a:pt x="2389564" y="1927017"/>
                  </a:cubicBezTo>
                  <a:cubicBezTo>
                    <a:pt x="2389253" y="1927638"/>
                    <a:pt x="2349194" y="1900006"/>
                    <a:pt x="2300751" y="1866165"/>
                  </a:cubicBezTo>
                  <a:cubicBezTo>
                    <a:pt x="2233676" y="1818973"/>
                    <a:pt x="2212249" y="1802518"/>
                    <a:pt x="2211628" y="1796930"/>
                  </a:cubicBezTo>
                  <a:cubicBezTo>
                    <a:pt x="2211007" y="1793204"/>
                    <a:pt x="2211317" y="1781096"/>
                    <a:pt x="2212559" y="1770229"/>
                  </a:cubicBezTo>
                  <a:lnTo>
                    <a:pt x="2214733" y="1750669"/>
                  </a:lnTo>
                  <a:lnTo>
                    <a:pt x="2300440" y="1751290"/>
                  </a:lnTo>
                  <a:lnTo>
                    <a:pt x="2386459" y="1752222"/>
                  </a:lnTo>
                  <a:lnTo>
                    <a:pt x="2388632" y="1839154"/>
                  </a:lnTo>
                  <a:close/>
                  <a:moveTo>
                    <a:pt x="2480240" y="1809038"/>
                  </a:moveTo>
                  <a:cubicBezTo>
                    <a:pt x="2514088" y="1832634"/>
                    <a:pt x="2582406" y="1880136"/>
                    <a:pt x="2632091" y="1914598"/>
                  </a:cubicBezTo>
                  <a:lnTo>
                    <a:pt x="2722457" y="1977314"/>
                  </a:lnTo>
                  <a:lnTo>
                    <a:pt x="2730841" y="2047791"/>
                  </a:lnTo>
                  <a:cubicBezTo>
                    <a:pt x="2735499" y="2086910"/>
                    <a:pt x="2742642" y="2144968"/>
                    <a:pt x="2746989" y="2177258"/>
                  </a:cubicBezTo>
                  <a:cubicBezTo>
                    <a:pt x="2751026" y="2209547"/>
                    <a:pt x="2754442" y="2236558"/>
                    <a:pt x="2754442" y="2237179"/>
                  </a:cubicBezTo>
                  <a:cubicBezTo>
                    <a:pt x="2754442" y="2237800"/>
                    <a:pt x="2739226" y="2238110"/>
                    <a:pt x="2720283" y="2238110"/>
                  </a:cubicBezTo>
                  <a:lnTo>
                    <a:pt x="2686124" y="2238110"/>
                  </a:lnTo>
                  <a:lnTo>
                    <a:pt x="2686124" y="2127893"/>
                  </a:lnTo>
                  <a:lnTo>
                    <a:pt x="2686124" y="2017675"/>
                  </a:lnTo>
                  <a:lnTo>
                    <a:pt x="2613149" y="2017675"/>
                  </a:lnTo>
                  <a:lnTo>
                    <a:pt x="2540173" y="2017675"/>
                  </a:lnTo>
                  <a:lnTo>
                    <a:pt x="2540173" y="2127893"/>
                  </a:lnTo>
                  <a:lnTo>
                    <a:pt x="2540173" y="2238110"/>
                  </a:lnTo>
                  <a:lnTo>
                    <a:pt x="2509120" y="2238110"/>
                  </a:lnTo>
                  <a:lnTo>
                    <a:pt x="2478066" y="2238110"/>
                  </a:lnTo>
                  <a:lnTo>
                    <a:pt x="2478066" y="2127893"/>
                  </a:lnTo>
                  <a:lnTo>
                    <a:pt x="2478066" y="2017675"/>
                  </a:lnTo>
                  <a:lnTo>
                    <a:pt x="2405091" y="2017675"/>
                  </a:lnTo>
                  <a:lnTo>
                    <a:pt x="2332115" y="2017675"/>
                  </a:lnTo>
                  <a:lnTo>
                    <a:pt x="2332115" y="2127893"/>
                  </a:lnTo>
                  <a:lnTo>
                    <a:pt x="2332115" y="2238110"/>
                  </a:lnTo>
                  <a:lnTo>
                    <a:pt x="2301062" y="2238110"/>
                  </a:lnTo>
                  <a:lnTo>
                    <a:pt x="2270008" y="2238110"/>
                  </a:lnTo>
                  <a:lnTo>
                    <a:pt x="2269387" y="2128513"/>
                  </a:lnTo>
                  <a:lnTo>
                    <a:pt x="2268455" y="2019227"/>
                  </a:lnTo>
                  <a:lnTo>
                    <a:pt x="2196411" y="2018296"/>
                  </a:lnTo>
                  <a:lnTo>
                    <a:pt x="2124057" y="2017675"/>
                  </a:lnTo>
                  <a:lnTo>
                    <a:pt x="2124057" y="2127893"/>
                  </a:lnTo>
                  <a:lnTo>
                    <a:pt x="2124057" y="2238110"/>
                  </a:lnTo>
                  <a:lnTo>
                    <a:pt x="2091451" y="2238110"/>
                  </a:lnTo>
                  <a:lnTo>
                    <a:pt x="2058844" y="2238110"/>
                  </a:lnTo>
                  <a:lnTo>
                    <a:pt x="2058844" y="2127893"/>
                  </a:lnTo>
                  <a:lnTo>
                    <a:pt x="2058844" y="2017675"/>
                  </a:lnTo>
                  <a:lnTo>
                    <a:pt x="1985869" y="2017675"/>
                  </a:lnTo>
                  <a:lnTo>
                    <a:pt x="1912893" y="2017675"/>
                  </a:lnTo>
                  <a:lnTo>
                    <a:pt x="1912893" y="2127893"/>
                  </a:lnTo>
                  <a:lnTo>
                    <a:pt x="1912893" y="2238110"/>
                  </a:lnTo>
                  <a:lnTo>
                    <a:pt x="1878734" y="2238110"/>
                  </a:lnTo>
                  <a:lnTo>
                    <a:pt x="1844576" y="2238110"/>
                  </a:lnTo>
                  <a:lnTo>
                    <a:pt x="1844576" y="2196817"/>
                  </a:lnTo>
                  <a:cubicBezTo>
                    <a:pt x="1844576" y="2174463"/>
                    <a:pt x="1846128" y="2095603"/>
                    <a:pt x="1847681" y="2022332"/>
                  </a:cubicBezTo>
                  <a:cubicBezTo>
                    <a:pt x="1849234" y="1948750"/>
                    <a:pt x="1850786" y="1863991"/>
                    <a:pt x="1851097" y="1833876"/>
                  </a:cubicBezTo>
                  <a:cubicBezTo>
                    <a:pt x="1851407" y="1790099"/>
                    <a:pt x="1852339" y="1779233"/>
                    <a:pt x="1855444" y="1781096"/>
                  </a:cubicBezTo>
                  <a:cubicBezTo>
                    <a:pt x="1857618" y="1782337"/>
                    <a:pt x="1911651" y="1826424"/>
                    <a:pt x="1975311" y="1879515"/>
                  </a:cubicBezTo>
                  <a:cubicBezTo>
                    <a:pt x="2095177" y="1979487"/>
                    <a:pt x="2102009" y="1984765"/>
                    <a:pt x="2103562" y="1983213"/>
                  </a:cubicBezTo>
                  <a:cubicBezTo>
                    <a:pt x="2104183" y="1982592"/>
                    <a:pt x="2107909" y="1935400"/>
                    <a:pt x="2111946" y="1878584"/>
                  </a:cubicBezTo>
                  <a:cubicBezTo>
                    <a:pt x="2115983" y="1822078"/>
                    <a:pt x="2119709" y="1775507"/>
                    <a:pt x="2120641" y="1775507"/>
                  </a:cubicBezTo>
                  <a:cubicBezTo>
                    <a:pt x="2121883" y="1775818"/>
                    <a:pt x="2188959" y="1822388"/>
                    <a:pt x="2270008" y="1879515"/>
                  </a:cubicBezTo>
                  <a:cubicBezTo>
                    <a:pt x="2351058" y="1936642"/>
                    <a:pt x="2418754" y="1983523"/>
                    <a:pt x="2419996" y="1983523"/>
                  </a:cubicBezTo>
                  <a:cubicBezTo>
                    <a:pt x="2421238" y="1983523"/>
                    <a:pt x="2421549" y="1973278"/>
                    <a:pt x="2420928" y="1960859"/>
                  </a:cubicBezTo>
                  <a:cubicBezTo>
                    <a:pt x="2418133" y="1925775"/>
                    <a:pt x="2415338" y="1766193"/>
                    <a:pt x="2417201" y="1766193"/>
                  </a:cubicBezTo>
                  <a:cubicBezTo>
                    <a:pt x="2418133" y="1766193"/>
                    <a:pt x="2446392" y="1785442"/>
                    <a:pt x="2480240" y="1809038"/>
                  </a:cubicBezTo>
                  <a:close/>
                  <a:moveTo>
                    <a:pt x="2687677" y="1832013"/>
                  </a:moveTo>
                  <a:cubicBezTo>
                    <a:pt x="2688298" y="1834186"/>
                    <a:pt x="2689230" y="1854677"/>
                    <a:pt x="2690161" y="1877342"/>
                  </a:cubicBezTo>
                  <a:cubicBezTo>
                    <a:pt x="2691093" y="1909010"/>
                    <a:pt x="2690472" y="1918324"/>
                    <a:pt x="2687677" y="1917082"/>
                  </a:cubicBezTo>
                  <a:cubicBezTo>
                    <a:pt x="2682398" y="1915219"/>
                    <a:pt x="2561911" y="1831081"/>
                    <a:pt x="2561911" y="1829529"/>
                  </a:cubicBezTo>
                  <a:cubicBezTo>
                    <a:pt x="2561911" y="1828908"/>
                    <a:pt x="2589859" y="1828287"/>
                    <a:pt x="2624018" y="1828287"/>
                  </a:cubicBezTo>
                  <a:cubicBezTo>
                    <a:pt x="2671219" y="1828287"/>
                    <a:pt x="2686746" y="1829219"/>
                    <a:pt x="2687677" y="1832013"/>
                  </a:cubicBezTo>
                  <a:close/>
                  <a:moveTo>
                    <a:pt x="1813522" y="2096845"/>
                  </a:moveTo>
                  <a:lnTo>
                    <a:pt x="1813522" y="2238110"/>
                  </a:lnTo>
                  <a:lnTo>
                    <a:pt x="1498330" y="2238110"/>
                  </a:lnTo>
                  <a:lnTo>
                    <a:pt x="1183137" y="2238110"/>
                  </a:lnTo>
                  <a:lnTo>
                    <a:pt x="1183137" y="2096845"/>
                  </a:lnTo>
                  <a:lnTo>
                    <a:pt x="1183137" y="1955581"/>
                  </a:lnTo>
                  <a:lnTo>
                    <a:pt x="1498330" y="1955581"/>
                  </a:lnTo>
                  <a:lnTo>
                    <a:pt x="1813522" y="1955581"/>
                  </a:lnTo>
                  <a:lnTo>
                    <a:pt x="1813522" y="2096845"/>
                  </a:lnTo>
                  <a:close/>
                  <a:moveTo>
                    <a:pt x="2030275" y="2130066"/>
                  </a:moveTo>
                  <a:lnTo>
                    <a:pt x="2029344" y="2214825"/>
                  </a:lnTo>
                  <a:lnTo>
                    <a:pt x="1986800" y="2215756"/>
                  </a:lnTo>
                  <a:lnTo>
                    <a:pt x="1943947" y="2216687"/>
                  </a:lnTo>
                  <a:lnTo>
                    <a:pt x="1943947" y="2130997"/>
                  </a:lnTo>
                  <a:lnTo>
                    <a:pt x="1943947" y="2045617"/>
                  </a:lnTo>
                  <a:lnTo>
                    <a:pt x="1987422" y="2045617"/>
                  </a:lnTo>
                  <a:lnTo>
                    <a:pt x="2030896" y="2045617"/>
                  </a:lnTo>
                  <a:lnTo>
                    <a:pt x="2030275" y="2130066"/>
                  </a:lnTo>
                  <a:close/>
                  <a:moveTo>
                    <a:pt x="2238955" y="2130997"/>
                  </a:moveTo>
                  <a:lnTo>
                    <a:pt x="2238955" y="2216377"/>
                  </a:lnTo>
                  <a:lnTo>
                    <a:pt x="2195480" y="2216377"/>
                  </a:lnTo>
                  <a:lnTo>
                    <a:pt x="2152005" y="2216377"/>
                  </a:lnTo>
                  <a:lnTo>
                    <a:pt x="2152005" y="2130997"/>
                  </a:lnTo>
                  <a:lnTo>
                    <a:pt x="2152005" y="2045617"/>
                  </a:lnTo>
                  <a:lnTo>
                    <a:pt x="2195480" y="2045617"/>
                  </a:lnTo>
                  <a:lnTo>
                    <a:pt x="2238955" y="2045617"/>
                  </a:lnTo>
                  <a:lnTo>
                    <a:pt x="2238955" y="2130997"/>
                  </a:lnTo>
                  <a:close/>
                  <a:moveTo>
                    <a:pt x="2448565" y="2130997"/>
                  </a:moveTo>
                  <a:lnTo>
                    <a:pt x="2448565" y="2214825"/>
                  </a:lnTo>
                  <a:lnTo>
                    <a:pt x="2405091" y="2214825"/>
                  </a:lnTo>
                  <a:lnTo>
                    <a:pt x="2361616" y="2214825"/>
                  </a:lnTo>
                  <a:lnTo>
                    <a:pt x="2360684" y="2134102"/>
                  </a:lnTo>
                  <a:cubicBezTo>
                    <a:pt x="2360374" y="2089704"/>
                    <a:pt x="2360684" y="2051827"/>
                    <a:pt x="2361616" y="2049343"/>
                  </a:cubicBezTo>
                  <a:cubicBezTo>
                    <a:pt x="2362547" y="2046238"/>
                    <a:pt x="2373106" y="2045617"/>
                    <a:pt x="2405712" y="2046238"/>
                  </a:cubicBezTo>
                  <a:lnTo>
                    <a:pt x="2448565" y="2047170"/>
                  </a:lnTo>
                  <a:lnTo>
                    <a:pt x="2448565" y="2130997"/>
                  </a:lnTo>
                  <a:close/>
                  <a:moveTo>
                    <a:pt x="2657555" y="2130066"/>
                  </a:moveTo>
                  <a:lnTo>
                    <a:pt x="2656624" y="2214825"/>
                  </a:lnTo>
                  <a:lnTo>
                    <a:pt x="2614080" y="2215756"/>
                  </a:lnTo>
                  <a:lnTo>
                    <a:pt x="2571227" y="2216687"/>
                  </a:lnTo>
                  <a:lnTo>
                    <a:pt x="2571227" y="2130997"/>
                  </a:lnTo>
                  <a:lnTo>
                    <a:pt x="2571227" y="2045617"/>
                  </a:lnTo>
                  <a:lnTo>
                    <a:pt x="2614702" y="2045617"/>
                  </a:lnTo>
                  <a:lnTo>
                    <a:pt x="2658176" y="2045617"/>
                  </a:lnTo>
                  <a:lnTo>
                    <a:pt x="2657555" y="2130066"/>
                  </a:lnTo>
                  <a:close/>
                  <a:moveTo>
                    <a:pt x="2903499" y="2408869"/>
                  </a:moveTo>
                  <a:lnTo>
                    <a:pt x="2903499" y="2551686"/>
                  </a:lnTo>
                  <a:lnTo>
                    <a:pt x="1465723" y="2551686"/>
                  </a:lnTo>
                  <a:lnTo>
                    <a:pt x="27948" y="2551686"/>
                  </a:lnTo>
                  <a:lnTo>
                    <a:pt x="27948" y="2408869"/>
                  </a:lnTo>
                  <a:lnTo>
                    <a:pt x="27948" y="2266052"/>
                  </a:lnTo>
                  <a:lnTo>
                    <a:pt x="1465723" y="2266052"/>
                  </a:lnTo>
                  <a:lnTo>
                    <a:pt x="2903499" y="2266052"/>
                  </a:lnTo>
                  <a:lnTo>
                    <a:pt x="2903499" y="2408869"/>
                  </a:lnTo>
                  <a:close/>
                </a:path>
              </a:pathLst>
            </a:custGeom>
            <a:solidFill>
              <a:srgbClr val="000000"/>
            </a:solidFill>
            <a:ln w="3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3571" name="Gruppieren 23570">
              <a:extLst>
                <a:ext uri="{FF2B5EF4-FFF2-40B4-BE49-F238E27FC236}">
                  <a16:creationId xmlns:a16="http://schemas.microsoft.com/office/drawing/2014/main" id="{FFE4EE35-E2CA-4F8F-8D65-FAC746F1E9C9}"/>
                </a:ext>
              </a:extLst>
            </p:cNvPr>
            <p:cNvGrpSpPr/>
            <p:nvPr/>
          </p:nvGrpSpPr>
          <p:grpSpPr>
            <a:xfrm>
              <a:off x="3859176" y="3700972"/>
              <a:ext cx="1424883" cy="846169"/>
              <a:chOff x="3859176" y="3700972"/>
              <a:chExt cx="1424883" cy="846169"/>
            </a:xfrm>
          </p:grpSpPr>
          <p:grpSp>
            <p:nvGrpSpPr>
              <p:cNvPr id="23557" name="Gruppieren 23556">
                <a:extLst>
                  <a:ext uri="{FF2B5EF4-FFF2-40B4-BE49-F238E27FC236}">
                    <a16:creationId xmlns:a16="http://schemas.microsoft.com/office/drawing/2014/main" id="{5D8AFE3C-721F-4D0D-B18A-5B7BD423C53B}"/>
                  </a:ext>
                </a:extLst>
              </p:cNvPr>
              <p:cNvGrpSpPr/>
              <p:nvPr/>
            </p:nvGrpSpPr>
            <p:grpSpPr>
              <a:xfrm>
                <a:off x="4430789" y="4045227"/>
                <a:ext cx="853270" cy="364799"/>
                <a:chOff x="5337405" y="3691150"/>
                <a:chExt cx="3364143" cy="1438275"/>
              </a:xfrm>
            </p:grpSpPr>
            <p:pic>
              <p:nvPicPr>
                <p:cNvPr id="23552" name="Grafik 23551">
                  <a:extLst>
                    <a:ext uri="{FF2B5EF4-FFF2-40B4-BE49-F238E27FC236}">
                      <a16:creationId xmlns:a16="http://schemas.microsoft.com/office/drawing/2014/main" id="{B04D6A8A-647B-4FB4-953E-BE2323727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405" y="3691150"/>
                  <a:ext cx="771525" cy="1438275"/>
                </a:xfrm>
                <a:prstGeom prst="rect">
                  <a:avLst/>
                </a:prstGeom>
              </p:spPr>
            </p:pic>
            <p:pic>
              <p:nvPicPr>
                <p:cNvPr id="23554" name="Grafik 23553">
                  <a:extLst>
                    <a:ext uri="{FF2B5EF4-FFF2-40B4-BE49-F238E27FC236}">
                      <a16:creationId xmlns:a16="http://schemas.microsoft.com/office/drawing/2014/main" id="{231F34A7-8597-4657-AE76-26D55F547F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056" y="3691187"/>
                  <a:ext cx="2267492" cy="1438238"/>
                </a:xfrm>
                <a:prstGeom prst="rect">
                  <a:avLst/>
                </a:prstGeom>
              </p:spPr>
            </p:pic>
          </p:grpSp>
          <p:grpSp>
            <p:nvGrpSpPr>
              <p:cNvPr id="23556" name="Gruppieren 23555">
                <a:extLst>
                  <a:ext uri="{FF2B5EF4-FFF2-40B4-BE49-F238E27FC236}">
                    <a16:creationId xmlns:a16="http://schemas.microsoft.com/office/drawing/2014/main" id="{D29EDCB5-5D6B-46CE-9E37-6C8C964F5433}"/>
                  </a:ext>
                </a:extLst>
              </p:cNvPr>
              <p:cNvGrpSpPr/>
              <p:nvPr/>
            </p:nvGrpSpPr>
            <p:grpSpPr>
              <a:xfrm>
                <a:off x="4375940" y="3700972"/>
                <a:ext cx="908119" cy="200337"/>
                <a:chOff x="5243768" y="2503476"/>
                <a:chExt cx="3890361" cy="858241"/>
              </a:xfrm>
            </p:grpSpPr>
            <p:pic>
              <p:nvPicPr>
                <p:cNvPr id="4" name="Grafik 3">
                  <a:extLst>
                    <a:ext uri="{FF2B5EF4-FFF2-40B4-BE49-F238E27FC236}">
                      <a16:creationId xmlns:a16="http://schemas.microsoft.com/office/drawing/2014/main" id="{D2CBC74E-9287-4E6E-BF3A-719BB41849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58" name="Grafik 57">
                  <a:extLst>
                    <a:ext uri="{FF2B5EF4-FFF2-40B4-BE49-F238E27FC236}">
                      <a16:creationId xmlns:a16="http://schemas.microsoft.com/office/drawing/2014/main" id="{904F7F65-EADC-4DB1-A59A-D7F57B7B9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59" name="Grafik 58">
                  <a:extLst>
                    <a:ext uri="{FF2B5EF4-FFF2-40B4-BE49-F238E27FC236}">
                      <a16:creationId xmlns:a16="http://schemas.microsoft.com/office/drawing/2014/main" id="{D57E9C8B-D68A-41E5-9BD8-C309AA0B3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60" name="Grafik 59">
                  <a:extLst>
                    <a:ext uri="{FF2B5EF4-FFF2-40B4-BE49-F238E27FC236}">
                      <a16:creationId xmlns:a16="http://schemas.microsoft.com/office/drawing/2014/main" id="{0808363B-8DAD-4FC0-963E-5EE43C3CAB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23559" name="Gerader Verbinder 23558">
                <a:extLst>
                  <a:ext uri="{FF2B5EF4-FFF2-40B4-BE49-F238E27FC236}">
                    <a16:creationId xmlns:a16="http://schemas.microsoft.com/office/drawing/2014/main" id="{565F4A57-3CBB-4C40-A67A-34896221A135}"/>
                  </a:ext>
                </a:extLst>
              </p:cNvPr>
              <p:cNvCxnSpPr/>
              <p:nvPr/>
            </p:nvCxnSpPr>
            <p:spPr bwMode="auto">
              <a:xfrm>
                <a:off x="4155224" y="3976965"/>
                <a:ext cx="107124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E284DC9-3F9C-4ACF-AD26-F09AAEB61660}"/>
                  </a:ext>
                </a:extLst>
              </p:cNvPr>
              <p:cNvCxnSpPr/>
              <p:nvPr/>
            </p:nvCxnSpPr>
            <p:spPr bwMode="auto">
              <a:xfrm>
                <a:off x="4155224" y="4547141"/>
                <a:ext cx="107124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7F68805C-9759-4613-B3D6-4D4E8B902FA3}"/>
                  </a:ext>
                </a:extLst>
              </p:cNvPr>
              <p:cNvCxnSpPr/>
              <p:nvPr/>
            </p:nvCxnSpPr>
            <p:spPr bwMode="auto">
              <a:xfrm>
                <a:off x="3859176" y="4424310"/>
                <a:ext cx="29604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C2EEC8FA-2A6A-40D1-9D21-D5DBCF782309}"/>
                  </a:ext>
                </a:extLst>
              </p:cNvPr>
              <p:cNvCxnSpPr/>
              <p:nvPr/>
            </p:nvCxnSpPr>
            <p:spPr bwMode="auto">
              <a:xfrm>
                <a:off x="4156715" y="3976965"/>
                <a:ext cx="0" cy="570176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569A833F-E366-4012-975D-97B0A0A57CC8}"/>
                  </a:ext>
                </a:extLst>
              </p:cNvPr>
              <p:cNvCxnSpPr/>
              <p:nvPr/>
            </p:nvCxnSpPr>
            <p:spPr bwMode="auto">
              <a:xfrm>
                <a:off x="4466185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4703900B-5F9E-4AA0-9448-070FF6370D28}"/>
                  </a:ext>
                </a:extLst>
              </p:cNvPr>
              <p:cNvCxnSpPr/>
              <p:nvPr/>
            </p:nvCxnSpPr>
            <p:spPr bwMode="auto">
              <a:xfrm>
                <a:off x="4709135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AF9D57CB-CAFA-4D2D-B0C0-370AE6E084AE}"/>
                  </a:ext>
                </a:extLst>
              </p:cNvPr>
              <p:cNvCxnSpPr/>
              <p:nvPr/>
            </p:nvCxnSpPr>
            <p:spPr bwMode="auto">
              <a:xfrm>
                <a:off x="4947694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5FF46868-00A5-4F1C-98C0-5BBF2358C463}"/>
                  </a:ext>
                </a:extLst>
              </p:cNvPr>
              <p:cNvCxnSpPr/>
              <p:nvPr/>
            </p:nvCxnSpPr>
            <p:spPr bwMode="auto">
              <a:xfrm>
                <a:off x="5175289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74F60354-9C0F-4733-BDE1-5E15D71D8D18}"/>
                  </a:ext>
                </a:extLst>
              </p:cNvPr>
              <p:cNvCxnSpPr/>
              <p:nvPr/>
            </p:nvCxnSpPr>
            <p:spPr bwMode="auto">
              <a:xfrm>
                <a:off x="4526285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Gerader Verbinder 78">
                <a:extLst>
                  <a:ext uri="{FF2B5EF4-FFF2-40B4-BE49-F238E27FC236}">
                    <a16:creationId xmlns:a16="http://schemas.microsoft.com/office/drawing/2014/main" id="{BD3A49EC-18C7-433B-B602-996E1A7C9922}"/>
                  </a:ext>
                </a:extLst>
              </p:cNvPr>
              <p:cNvCxnSpPr/>
              <p:nvPr/>
            </p:nvCxnSpPr>
            <p:spPr bwMode="auto">
              <a:xfrm>
                <a:off x="4914609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73685C5F-D607-4902-B77D-0E00F1194ABD}"/>
                  </a:ext>
                </a:extLst>
              </p:cNvPr>
              <p:cNvCxnSpPr/>
              <p:nvPr/>
            </p:nvCxnSpPr>
            <p:spPr bwMode="auto">
              <a:xfrm>
                <a:off x="5225759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78DCF6B-2D88-8E74-B592-575BE7C4AB03}"/>
              </a:ext>
            </a:extLst>
          </p:cNvPr>
          <p:cNvGrpSpPr/>
          <p:nvPr/>
        </p:nvGrpSpPr>
        <p:grpSpPr>
          <a:xfrm>
            <a:off x="5743600" y="1220681"/>
            <a:ext cx="1881523" cy="1158642"/>
            <a:chOff x="5286854" y="1220680"/>
            <a:chExt cx="1881523" cy="965498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4FB3FBBC-6C04-4896-8BE1-3219FCA483A4}"/>
                </a:ext>
              </a:extLst>
            </p:cNvPr>
            <p:cNvSpPr txBox="1"/>
            <p:nvPr/>
          </p:nvSpPr>
          <p:spPr>
            <a:xfrm>
              <a:off x="5304957" y="1320418"/>
              <a:ext cx="1863420" cy="79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- Groß-WPPE</a:t>
              </a:r>
              <a:br>
                <a:rPr lang="de-DE" sz="1400" dirty="0"/>
              </a:br>
              <a:r>
                <a:rPr lang="de-DE" sz="1400" dirty="0"/>
                <a:t>- Biomasse (Abfälle)</a:t>
              </a:r>
            </a:p>
            <a:p>
              <a:r>
                <a:rPr lang="de-DE" sz="1400" dirty="0"/>
                <a:t>- MHKW</a:t>
              </a:r>
              <a:br>
                <a:rPr lang="de-DE" sz="1400" dirty="0"/>
              </a:br>
              <a:r>
                <a:rPr lang="de-DE" sz="1400" dirty="0"/>
                <a:t>- Tiefe Geothermie</a:t>
              </a:r>
            </a:p>
          </p:txBody>
        </p:sp>
        <p:sp>
          <p:nvSpPr>
            <p:cNvPr id="23569" name="Rechteck 23568">
              <a:extLst>
                <a:ext uri="{FF2B5EF4-FFF2-40B4-BE49-F238E27FC236}">
                  <a16:creationId xmlns:a16="http://schemas.microsoft.com/office/drawing/2014/main" id="{82699842-8D1D-423D-AF0F-067EBFA60193}"/>
                </a:ext>
              </a:extLst>
            </p:cNvPr>
            <p:cNvSpPr/>
            <p:nvPr/>
          </p:nvSpPr>
          <p:spPr bwMode="auto">
            <a:xfrm>
              <a:off x="5286854" y="1220680"/>
              <a:ext cx="1864044" cy="965498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FA8B354-4F23-F258-E73A-F5E001B9909D}"/>
              </a:ext>
            </a:extLst>
          </p:cNvPr>
          <p:cNvGrpSpPr/>
          <p:nvPr/>
        </p:nvGrpSpPr>
        <p:grpSpPr>
          <a:xfrm>
            <a:off x="4893637" y="4850787"/>
            <a:ext cx="4291862" cy="942067"/>
            <a:chOff x="4893637" y="4925218"/>
            <a:chExt cx="4291862" cy="942067"/>
          </a:xfrm>
        </p:grpSpPr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2EB763A5-648B-4B75-9809-4157C0839206}"/>
                </a:ext>
              </a:extLst>
            </p:cNvPr>
            <p:cNvSpPr txBox="1"/>
            <p:nvPr/>
          </p:nvSpPr>
          <p:spPr>
            <a:xfrm>
              <a:off x="5831245" y="5054307"/>
              <a:ext cx="18865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- Biomasse (Abfälle)</a:t>
              </a:r>
            </a:p>
            <a:p>
              <a:r>
                <a:rPr lang="de-DE" sz="1400" dirty="0"/>
                <a:t>- Kalte Nahwärme</a:t>
              </a:r>
              <a:br>
                <a:rPr lang="de-DE" sz="1400" dirty="0"/>
              </a:br>
              <a:r>
                <a:rPr lang="de-DE" sz="1400" dirty="0"/>
                <a:t>  (WPPE)</a:t>
              </a: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B748753-5622-52F3-878D-E55283139A80}"/>
                </a:ext>
              </a:extLst>
            </p:cNvPr>
            <p:cNvGrpSpPr/>
            <p:nvPr/>
          </p:nvGrpSpPr>
          <p:grpSpPr>
            <a:xfrm>
              <a:off x="4893637" y="4925218"/>
              <a:ext cx="4291862" cy="942067"/>
              <a:chOff x="4893637" y="4925218"/>
              <a:chExt cx="4291862" cy="942067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AB43742D-0F30-4383-9EEB-0004E2B84032}"/>
                  </a:ext>
                </a:extLst>
              </p:cNvPr>
              <p:cNvGrpSpPr/>
              <p:nvPr/>
            </p:nvGrpSpPr>
            <p:grpSpPr>
              <a:xfrm>
                <a:off x="7744377" y="5147146"/>
                <a:ext cx="1441122" cy="298140"/>
                <a:chOff x="7744377" y="5279008"/>
                <a:chExt cx="1441122" cy="298140"/>
              </a:xfrm>
            </p:grpSpPr>
            <p:grpSp>
              <p:nvGrpSpPr>
                <p:cNvPr id="113" name="Gruppieren 112">
                  <a:extLst>
                    <a:ext uri="{FF2B5EF4-FFF2-40B4-BE49-F238E27FC236}">
                      <a16:creationId xmlns:a16="http://schemas.microsoft.com/office/drawing/2014/main" id="{5071E531-A305-40F7-AA7F-93074BE7E411}"/>
                    </a:ext>
                  </a:extLst>
                </p:cNvPr>
                <p:cNvGrpSpPr/>
                <p:nvPr/>
              </p:nvGrpSpPr>
              <p:grpSpPr>
                <a:xfrm>
                  <a:off x="8277380" y="5279008"/>
                  <a:ext cx="908119" cy="200337"/>
                  <a:chOff x="5243768" y="2503476"/>
                  <a:chExt cx="3890361" cy="858241"/>
                </a:xfrm>
              </p:grpSpPr>
              <p:pic>
                <p:nvPicPr>
                  <p:cNvPr id="125" name="Grafik 124">
                    <a:extLst>
                      <a:ext uri="{FF2B5EF4-FFF2-40B4-BE49-F238E27FC236}">
                        <a16:creationId xmlns:a16="http://schemas.microsoft.com/office/drawing/2014/main" id="{A269524D-ACD1-4773-A4A3-E2091D7475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37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6" name="Grafik 125">
                    <a:extLst>
                      <a:ext uri="{FF2B5EF4-FFF2-40B4-BE49-F238E27FC236}">
                        <a16:creationId xmlns:a16="http://schemas.microsoft.com/office/drawing/2014/main" id="{38E30BA0-B23B-45AF-93F6-849EB499E0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521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7" name="Grafik 126">
                    <a:extLst>
                      <a:ext uri="{FF2B5EF4-FFF2-40B4-BE49-F238E27FC236}">
                        <a16:creationId xmlns:a16="http://schemas.microsoft.com/office/drawing/2014/main" id="{FB966970-0457-4496-AD88-85B5422876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605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8" name="Grafik 127">
                    <a:extLst>
                      <a:ext uri="{FF2B5EF4-FFF2-40B4-BE49-F238E27FC236}">
                        <a16:creationId xmlns:a16="http://schemas.microsoft.com/office/drawing/2014/main" id="{1B2E9599-E14D-4487-9867-32E9CB9547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8967" y="2503476"/>
                    <a:ext cx="865162" cy="858241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14" name="Gerader Verbinder 113">
                  <a:extLst>
                    <a:ext uri="{FF2B5EF4-FFF2-40B4-BE49-F238E27FC236}">
                      <a16:creationId xmlns:a16="http://schemas.microsoft.com/office/drawing/2014/main" id="{C5C47656-1316-46E4-9456-912F78AF40D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744377" y="5555001"/>
                  <a:ext cx="1383527" cy="22147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8" name="Gerader Verbinder 117">
                  <a:extLst>
                    <a:ext uri="{FF2B5EF4-FFF2-40B4-BE49-F238E27FC236}">
                      <a16:creationId xmlns:a16="http://schemas.microsoft.com/office/drawing/2014/main" id="{19A611C9-5F32-400C-BC62-97DA357AA324}"/>
                    </a:ext>
                  </a:extLst>
                </p:cNvPr>
                <p:cNvCxnSpPr/>
                <p:nvPr/>
              </p:nvCxnSpPr>
              <p:spPr bwMode="auto">
                <a:xfrm>
                  <a:off x="8367625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9" name="Gerader Verbinder 118">
                  <a:extLst>
                    <a:ext uri="{FF2B5EF4-FFF2-40B4-BE49-F238E27FC236}">
                      <a16:creationId xmlns:a16="http://schemas.microsoft.com/office/drawing/2014/main" id="{6E2CE9B4-4B57-41AD-9527-1AFBE0727AAB}"/>
                    </a:ext>
                  </a:extLst>
                </p:cNvPr>
                <p:cNvCxnSpPr/>
                <p:nvPr/>
              </p:nvCxnSpPr>
              <p:spPr bwMode="auto">
                <a:xfrm>
                  <a:off x="8610575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0" name="Gerader Verbinder 119">
                  <a:extLst>
                    <a:ext uri="{FF2B5EF4-FFF2-40B4-BE49-F238E27FC236}">
                      <a16:creationId xmlns:a16="http://schemas.microsoft.com/office/drawing/2014/main" id="{78F74B84-6D69-4695-9CA1-1385DFF9D2B4}"/>
                    </a:ext>
                  </a:extLst>
                </p:cNvPr>
                <p:cNvCxnSpPr/>
                <p:nvPr/>
              </p:nvCxnSpPr>
              <p:spPr bwMode="auto">
                <a:xfrm>
                  <a:off x="8849134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1" name="Gerader Verbinder 120">
                  <a:extLst>
                    <a:ext uri="{FF2B5EF4-FFF2-40B4-BE49-F238E27FC236}">
                      <a16:creationId xmlns:a16="http://schemas.microsoft.com/office/drawing/2014/main" id="{6AAF98FB-33A8-4F1D-8331-FBD92C84DC90}"/>
                    </a:ext>
                  </a:extLst>
                </p:cNvPr>
                <p:cNvCxnSpPr/>
                <p:nvPr/>
              </p:nvCxnSpPr>
              <p:spPr bwMode="auto">
                <a:xfrm>
                  <a:off x="9076729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95DE9692-5B82-4D9B-BBC3-23A44B7FFE77}"/>
                  </a:ext>
                </a:extLst>
              </p:cNvPr>
              <p:cNvSpPr/>
              <p:nvPr/>
            </p:nvSpPr>
            <p:spPr bwMode="auto">
              <a:xfrm>
                <a:off x="5678088" y="4925218"/>
                <a:ext cx="2066290" cy="94206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Pfeil: nach rechts 218">
                <a:extLst>
                  <a:ext uri="{FF2B5EF4-FFF2-40B4-BE49-F238E27FC236}">
                    <a16:creationId xmlns:a16="http://schemas.microsoft.com/office/drawing/2014/main" id="{3242EA5C-6A11-41E2-84F9-BE30CCC3AE67}"/>
                  </a:ext>
                </a:extLst>
              </p:cNvPr>
              <p:cNvSpPr/>
              <p:nvPr/>
            </p:nvSpPr>
            <p:spPr bwMode="auto">
              <a:xfrm>
                <a:off x="4893637" y="5270971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67C95BE-58B7-57C9-AFCE-C1269DCE8A37}"/>
              </a:ext>
            </a:extLst>
          </p:cNvPr>
          <p:cNvGrpSpPr/>
          <p:nvPr/>
        </p:nvGrpSpPr>
        <p:grpSpPr>
          <a:xfrm>
            <a:off x="4817094" y="1247888"/>
            <a:ext cx="4970727" cy="1341610"/>
            <a:chOff x="4817094" y="1247888"/>
            <a:chExt cx="4970727" cy="1341610"/>
          </a:xfrm>
        </p:grpSpPr>
        <p:sp>
          <p:nvSpPr>
            <p:cNvPr id="132" name="Pfeil: nach rechts 131">
              <a:extLst>
                <a:ext uri="{FF2B5EF4-FFF2-40B4-BE49-F238E27FC236}">
                  <a16:creationId xmlns:a16="http://schemas.microsoft.com/office/drawing/2014/main" id="{7BC58F35-342F-4DC2-9038-0F1F19B6E2BC}"/>
                </a:ext>
              </a:extLst>
            </p:cNvPr>
            <p:cNvSpPr/>
            <p:nvPr/>
          </p:nvSpPr>
          <p:spPr bwMode="auto">
            <a:xfrm>
              <a:off x="4817094" y="1615274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1857E8F1-B72B-4AD0-A37B-0984F193F5C8}"/>
                </a:ext>
              </a:extLst>
            </p:cNvPr>
            <p:cNvGrpSpPr/>
            <p:nvPr/>
          </p:nvGrpSpPr>
          <p:grpSpPr>
            <a:xfrm>
              <a:off x="7625123" y="1247888"/>
              <a:ext cx="1609668" cy="846169"/>
              <a:chOff x="4046099" y="3019705"/>
              <a:chExt cx="2747993" cy="1444563"/>
            </a:xfrm>
          </p:grpSpPr>
          <p:grpSp>
            <p:nvGrpSpPr>
              <p:cNvPr id="86" name="Gruppieren 85">
                <a:extLst>
                  <a:ext uri="{FF2B5EF4-FFF2-40B4-BE49-F238E27FC236}">
                    <a16:creationId xmlns:a16="http://schemas.microsoft.com/office/drawing/2014/main" id="{B50375FB-65D8-4A94-91B2-6084D7DC0067}"/>
                  </a:ext>
                </a:extLst>
              </p:cNvPr>
              <p:cNvGrpSpPr/>
              <p:nvPr/>
            </p:nvGrpSpPr>
            <p:grpSpPr>
              <a:xfrm>
                <a:off x="5337406" y="3607410"/>
                <a:ext cx="1456686" cy="622778"/>
                <a:chOff x="5337405" y="3691150"/>
                <a:chExt cx="3364143" cy="1438275"/>
              </a:xfrm>
            </p:grpSpPr>
            <p:pic>
              <p:nvPicPr>
                <p:cNvPr id="103" name="Grafik 102">
                  <a:extLst>
                    <a:ext uri="{FF2B5EF4-FFF2-40B4-BE49-F238E27FC236}">
                      <a16:creationId xmlns:a16="http://schemas.microsoft.com/office/drawing/2014/main" id="{1FFA9F19-20C9-4B4F-A7BD-1A2E8873B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405" y="3691150"/>
                  <a:ext cx="771525" cy="1438275"/>
                </a:xfrm>
                <a:prstGeom prst="rect">
                  <a:avLst/>
                </a:prstGeom>
              </p:spPr>
            </p:pic>
            <p:pic>
              <p:nvPicPr>
                <p:cNvPr id="104" name="Grafik 103">
                  <a:extLst>
                    <a:ext uri="{FF2B5EF4-FFF2-40B4-BE49-F238E27FC236}">
                      <a16:creationId xmlns:a16="http://schemas.microsoft.com/office/drawing/2014/main" id="{D950C8AD-B800-4DB5-A8C9-ECB460741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056" y="3691187"/>
                  <a:ext cx="2267492" cy="1438238"/>
                </a:xfrm>
                <a:prstGeom prst="rect">
                  <a:avLst/>
                </a:prstGeom>
              </p:spPr>
            </p:pic>
          </p:grpSp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CE5CAFBC-939A-4375-9CB3-AF66047ECED1}"/>
                  </a:ext>
                </a:extLst>
              </p:cNvPr>
              <p:cNvGrpSpPr/>
              <p:nvPr/>
            </p:nvGrpSpPr>
            <p:grpSpPr>
              <a:xfrm>
                <a:off x="5243769" y="3019705"/>
                <a:ext cx="1550322" cy="342012"/>
                <a:chOff x="5243768" y="2503476"/>
                <a:chExt cx="3890361" cy="858241"/>
              </a:xfrm>
            </p:grpSpPr>
            <p:pic>
              <p:nvPicPr>
                <p:cNvPr id="99" name="Grafik 98">
                  <a:extLst>
                    <a:ext uri="{FF2B5EF4-FFF2-40B4-BE49-F238E27FC236}">
                      <a16:creationId xmlns:a16="http://schemas.microsoft.com/office/drawing/2014/main" id="{FACAE6A4-632D-4B6E-A430-8903ABF6BE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0" name="Grafik 99">
                  <a:extLst>
                    <a:ext uri="{FF2B5EF4-FFF2-40B4-BE49-F238E27FC236}">
                      <a16:creationId xmlns:a16="http://schemas.microsoft.com/office/drawing/2014/main" id="{0A684CBA-61CA-4B44-B318-4267F43013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1" name="Grafik 100">
                  <a:extLst>
                    <a:ext uri="{FF2B5EF4-FFF2-40B4-BE49-F238E27FC236}">
                      <a16:creationId xmlns:a16="http://schemas.microsoft.com/office/drawing/2014/main" id="{994FB61A-FAF5-453B-9154-E949605F6D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2" name="Grafik 101">
                  <a:extLst>
                    <a:ext uri="{FF2B5EF4-FFF2-40B4-BE49-F238E27FC236}">
                      <a16:creationId xmlns:a16="http://schemas.microsoft.com/office/drawing/2014/main" id="{023FD366-14B0-443C-A8A3-E0ECDF51C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3A2417C2-7BF4-445C-885A-260122248031}"/>
                  </a:ext>
                </a:extLst>
              </p:cNvPr>
              <p:cNvCxnSpPr/>
              <p:nvPr/>
            </p:nvCxnSpPr>
            <p:spPr bwMode="auto">
              <a:xfrm>
                <a:off x="4866968" y="3490874"/>
                <a:ext cx="182880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1174F35E-A043-4375-B1D5-DC7D329B02A8}"/>
                  </a:ext>
                </a:extLst>
              </p:cNvPr>
              <p:cNvCxnSpPr/>
              <p:nvPr/>
            </p:nvCxnSpPr>
            <p:spPr bwMode="auto">
              <a:xfrm>
                <a:off x="4866968" y="4464268"/>
                <a:ext cx="182880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94257635-7DC9-4D13-A896-6DD68D38593A}"/>
                  </a:ext>
                </a:extLst>
              </p:cNvPr>
              <p:cNvCxnSpPr/>
              <p:nvPr/>
            </p:nvCxnSpPr>
            <p:spPr bwMode="auto">
              <a:xfrm>
                <a:off x="4046099" y="3968382"/>
                <a:ext cx="82086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6E4A9FFD-4C95-4637-B2BE-42569CA4CCDA}"/>
                  </a:ext>
                </a:extLst>
              </p:cNvPr>
              <p:cNvCxnSpPr/>
              <p:nvPr/>
            </p:nvCxnSpPr>
            <p:spPr bwMode="auto">
              <a:xfrm>
                <a:off x="4869513" y="3490874"/>
                <a:ext cx="0" cy="97339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1B57E5F3-5843-4E36-B990-A2FB68D37D0A}"/>
                  </a:ext>
                </a:extLst>
              </p:cNvPr>
              <p:cNvCxnSpPr/>
              <p:nvPr/>
            </p:nvCxnSpPr>
            <p:spPr bwMode="auto">
              <a:xfrm>
                <a:off x="5397833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41D56E07-C0EF-45DC-BC5D-36E046EDF39D}"/>
                  </a:ext>
                </a:extLst>
              </p:cNvPr>
              <p:cNvCxnSpPr/>
              <p:nvPr/>
            </p:nvCxnSpPr>
            <p:spPr bwMode="auto">
              <a:xfrm>
                <a:off x="5812593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CF545869-EA39-4FBC-9B33-1E34836FCD12}"/>
                  </a:ext>
                </a:extLst>
              </p:cNvPr>
              <p:cNvCxnSpPr/>
              <p:nvPr/>
            </p:nvCxnSpPr>
            <p:spPr bwMode="auto">
              <a:xfrm>
                <a:off x="6219856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DA6E2A07-A446-4A13-B121-64DCD83E933E}"/>
                  </a:ext>
                </a:extLst>
              </p:cNvPr>
              <p:cNvCxnSpPr/>
              <p:nvPr/>
            </p:nvCxnSpPr>
            <p:spPr bwMode="auto">
              <a:xfrm>
                <a:off x="6608402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ECEE7F3D-1720-4855-8565-27D8E9D143E6}"/>
                  </a:ext>
                </a:extLst>
              </p:cNvPr>
              <p:cNvCxnSpPr/>
              <p:nvPr/>
            </p:nvCxnSpPr>
            <p:spPr bwMode="auto">
              <a:xfrm>
                <a:off x="5500435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4094B065-681A-46BE-9E3B-18ECAF2D5000}"/>
                  </a:ext>
                </a:extLst>
              </p:cNvPr>
              <p:cNvCxnSpPr/>
              <p:nvPr/>
            </p:nvCxnSpPr>
            <p:spPr bwMode="auto">
              <a:xfrm>
                <a:off x="6163375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E7BC39F6-BAFD-4DB8-B559-DCC8CAB8F8D8}"/>
                  </a:ext>
                </a:extLst>
              </p:cNvPr>
              <p:cNvCxnSpPr/>
              <p:nvPr/>
            </p:nvCxnSpPr>
            <p:spPr bwMode="auto">
              <a:xfrm>
                <a:off x="6694563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42" name="Textfeld 241">
              <a:extLst>
                <a:ext uri="{FF2B5EF4-FFF2-40B4-BE49-F238E27FC236}">
                  <a16:creationId xmlns:a16="http://schemas.microsoft.com/office/drawing/2014/main" id="{9630D0F3-C15C-449D-AB23-3412FD8D5D64}"/>
                </a:ext>
              </a:extLst>
            </p:cNvPr>
            <p:cNvSpPr txBox="1"/>
            <p:nvPr/>
          </p:nvSpPr>
          <p:spPr>
            <a:xfrm>
              <a:off x="7696677" y="2127833"/>
              <a:ext cx="2091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Fernwärmenetz beibehalten</a:t>
              </a:r>
              <a:br>
                <a:rPr lang="de-DE" sz="1200" dirty="0">
                  <a:solidFill>
                    <a:srgbClr val="3333FF"/>
                  </a:solidFill>
                </a:rPr>
              </a:br>
              <a:r>
                <a:rPr lang="de-DE" sz="1200" dirty="0">
                  <a:solidFill>
                    <a:srgbClr val="3333FF"/>
                  </a:solidFill>
                </a:rPr>
                <a:t>und ausbauen</a:t>
              </a:r>
            </a:p>
          </p:txBody>
        </p:sp>
      </p:grpSp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2391" y="5716352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48071AE-BCC1-41D0-8D21-3442FFCC863E}"/>
              </a:ext>
            </a:extLst>
          </p:cNvPr>
          <p:cNvGrpSpPr/>
          <p:nvPr/>
        </p:nvGrpSpPr>
        <p:grpSpPr>
          <a:xfrm>
            <a:off x="4397225" y="2674275"/>
            <a:ext cx="5559580" cy="1900255"/>
            <a:chOff x="4397225" y="2674275"/>
            <a:chExt cx="5559580" cy="190025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3B27564-1E96-4E20-932B-5312CC7B0B3C}"/>
                </a:ext>
              </a:extLst>
            </p:cNvPr>
            <p:cNvGrpSpPr/>
            <p:nvPr/>
          </p:nvGrpSpPr>
          <p:grpSpPr>
            <a:xfrm>
              <a:off x="4397225" y="2674275"/>
              <a:ext cx="5559580" cy="1900255"/>
              <a:chOff x="4359946" y="2663412"/>
              <a:chExt cx="5559580" cy="1900255"/>
            </a:xfrm>
          </p:grpSpPr>
          <p:sp>
            <p:nvSpPr>
              <p:cNvPr id="145" name="Textfeld 144">
                <a:extLst>
                  <a:ext uri="{FF2B5EF4-FFF2-40B4-BE49-F238E27FC236}">
                    <a16:creationId xmlns:a16="http://schemas.microsoft.com/office/drawing/2014/main" id="{CD576E4D-C0C6-41C5-8717-7C1F903D677E}"/>
                  </a:ext>
                </a:extLst>
              </p:cNvPr>
              <p:cNvSpPr txBox="1"/>
              <p:nvPr/>
            </p:nvSpPr>
            <p:spPr>
              <a:xfrm>
                <a:off x="7586870" y="2663412"/>
                <a:ext cx="23326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- notw. energetische Sanierung</a:t>
                </a:r>
                <a:br>
                  <a:rPr lang="de-DE" sz="12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- Wärmeerzeuger fossilfrei</a:t>
                </a:r>
                <a:br>
                  <a:rPr lang="de-DE" sz="12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   austauschen (Wärmepumpe)</a:t>
                </a:r>
              </a:p>
              <a:p>
                <a:r>
                  <a:rPr lang="de-DE" sz="1200" dirty="0">
                    <a:solidFill>
                      <a:srgbClr val="3333FF"/>
                    </a:solidFill>
                  </a:rPr>
                  <a:t>- PV + Akku ergänzen</a:t>
                </a:r>
              </a:p>
              <a:p>
                <a:r>
                  <a:rPr lang="de-DE" sz="1200" dirty="0">
                    <a:solidFill>
                      <a:srgbClr val="3333FF"/>
                    </a:solidFill>
                  </a:rPr>
                  <a:t>- </a:t>
                </a:r>
                <a:r>
                  <a:rPr lang="de-DE" sz="1200" dirty="0" err="1">
                    <a:solidFill>
                      <a:srgbClr val="3333FF"/>
                    </a:solidFill>
                  </a:rPr>
                  <a:t>Contracting</a:t>
                </a:r>
                <a:r>
                  <a:rPr lang="de-DE" sz="1200" dirty="0">
                    <a:solidFill>
                      <a:srgbClr val="3333FF"/>
                    </a:solidFill>
                  </a:rPr>
                  <a:t>-/Mietmodelle</a:t>
                </a:r>
              </a:p>
            </p:txBody>
          </p:sp>
          <p:sp>
            <p:nvSpPr>
              <p:cNvPr id="217" name="Pfeil: nach rechts 216">
                <a:extLst>
                  <a:ext uri="{FF2B5EF4-FFF2-40B4-BE49-F238E27FC236}">
                    <a16:creationId xmlns:a16="http://schemas.microsoft.com/office/drawing/2014/main" id="{18118249-9218-4477-98AB-3F3E3F4FCC65}"/>
                  </a:ext>
                </a:extLst>
              </p:cNvPr>
              <p:cNvSpPr/>
              <p:nvPr/>
            </p:nvSpPr>
            <p:spPr bwMode="auto">
              <a:xfrm>
                <a:off x="4359946" y="3776218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702F95-A99B-4389-9121-125941113EE7}"/>
                  </a:ext>
                </a:extLst>
              </p:cNvPr>
              <p:cNvGrpSpPr/>
              <p:nvPr/>
            </p:nvGrpSpPr>
            <p:grpSpPr>
              <a:xfrm>
                <a:off x="5365991" y="2717613"/>
                <a:ext cx="2365777" cy="1846054"/>
                <a:chOff x="5365991" y="2717613"/>
                <a:chExt cx="2365777" cy="1846054"/>
              </a:xfrm>
            </p:grpSpPr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F2DBEF04-7659-4A60-8F09-EF5369E99177}"/>
                    </a:ext>
                  </a:extLst>
                </p:cNvPr>
                <p:cNvGrpSpPr/>
                <p:nvPr/>
              </p:nvGrpSpPr>
              <p:grpSpPr>
                <a:xfrm>
                  <a:off x="5365991" y="2717613"/>
                  <a:ext cx="2365777" cy="1846054"/>
                  <a:chOff x="5991046" y="3228490"/>
                  <a:chExt cx="1535011" cy="1202124"/>
                </a:xfrm>
              </p:grpSpPr>
              <p:sp>
                <p:nvSpPr>
                  <p:cNvPr id="5" name="Freihandform: Form 4">
                    <a:extLst>
                      <a:ext uri="{FF2B5EF4-FFF2-40B4-BE49-F238E27FC236}">
                        <a16:creationId xmlns:a16="http://schemas.microsoft.com/office/drawing/2014/main" id="{FBBFCEDB-0275-4F1A-9F6C-81483196BE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03144" y="3331429"/>
                    <a:ext cx="381000" cy="1066800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512A29C4-F14A-4731-BA68-D4E348FCADED}"/>
                      </a:ext>
                    </a:extLst>
                  </p:cNvPr>
                  <p:cNvGrpSpPr/>
                  <p:nvPr/>
                </p:nvGrpSpPr>
                <p:grpSpPr>
                  <a:xfrm>
                    <a:off x="5991046" y="3228490"/>
                    <a:ext cx="1535011" cy="1202124"/>
                    <a:chOff x="5991046" y="2514055"/>
                    <a:chExt cx="1535011" cy="1202124"/>
                  </a:xfrm>
                </p:grpSpPr>
                <p:grpSp>
                  <p:nvGrpSpPr>
                    <p:cNvPr id="153" name="Gruppieren 152">
                      <a:extLst>
                        <a:ext uri="{FF2B5EF4-FFF2-40B4-BE49-F238E27FC236}">
                          <a16:creationId xmlns:a16="http://schemas.microsoft.com/office/drawing/2014/main" id="{52E83847-B6EA-4AE8-8681-0D903B34D0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1046" y="2514055"/>
                      <a:ext cx="1535011" cy="1202124"/>
                      <a:chOff x="2379234" y="2470777"/>
                      <a:chExt cx="4832140" cy="3347910"/>
                    </a:xfrm>
                  </p:grpSpPr>
                  <p:sp>
                    <p:nvSpPr>
                      <p:cNvPr id="163" name="Freihandform: Form 162">
                        <a:extLst>
                          <a:ext uri="{FF2B5EF4-FFF2-40B4-BE49-F238E27FC236}">
                            <a16:creationId xmlns:a16="http://schemas.microsoft.com/office/drawing/2014/main" id="{E1AED1DF-5D84-4714-AB11-AA19030C9DDA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2379234" y="2470777"/>
                        <a:ext cx="4832140" cy="3347910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4" name="Freihandform: Form 163">
                        <a:extLst>
                          <a:ext uri="{FF2B5EF4-FFF2-40B4-BE49-F238E27FC236}">
                            <a16:creationId xmlns:a16="http://schemas.microsoft.com/office/drawing/2014/main" id="{35A8A637-16FB-45DE-BD06-C0509A7256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3694133" y="5551094"/>
                        <a:ext cx="7323" cy="19320"/>
                      </a:xfrm>
                      <a:custGeom>
                        <a:avLst/>
                        <a:gdLst>
                          <a:gd name="connsiteX0" fmla="*/ 1435 w 7323"/>
                          <a:gd name="connsiteY0" fmla="*/ 8217 h 19320"/>
                          <a:gd name="connsiteX1" fmla="*/ 1999 w 7323"/>
                          <a:gd name="connsiteY1" fmla="*/ 18928 h 19320"/>
                          <a:gd name="connsiteX2" fmla="*/ 7073 w 7323"/>
                          <a:gd name="connsiteY2" fmla="*/ 10472 h 19320"/>
                          <a:gd name="connsiteX3" fmla="*/ 1435 w 7323"/>
                          <a:gd name="connsiteY3" fmla="*/ 8217 h 19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23" h="19320">
                            <a:moveTo>
                              <a:pt x="1435" y="8217"/>
                            </a:moveTo>
                            <a:cubicBezTo>
                              <a:pt x="-819" y="12727"/>
                              <a:pt x="-256" y="17237"/>
                              <a:pt x="1999" y="18928"/>
                            </a:cubicBezTo>
                            <a:cubicBezTo>
                              <a:pt x="4254" y="20619"/>
                              <a:pt x="7073" y="16673"/>
                              <a:pt x="7073" y="10472"/>
                            </a:cubicBezTo>
                            <a:cubicBezTo>
                              <a:pt x="8200" y="-2494"/>
                              <a:pt x="5381" y="-3621"/>
                              <a:pt x="1435" y="8217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5" name="Freihandform: Form 164">
                        <a:extLst>
                          <a:ext uri="{FF2B5EF4-FFF2-40B4-BE49-F238E27FC236}">
                            <a16:creationId xmlns:a16="http://schemas.microsoft.com/office/drawing/2014/main" id="{EF17C075-82A6-4D8E-9E76-00ECC7B4E29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053292" y="4798362"/>
                        <a:ext cx="16876" cy="22548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6" name="Freihandform: Form 165">
                        <a:extLst>
                          <a:ext uri="{FF2B5EF4-FFF2-40B4-BE49-F238E27FC236}">
                            <a16:creationId xmlns:a16="http://schemas.microsoft.com/office/drawing/2014/main" id="{38D627A6-D10B-49EC-91E3-F73CD0BB89B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4314114" y="3767607"/>
                        <a:ext cx="34984" cy="3100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167" name="Gerader Verbinder 166">
                        <a:extLst>
                          <a:ext uri="{FF2B5EF4-FFF2-40B4-BE49-F238E27FC236}">
                            <a16:creationId xmlns:a16="http://schemas.microsoft.com/office/drawing/2014/main" id="{F178609D-0F17-428D-8406-00F7447AAD64}"/>
                          </a:ext>
                        </a:extLst>
                      </p:cNvPr>
                      <p:cNvCxnSpPr>
                        <a:cxnSpLocks/>
                        <a:stCxn id="163" idx="42"/>
                      </p:cNvCxnSpPr>
                      <p:nvPr/>
                    </p:nvCxnSpPr>
                    <p:spPr bwMode="auto">
                      <a:xfrm flipH="1" flipV="1">
                        <a:off x="3934292" y="4248912"/>
                        <a:ext cx="4063" cy="1502693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68" name="Rechteck 23562">
                        <a:extLst>
                          <a:ext uri="{FF2B5EF4-FFF2-40B4-BE49-F238E27FC236}">
                            <a16:creationId xmlns:a16="http://schemas.microsoft.com/office/drawing/2014/main" id="{A36039B3-1368-40A2-9B72-D80C657CAE6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188058"/>
                        <a:ext cx="2877352" cy="1565894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69" name="Freihandform: Form 168">
                        <a:extLst>
                          <a:ext uri="{FF2B5EF4-FFF2-40B4-BE49-F238E27FC236}">
                            <a16:creationId xmlns:a16="http://schemas.microsoft.com/office/drawing/2014/main" id="{AF284650-2905-4749-B7B3-D4D98592AC0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122234" y="2541761"/>
                        <a:ext cx="3956992" cy="1882754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3" name="Rechteck 23562">
                        <a:extLst>
                          <a:ext uri="{FF2B5EF4-FFF2-40B4-BE49-F238E27FC236}">
                            <a16:creationId xmlns:a16="http://schemas.microsoft.com/office/drawing/2014/main" id="{610EC577-66BD-4751-AB88-2C9938E7832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772010"/>
                        <a:ext cx="2877351" cy="946827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pic>
                  <p:nvPicPr>
                    <p:cNvPr id="159" name="Grafik 158">
                      <a:extLst>
                        <a:ext uri="{FF2B5EF4-FFF2-40B4-BE49-F238E27FC236}">
                          <a16:creationId xmlns:a16="http://schemas.microsoft.com/office/drawing/2014/main" id="{A7A86321-4E34-4132-BEBA-DD88B42603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49143" y="3378496"/>
                      <a:ext cx="322012" cy="32201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58" name="Gerader Verbinder 157">
                      <a:extLst>
                        <a:ext uri="{FF2B5EF4-FFF2-40B4-BE49-F238E27FC236}">
                          <a16:creationId xmlns:a16="http://schemas.microsoft.com/office/drawing/2014/main" id="{C242A10D-05FA-4B31-BDCB-952B44DBB6C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981234" y="3428463"/>
                      <a:ext cx="7659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77" name="Gerader Verbinder 176">
                      <a:extLst>
                        <a:ext uri="{FF2B5EF4-FFF2-40B4-BE49-F238E27FC236}">
                          <a16:creationId xmlns:a16="http://schemas.microsoft.com/office/drawing/2014/main" id="{1A6FD118-5535-41B3-BB74-F5CAE1835AD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049143" y="3324875"/>
                      <a:ext cx="87174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4" name="Gerader Verbinder 223">
                      <a:extLst>
                        <a:ext uri="{FF2B5EF4-FFF2-40B4-BE49-F238E27FC236}">
                          <a16:creationId xmlns:a16="http://schemas.microsoft.com/office/drawing/2014/main" id="{675FD130-610A-41AC-BDE1-C999CEF349D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049143" y="3534553"/>
                      <a:ext cx="87174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" name="Gruppieren 5">
                    <a:extLst>
                      <a:ext uri="{FF2B5EF4-FFF2-40B4-BE49-F238E27FC236}">
                        <a16:creationId xmlns:a16="http://schemas.microsoft.com/office/drawing/2014/main" id="{7E527A34-0949-455E-A250-FAEDEB9EF235}"/>
                      </a:ext>
                    </a:extLst>
                  </p:cNvPr>
                  <p:cNvGrpSpPr/>
                  <p:nvPr/>
                </p:nvGrpSpPr>
                <p:grpSpPr>
                  <a:xfrm>
                    <a:off x="6408745" y="3313890"/>
                    <a:ext cx="897300" cy="528571"/>
                    <a:chOff x="6408745" y="2599455"/>
                    <a:chExt cx="897300" cy="528571"/>
                  </a:xfrm>
                </p:grpSpPr>
                <p:sp>
                  <p:nvSpPr>
                    <p:cNvPr id="190" name="Freihandform: Form 189">
                      <a:extLst>
                        <a:ext uri="{FF2B5EF4-FFF2-40B4-BE49-F238E27FC236}">
                          <a16:creationId xmlns:a16="http://schemas.microsoft.com/office/drawing/2014/main" id="{F41AEDF7-D4F0-4100-8A97-57062BB1726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408745" y="2599455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1" name="Freihandform: Form 190">
                      <a:extLst>
                        <a:ext uri="{FF2B5EF4-FFF2-40B4-BE49-F238E27FC236}">
                          <a16:creationId xmlns:a16="http://schemas.microsoft.com/office/drawing/2014/main" id="{1626038A-D51D-455C-B750-830BDF5BD7E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807879" y="2599455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2" name="Freihandform: Form 191">
                      <a:extLst>
                        <a:ext uri="{FF2B5EF4-FFF2-40B4-BE49-F238E27FC236}">
                          <a16:creationId xmlns:a16="http://schemas.microsoft.com/office/drawing/2014/main" id="{37ECED09-28A9-4669-B5B0-9BFD6E59BF3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556365" y="290204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3" name="Freihandform: Form 192">
                      <a:extLst>
                        <a:ext uri="{FF2B5EF4-FFF2-40B4-BE49-F238E27FC236}">
                          <a16:creationId xmlns:a16="http://schemas.microsoft.com/office/drawing/2014/main" id="{18501F9D-F17F-42F4-91B1-63A10778AA1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955498" y="290204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pic>
              <p:nvPicPr>
                <p:cNvPr id="176" name="Grafik 1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5A8FA667-259A-4652-B64C-0D5E38C61B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072078" y="3799142"/>
                  <a:ext cx="322691" cy="322691"/>
                </a:xfrm>
                <a:prstGeom prst="rect">
                  <a:avLst/>
                </a:prstGeom>
              </p:spPr>
            </p:pic>
            <p:cxnSp>
              <p:nvCxnSpPr>
                <p:cNvPr id="20" name="Gerader Verbinder 19">
                  <a:extLst>
                    <a:ext uri="{FF2B5EF4-FFF2-40B4-BE49-F238E27FC236}">
                      <a16:creationId xmlns:a16="http://schemas.microsoft.com/office/drawing/2014/main" id="{E8017E26-EE64-4F1F-BD38-FD1BAC251C70}"/>
                    </a:ext>
                  </a:extLst>
                </p:cNvPr>
                <p:cNvCxnSpPr>
                  <a:cxnSpLocks/>
                  <a:endCxn id="159" idx="1"/>
                </p:cNvCxnSpPr>
                <p:nvPr/>
              </p:nvCxnSpPr>
              <p:spPr bwMode="auto">
                <a:xfrm>
                  <a:off x="6996743" y="3962756"/>
                  <a:ext cx="0" cy="3295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pic>
          <p:nvPicPr>
            <p:cNvPr id="129" name="Grafik 128">
              <a:extLst>
                <a:ext uri="{FF2B5EF4-FFF2-40B4-BE49-F238E27FC236}">
                  <a16:creationId xmlns:a16="http://schemas.microsoft.com/office/drawing/2014/main" id="{1C1A22C8-4A83-42E9-9DED-B502D325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583" y="3831537"/>
              <a:ext cx="627211" cy="627211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1569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Bestand haben wir den größten Hebel bei der Energieeinsparung in der Hand!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Die Maßnahmen müssen beschleunigt angegangen werden!</a:t>
            </a:r>
          </a:p>
        </p:txBody>
      </p:sp>
    </p:spTree>
    <p:extLst>
      <p:ext uri="{BB962C8B-B14F-4D97-AF65-F5344CB8AC3E}">
        <p14:creationId xmlns:p14="http://schemas.microsoft.com/office/powerpoint/2010/main" val="139419507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Möglichkeiten der Einbindung von EE in bestehende Wärmenetze</a:t>
            </a:r>
          </a:p>
        </p:txBody>
      </p:sp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273" y="5641383"/>
            <a:ext cx="153522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4) Agora 2019 </a:t>
            </a:r>
          </a:p>
        </p:txBody>
      </p:sp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7B22E4-03AB-4BED-858E-6D7E359C0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3532" r="8338" b="19955"/>
          <a:stretch/>
        </p:blipFill>
        <p:spPr>
          <a:xfrm>
            <a:off x="61270" y="1007391"/>
            <a:ext cx="9805607" cy="4633992"/>
          </a:xfrm>
          <a:prstGeom prst="rect">
            <a:avLst/>
          </a:prstGeom>
        </p:spPr>
      </p:pic>
      <p:sp>
        <p:nvSpPr>
          <p:cNvPr id="129" name="Rectangle 4">
            <a:extLst>
              <a:ext uri="{FF2B5EF4-FFF2-40B4-BE49-F238E27FC236}">
                <a16:creationId xmlns:a16="http://schemas.microsoft.com/office/drawing/2014/main" id="{915111CE-307A-4497-AD01-EB64434B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843" y="5830296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Umstieg von fossiler zu erneuerbarer Energie bei der Fernwärme muss auch einhergehen mit der Modernisierung der Fernwärmenetze!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2F24C3-C039-4376-B0D0-A11967D28A43}"/>
              </a:ext>
            </a:extLst>
          </p:cNvPr>
          <p:cNvSpPr txBox="1"/>
          <p:nvPr/>
        </p:nvSpPr>
        <p:spPr>
          <a:xfrm>
            <a:off x="883404" y="5592527"/>
            <a:ext cx="59533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800" b="0" i="0" u="none" strike="noStrike" baseline="0" dirty="0">
                <a:latin typeface="Flexo-Regular"/>
              </a:rPr>
              <a:t>* weiter gefasste Definition; ** für eine Differenzierung siehe </a:t>
            </a:r>
            <a:r>
              <a:rPr lang="de-DE" sz="800" b="0" i="0" u="none" strike="noStrike" baseline="0" dirty="0" err="1">
                <a:latin typeface="Flexo-Regular"/>
              </a:rPr>
              <a:t>ifeu</a:t>
            </a:r>
            <a:r>
              <a:rPr lang="de-DE" sz="800" b="0" i="0" u="none" strike="noStrike" baseline="0" dirty="0">
                <a:latin typeface="Flexo-Regular"/>
              </a:rPr>
              <a:t> et al., 2017; *** Temperatur im Sommerbetrieb ist ausschlaggebend</a:t>
            </a:r>
          </a:p>
          <a:p>
            <a:pPr algn="l"/>
            <a:r>
              <a:rPr lang="de-DE" sz="800" b="0" i="0" u="none" strike="noStrike" baseline="0" dirty="0">
                <a:latin typeface="Flexo-Regular"/>
              </a:rPr>
              <a:t>eigene Darstellung auf der Basis von </a:t>
            </a:r>
            <a:r>
              <a:rPr lang="de-DE" sz="800" b="0" i="0" u="none" strike="noStrike" baseline="0" dirty="0" err="1">
                <a:latin typeface="Flexo-Regular"/>
              </a:rPr>
              <a:t>Ifeu</a:t>
            </a:r>
            <a:r>
              <a:rPr lang="de-DE" sz="800" b="0" i="0" u="none" strike="noStrike" baseline="0" dirty="0">
                <a:latin typeface="Flexo-Regular"/>
              </a:rPr>
              <a:t> et al., 2017; TU München,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354110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5430</Words>
  <Application>Microsoft Office PowerPoint</Application>
  <PresentationFormat>A4-Papier (210 x 297 mm)</PresentationFormat>
  <Paragraphs>743</Paragraphs>
  <Slides>55</Slides>
  <Notes>55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7" baseType="lpstr">
      <vt:lpstr>Microsoft YaHei</vt:lpstr>
      <vt:lpstr>Arial</vt:lpstr>
      <vt:lpstr>Arial Rounded MT Bold</vt:lpstr>
      <vt:lpstr>Calibri</vt:lpstr>
      <vt:lpstr>Calibri Light</vt:lpstr>
      <vt:lpstr>Courier New</vt:lpstr>
      <vt:lpstr>Flexo-Regular</vt:lpstr>
      <vt:lpstr>SourceSansPro-Regular</vt:lpstr>
      <vt:lpstr>Symbol</vt:lpstr>
      <vt:lpstr>Times New Roman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2559</cp:revision>
  <cp:lastPrinted>2019-03-23T07:11:31Z</cp:lastPrinted>
  <dcterms:created xsi:type="dcterms:W3CDTF">2003-01-24T08:17:53Z</dcterms:created>
  <dcterms:modified xsi:type="dcterms:W3CDTF">2024-02-06T09:23:52Z</dcterms:modified>
</cp:coreProperties>
</file>