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78" r:id="rId2"/>
    <p:sldId id="943" r:id="rId3"/>
    <p:sldId id="879" r:id="rId4"/>
    <p:sldId id="974" r:id="rId5"/>
    <p:sldId id="973" r:id="rId6"/>
    <p:sldId id="823" r:id="rId7"/>
    <p:sldId id="978" r:id="rId8"/>
    <p:sldId id="874" r:id="rId9"/>
    <p:sldId id="958" r:id="rId10"/>
    <p:sldId id="961" r:id="rId11"/>
    <p:sldId id="953" r:id="rId12"/>
    <p:sldId id="962" r:id="rId13"/>
    <p:sldId id="933" r:id="rId14"/>
    <p:sldId id="934" r:id="rId15"/>
    <p:sldId id="944" r:id="rId16"/>
    <p:sldId id="929" r:id="rId17"/>
    <p:sldId id="936" r:id="rId18"/>
    <p:sldId id="945" r:id="rId19"/>
    <p:sldId id="950" r:id="rId20"/>
    <p:sldId id="951" r:id="rId21"/>
    <p:sldId id="959" r:id="rId22"/>
    <p:sldId id="909" r:id="rId23"/>
    <p:sldId id="977" r:id="rId24"/>
    <p:sldId id="755" r:id="rId25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008000"/>
    <a:srgbClr val="FF9900"/>
    <a:srgbClr val="008080"/>
    <a:srgbClr val="3333FF"/>
    <a:srgbClr val="FF99CC"/>
    <a:srgbClr val="006600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93" autoAdjust="0"/>
    <p:restoredTop sz="96357" autoAdjust="0"/>
  </p:normalViewPr>
  <p:slideViewPr>
    <p:cSldViewPr snapToGrid="0">
      <p:cViewPr varScale="1">
        <p:scale>
          <a:sx n="77" d="100"/>
          <a:sy n="77" d="100"/>
        </p:scale>
        <p:origin x="304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68" y="-708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Klimaschutz-Energiewende\Klimaschutz-Energiewende%202.0\02Klimaneutraler%20Staat\01Energie-Erzeugung\01P-Energiebedarf_EE-Potenziale\Berechnungen\P-E-Bedarf%20mit%20EE-Potenzialen_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Klimaschutz-Energiewende\Klimaschutz-Energiewende%202.0\02Klimaneutraler%20Staat\01Energie-Erzeugung\01P-Energiebedarf_EE-Potenziale\Berechnungen\P-E-Bedarf%20mit%20EE-Potenzialen_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3Ausbaupfad%20bis%202040_V2\01Energiebedarf%202040%20vs.%20EE-Potenziale\PPT-Pr&#228;sentation\Berechnungen\EE%20Potenziale_V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enWT\WT\Energie\Vortr&#228;ge%20EnergiewendeWT\Prim&#228;renergiedaten\Prim&#228;renergiedaten\Prim&#228;renergiedaten%202016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enWT\WT\Energie\01Initiative%20S&#252;dpfalz-Energie\08Veranstaltungen\2019\2019-03-23Ausbaupfald2050\Quellen\Transform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05Projekte\01Ausbaupfade%20Nullemission\2Ausbaupfad%20bis%202040\Transformation204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SE%20e.V\05Projekte\01Klimaschutz-Energiewende\02Klimasch.-Energiew.%202.0\02Energie-Erzeugung\01P-Energiebedarf_EE-Potenziale\Berechnungen\P-E-Bedarf%20mit%20EE-Potenzialen_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1%20Daten%20allgemein\WT\Energie\01Initiative%20S&#252;dpfalz-Energie\10Stammtisch\2021\2021-01-28Videokonferenz\Vortrag\Quellen\Jahresertr&#228;ge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22069329896158E-2"/>
          <c:y val="4.8536033482474414E-2"/>
          <c:w val="0.98377793067010388"/>
          <c:h val="0.915796478857270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71-4F31-B4D0-79DB822556A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71-4F31-B4D0-79DB822556A1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71-4F31-B4D0-79DB822556A1}"/>
              </c:ext>
            </c:extLst>
          </c:dPt>
          <c:val>
            <c:numRef>
              <c:f>'EE-Potenzial D_Tabelle'!$A$80:$C$80</c:f>
              <c:numCache>
                <c:formatCode>0</c:formatCode>
                <c:ptCount val="3"/>
                <c:pt idx="0" formatCode="General">
                  <c:v>2000</c:v>
                </c:pt>
                <c:pt idx="1">
                  <c:v>25</c:v>
                </c:pt>
                <c:pt idx="2" formatCode="0.0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71-4F31-B4D0-79DB822556A1}"/>
            </c:ext>
          </c:extLst>
        </c:ser>
        <c:ser>
          <c:idx val="1"/>
          <c:order val="1"/>
          <c:spPr>
            <a:solidFill>
              <a:srgbClr val="FF66FF"/>
            </a:solidFill>
            <a:ln>
              <a:noFill/>
            </a:ln>
            <a:effectLst/>
          </c:spPr>
          <c:invertIfNegative val="0"/>
          <c:val>
            <c:numRef>
              <c:f>'EE-Potenzial D_Tabelle'!$A$81:$C$81</c:f>
              <c:numCache>
                <c:formatCode>0</c:formatCode>
                <c:ptCount val="3"/>
                <c:pt idx="1">
                  <c:v>100</c:v>
                </c:pt>
                <c:pt idx="2" formatCode="0.0">
                  <c:v>3.6111111399999998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71-4F31-B4D0-79DB822556A1}"/>
            </c:ext>
          </c:extLst>
        </c:ser>
        <c:ser>
          <c:idx val="2"/>
          <c:order val="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val>
            <c:numRef>
              <c:f>'EE-Potenzial D_Tabelle'!$A$82:$C$82</c:f>
              <c:numCache>
                <c:formatCode>0</c:formatCode>
                <c:ptCount val="3"/>
                <c:pt idx="1">
                  <c:v>300</c:v>
                </c:pt>
                <c:pt idx="2" formatCode="0.0">
                  <c:v>307.50000002460001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71-4F31-B4D0-79DB822556A1}"/>
            </c:ext>
          </c:extLst>
        </c:ser>
        <c:ser>
          <c:idx val="3"/>
          <c:order val="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'EE-Potenzial D_Tabelle'!$A$83:$C$83</c:f>
              <c:numCache>
                <c:formatCode>0</c:formatCode>
                <c:ptCount val="3"/>
                <c:pt idx="1">
                  <c:v>200</c:v>
                </c:pt>
                <c:pt idx="2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71-4F31-B4D0-79DB822556A1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'EE-Potenzial D_Tabelle'!$A$84:$C$84</c:f>
              <c:numCache>
                <c:formatCode>0</c:formatCode>
                <c:ptCount val="3"/>
                <c:pt idx="1">
                  <c:v>500</c:v>
                </c:pt>
                <c:pt idx="2" formatCode="0.0">
                  <c:v>101.8333333434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F71-4F31-B4D0-79DB822556A1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'EE-Potenzial D_Tabelle'!$A$85:$C$85</c:f>
              <c:numCache>
                <c:formatCode>0</c:formatCode>
                <c:ptCount val="3"/>
                <c:pt idx="1">
                  <c:v>50</c:v>
                </c:pt>
                <c:pt idx="2" formatCode="0.0">
                  <c:v>8.6111111117999997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71-4F31-B4D0-79DB822556A1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'EE-Potenzial D_Tabelle'!$A$86:$C$86</c:f>
              <c:numCache>
                <c:formatCode>0</c:formatCode>
                <c:ptCount val="3"/>
                <c:pt idx="1">
                  <c:v>825</c:v>
                </c:pt>
                <c:pt idx="2" formatCode="0.0">
                  <c:v>46.388888892600001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F71-4F31-B4D0-79DB82255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118272"/>
        <c:axId val="594122536"/>
      </c:barChart>
      <c:catAx>
        <c:axId val="594118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122536"/>
        <c:crosses val="autoZero"/>
        <c:auto val="1"/>
        <c:lblAlgn val="ctr"/>
        <c:lblOffset val="100"/>
        <c:noMultiLvlLbl val="0"/>
      </c:catAx>
      <c:valAx>
        <c:axId val="594122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41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1665076595303"/>
          <c:y val="3.118676698819323E-2"/>
          <c:w val="0.81006144431207583"/>
          <c:h val="0.919805456316074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33-4C81-897A-D415B7D02E33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33-4C81-897A-D415B7D02E3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33-4C81-897A-D415B7D02E3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33-4C81-897A-D415B7D02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Endenergieverbrauch!$A$11:$A$13</c:f>
              <c:strCache>
                <c:ptCount val="3"/>
                <c:pt idx="0">
                  <c:v>Industrie</c:v>
                </c:pt>
                <c:pt idx="1">
                  <c:v>Verkehr</c:v>
                </c:pt>
                <c:pt idx="2">
                  <c:v>Haushalte/GHD</c:v>
                </c:pt>
              </c:strCache>
            </c:strRef>
          </c:cat>
          <c:val>
            <c:numRef>
              <c:f>Endenergieverbrauch!$D$11:$D$13</c:f>
              <c:numCache>
                <c:formatCode>General</c:formatCode>
                <c:ptCount val="3"/>
                <c:pt idx="0">
                  <c:v>32</c:v>
                </c:pt>
                <c:pt idx="1">
                  <c:v>28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33-4C81-897A-D415B7D02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32-4DFB-98C6-71C5FDEC45D3}"/>
              </c:ext>
            </c:extLst>
          </c:dPt>
          <c:dLbls>
            <c:dLbl>
              <c:idx val="0"/>
              <c:layout>
                <c:manualLayout>
                  <c:x val="3.8716307022425206E-2"/>
                  <c:y val="1.1148771133285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2-4DFB-98C6-71C5FDEC4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RLP Tabelle'!$B$24:$B$25,'EE-Potenzial RLP Tabelle'!$B$27:$B$28,'EE-Potenzial RLP Tabelle'!$B$30:$B$31,'EE-Potenzial RLP Tabelle'!$B$33:$B$34)</c:f>
              <c:numCache>
                <c:formatCode>0</c:formatCode>
                <c:ptCount val="8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2-4DFB-98C6-71C5FDEC45D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32-4DFB-98C6-71C5FDEC45D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32-4DFB-98C6-71C5FDEC45D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D32-4DFB-98C6-71C5FDEC45D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32-4DFB-98C6-71C5FDEC45D3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D32-4DFB-98C6-71C5FDEC45D3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32-4DFB-98C6-71C5FDEC45D3}"/>
              </c:ext>
            </c:extLst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D32-4DFB-98C6-71C5FDEC45D3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32-4DFB-98C6-71C5FDEC45D3}"/>
              </c:ext>
            </c:extLst>
          </c:dPt>
          <c:dLbls>
            <c:dLbl>
              <c:idx val="1"/>
              <c:layout>
                <c:manualLayout>
                  <c:x val="-2.9781774632634773E-3"/>
                  <c:y val="-4.8311341577571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2-4DFB-98C6-71C5FDEC45D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D32-4DFB-98C6-71C5FDEC45D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D32-4DFB-98C6-71C5FDEC45D3}"/>
                </c:ext>
              </c:extLst>
            </c:dLbl>
            <c:dLbl>
              <c:idx val="6"/>
              <c:layout>
                <c:manualLayout>
                  <c:x val="-2.9781774632634773E-3"/>
                  <c:y val="-5.202759862200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32-4DFB-98C6-71C5FDEC45D3}"/>
                </c:ext>
              </c:extLst>
            </c:dLbl>
            <c:dLbl>
              <c:idx val="7"/>
              <c:layout>
                <c:manualLayout>
                  <c:x val="-1.4890887316317387E-3"/>
                  <c:y val="-3.716257044428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2-4DFB-98C6-71C5FDEC4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RLP Tabelle'!$C$24:$C$25,'EE-Potenzial RLP Tabelle'!$C$27:$C$28,'EE-Potenzial RLP Tabelle'!$C$30:$C$31,'EE-Potenzial RLP Tabelle'!$C$33:$C$34)</c:f>
              <c:numCache>
                <c:formatCode>0.0</c:formatCode>
                <c:ptCount val="8"/>
                <c:pt idx="0" formatCode="0">
                  <c:v>56.75</c:v>
                </c:pt>
                <c:pt idx="1">
                  <c:v>2.4680555557530002</c:v>
                </c:pt>
                <c:pt idx="2" formatCode="0">
                  <c:v>24</c:v>
                </c:pt>
                <c:pt idx="3">
                  <c:v>6.191666667162</c:v>
                </c:pt>
                <c:pt idx="4" formatCode="0">
                  <c:v>15</c:v>
                </c:pt>
                <c:pt idx="5">
                  <c:v>13.121111112160801</c:v>
                </c:pt>
                <c:pt idx="6" formatCode="0">
                  <c:v>1.25</c:v>
                </c:pt>
                <c:pt idx="7">
                  <c:v>0.82111111117680002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2-4DFB-98C6-71C5FDEC4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093920"/>
        <c:axId val="621094248"/>
      </c:barChart>
      <c:catAx>
        <c:axId val="621093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621094248"/>
        <c:crosses val="autoZero"/>
        <c:auto val="1"/>
        <c:lblAlgn val="ctr"/>
        <c:lblOffset val="100"/>
        <c:noMultiLvlLbl val="0"/>
      </c:catAx>
      <c:valAx>
        <c:axId val="6210942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10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5A-4BBA-A7C5-437FB67714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C5A-4BBA-A7C5-437FB67714DB}"/>
                </c:ext>
              </c:extLst>
            </c:dLbl>
            <c:dLbl>
              <c:idx val="1"/>
              <c:layout>
                <c:manualLayout>
                  <c:x val="-7.6595761790531472E-2"/>
                  <c:y val="-1.318684964149400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5A-4BBA-A7C5-437FB67714DB}"/>
                </c:ext>
              </c:extLst>
            </c:dLbl>
            <c:dLbl>
              <c:idx val="2"/>
              <c:layout>
                <c:manualLayout>
                  <c:x val="9.0780162122111374E-2"/>
                  <c:y val="-3.59645508466549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5A-4BBA-A7C5-437FB6771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Tabelle'!$A$36:$C$36</c:f>
              <c:numCache>
                <c:formatCode>0</c:formatCode>
                <c:ptCount val="3"/>
                <c:pt idx="0" formatCode="General">
                  <c:v>100</c:v>
                </c:pt>
                <c:pt idx="1">
                  <c:v>1.25</c:v>
                </c:pt>
                <c:pt idx="2" formatCode="0.0">
                  <c:v>0.82111111117680002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A-4BBA-A7C5-437FB67714DB}"/>
            </c:ext>
          </c:extLst>
        </c:ser>
        <c:ser>
          <c:idx val="1"/>
          <c:order val="1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Tabelle'!$A$37:$C$37</c:f>
              <c:numCache>
                <c:formatCode>0</c:formatCode>
                <c:ptCount val="3"/>
                <c:pt idx="1">
                  <c:v>15</c:v>
                </c:pt>
                <c:pt idx="2" formatCode="0.0">
                  <c:v>13.121111112160801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A-4BBA-A7C5-437FB67714DB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Tabelle'!$A$38:$C$38</c:f>
              <c:numCache>
                <c:formatCode>0</c:formatCode>
                <c:ptCount val="3"/>
                <c:pt idx="1">
                  <c:v>24</c:v>
                </c:pt>
                <c:pt idx="2" formatCode="0.0">
                  <c:v>6.191666667162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A-4BBA-A7C5-437FB67714DB}"/>
            </c:ext>
          </c:extLst>
        </c:ser>
        <c:ser>
          <c:idx val="3"/>
          <c:order val="3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17732175737354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5A-4BBA-A7C5-437FB67714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5A-4BBA-A7C5-437FB6771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Tabelle'!$A$39:$C$39</c:f>
              <c:numCache>
                <c:formatCode>0</c:formatCode>
                <c:ptCount val="3"/>
                <c:pt idx="1">
                  <c:v>3</c:v>
                </c:pt>
                <c:pt idx="2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A-4BBA-A7C5-437FB67714DB}"/>
            </c:ext>
          </c:extLst>
        </c:ser>
        <c:ser>
          <c:idx val="4"/>
          <c:order val="4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C5A-4BBA-A7C5-437FB67714DB}"/>
                </c:ext>
              </c:extLst>
            </c:dLbl>
            <c:dLbl>
              <c:idx val="2"/>
              <c:layout>
                <c:manualLayout>
                  <c:x val="9.361704218842735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5A-4BBA-A7C5-437FB6771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RLP Tabelle'!$A$40:$C$40</c:f>
              <c:numCache>
                <c:formatCode>0</c:formatCode>
                <c:ptCount val="3"/>
                <c:pt idx="1">
                  <c:v>56.75</c:v>
                </c:pt>
                <c:pt idx="2" formatCode="0.0">
                  <c:v>2.4680555557530002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5A-4BBA-A7C5-437FB67714DB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'EE-Potenzial RLP Tabelle'!$A$41:$C$41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8C5A-4BBA-A7C5-437FB6771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438080"/>
        <c:axId val="575442016"/>
      </c:barChart>
      <c:catAx>
        <c:axId val="575438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575442016"/>
        <c:crosses val="autoZero"/>
        <c:auto val="1"/>
        <c:lblAlgn val="ctr"/>
        <c:lblOffset val="100"/>
        <c:noMultiLvlLbl val="0"/>
      </c:catAx>
      <c:valAx>
        <c:axId val="57544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543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2040'!$B$3:$I$3</c:f>
              <c:numCache>
                <c:formatCode>General</c:formatCode>
                <c:ptCount val="8"/>
                <c:pt idx="0" formatCode="#,##0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5-44B8-98A7-3479653765C8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2040'!$B$4:$I$4</c:f>
              <c:numCache>
                <c:formatCode>General</c:formatCode>
                <c:ptCount val="8"/>
                <c:pt idx="0" formatCode="#,##0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D5-44B8-98A7-3479653765C8}"/>
            </c:ext>
          </c:extLst>
        </c:ser>
        <c:ser>
          <c:idx val="2"/>
          <c:order val="2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2040'!$B$5:$I$5</c:f>
              <c:numCache>
                <c:formatCode>General</c:formatCode>
                <c:ptCount val="8"/>
                <c:pt idx="0" formatCode="#,##0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5-44B8-98A7-3479653765C8}"/>
            </c:ext>
          </c:extLst>
        </c:ser>
        <c:ser>
          <c:idx val="3"/>
          <c:order val="3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2040'!$B$6:$I$6</c:f>
              <c:numCache>
                <c:formatCode>General</c:formatCode>
                <c:ptCount val="8"/>
                <c:pt idx="0" formatCode="#,##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D5-44B8-98A7-3479653765C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'Bedarf in 2040'!$B$7:$I$7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8BD5-44B8-98A7-3479653765C8}"/>
            </c:ext>
          </c:extLst>
        </c:ser>
        <c:ser>
          <c:idx val="5"/>
          <c:order val="5"/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BD5-44B8-98A7-3479653765C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BD5-44B8-98A7-3479653765C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D5-44B8-98A7-3479653765C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D5-44B8-98A7-3479653765C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D5-44B8-98A7-3479653765C8}"/>
              </c:ext>
            </c:extLst>
          </c:dPt>
          <c:val>
            <c:numRef>
              <c:f>'Bedarf in 2040'!$B$8:$I$8</c:f>
              <c:numCache>
                <c:formatCode>#,##0</c:formatCode>
                <c:ptCount val="8"/>
                <c:pt idx="1">
                  <c:v>2591</c:v>
                </c:pt>
                <c:pt idx="3">
                  <c:v>2989</c:v>
                </c:pt>
                <c:pt idx="4">
                  <c:v>2211.6999999999998</c:v>
                </c:pt>
                <c:pt idx="5">
                  <c:v>1317.6999999999998</c:v>
                </c:pt>
                <c:pt idx="6">
                  <c:v>1317.6999999999998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BD5-44B8-98A7-3479653765C8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2040'!$B$9:$I$9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0-8BD5-44B8-98A7-3479653765C8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BD5-44B8-98A7-3479653765C8}"/>
              </c:ext>
            </c:extLst>
          </c:dPt>
          <c:val>
            <c:numRef>
              <c:f>'Bedarf in 2040'!$B$10:$I$10</c:f>
              <c:numCache>
                <c:formatCode>#,##0</c:formatCode>
                <c:ptCount val="8"/>
                <c:pt idx="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D5-44B8-98A7-3479653765C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2040'!$B$11:$I$11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4-8BD5-44B8-98A7-3479653765C8}"/>
            </c:ext>
          </c:extLst>
        </c:ser>
        <c:ser>
          <c:idx val="9"/>
          <c:order val="9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'Bedarf in 2040'!$B$12:$I$12</c:f>
              <c:numCache>
                <c:formatCode>General</c:formatCode>
                <c:ptCount val="8"/>
                <c:pt idx="2" formatCode="#,##0">
                  <c:v>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BD5-44B8-98A7-3479653765C8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2040'!$B$13:$I$13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6-8BD5-44B8-98A7-3479653765C8}"/>
            </c:ext>
          </c:extLst>
        </c:ser>
        <c:ser>
          <c:idx val="11"/>
          <c:order val="11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2040'!$B$14:$I$14</c:f>
              <c:numCache>
                <c:formatCode>General</c:formatCode>
                <c:ptCount val="8"/>
                <c:pt idx="3" formatCode="#,##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BD5-44B8-98A7-3479653765C8}"/>
            </c:ext>
          </c:extLst>
        </c:ser>
        <c:ser>
          <c:idx val="12"/>
          <c:order val="1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val>
            <c:numRef>
              <c:f>'Bedarf in 2040'!$B$15:$I$15</c:f>
              <c:numCache>
                <c:formatCode>General</c:formatCode>
                <c:ptCount val="8"/>
                <c:pt idx="3" formatCode="#,##0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BD5-44B8-98A7-3479653765C8}"/>
            </c:ext>
          </c:extLst>
        </c:ser>
        <c:ser>
          <c:idx val="13"/>
          <c:order val="13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'Bedarf in 2040'!$B$16:$I$16</c:f>
              <c:numCache>
                <c:formatCode>General</c:formatCode>
                <c:ptCount val="8"/>
                <c:pt idx="3" formatCode="#,##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BD5-44B8-98A7-3479653765C8}"/>
            </c:ext>
          </c:extLst>
        </c:ser>
        <c:ser>
          <c:idx val="14"/>
          <c:order val="1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'Bedarf in 2040'!$B$17:$I$17</c:f>
              <c:numCache>
                <c:formatCode>General</c:formatCode>
                <c:ptCount val="8"/>
                <c:pt idx="3" formatCode="#,##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BD5-44B8-98A7-3479653765C8}"/>
            </c:ext>
          </c:extLst>
        </c:ser>
        <c:ser>
          <c:idx val="15"/>
          <c:order val="15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val>
            <c:numRef>
              <c:f>'Bedarf in 2040'!$B$18:$I$18</c:f>
              <c:numCache>
                <c:formatCode>General</c:formatCode>
                <c:ptCount val="8"/>
                <c:pt idx="3" formatCode="#,##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BD5-44B8-98A7-3479653765C8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2040'!$B$19:$I$19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C-8BD5-44B8-98A7-3479653765C8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2040'!$B$20:$I$20</c:f>
              <c:numCache>
                <c:formatCode>General</c:formatCode>
                <c:ptCount val="8"/>
                <c:pt idx="4" formatCode="#,##0">
                  <c:v>777.3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BD5-44B8-98A7-3479653765C8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2040'!$B$21:$I$21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E-8BD5-44B8-98A7-3479653765C8}"/>
            </c:ext>
          </c:extLst>
        </c:ser>
        <c:ser>
          <c:idx val="19"/>
          <c:order val="19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'Bedarf in 2040'!$B$22:$I$22</c:f>
              <c:numCache>
                <c:formatCode>General</c:formatCode>
                <c:ptCount val="8"/>
                <c:pt idx="5" formatCode="#,##0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BD5-44B8-98A7-3479653765C8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2040'!$B$23:$I$23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0-8BD5-44B8-98A7-3479653765C8}"/>
            </c:ext>
          </c:extLst>
        </c:ser>
        <c:ser>
          <c:idx val="21"/>
          <c:order val="2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'Bedarf in 2040'!$B$24:$I$24</c:f>
              <c:numCache>
                <c:formatCode>General</c:formatCode>
                <c:ptCount val="8"/>
                <c:pt idx="6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BD5-44B8-98A7-3479653765C8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'Bedarf in 2040'!$B$25:$I$25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22-8BD5-44B8-98A7-3479653765C8}"/>
            </c:ext>
          </c:extLst>
        </c:ser>
        <c:ser>
          <c:idx val="23"/>
          <c:order val="23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'Bedarf in 2040'!$B$26:$I$26</c:f>
              <c:numCache>
                <c:formatCode>General</c:formatCode>
                <c:ptCount val="8"/>
                <c:pt idx="7" formatCode="#,##0">
                  <c:v>1417.6999999999998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BD5-44B8-98A7-347965376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065368"/>
        <c:axId val="347997528"/>
      </c:barChart>
      <c:catAx>
        <c:axId val="438065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7997528"/>
        <c:crosses val="autoZero"/>
        <c:auto val="1"/>
        <c:lblAlgn val="ctr"/>
        <c:lblOffset val="100"/>
        <c:noMultiLvlLbl val="0"/>
      </c:catAx>
      <c:valAx>
        <c:axId val="347997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806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23190805106195E-4"/>
          <c:y val="0.16184016252699093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952-4CB5-BF21-80CDAE5513F3}"/>
              </c:ext>
            </c:extLst>
          </c:dPt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2B-4A93-BD63-78000C389674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31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008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952-4CB5-BF21-80CDAE5513F3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008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952-4CB5-BF21-80CDAE5513F3}"/>
              </c:ext>
            </c:extLst>
          </c:dPt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2B-4A93-BD63-78000C389674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2B-4A93-BD63-78000C389674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D2B-4A93-BD63-78000C389674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D2B-4A93-BD63-78000C389674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D2B-4A93-BD63-78000C38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084656"/>
        <c:axId val="403078752"/>
      </c:lineChart>
      <c:catAx>
        <c:axId val="40308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833333333333332E-2"/>
          <c:w val="1"/>
          <c:h val="0.979166666666666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79170254467324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8F-4848-9229-8FDFDAB1ED7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F8F-4848-9229-8FDFDAB1ED75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F8F-4848-9229-8FDFDAB1ED75}"/>
              </c:ext>
            </c:extLst>
          </c:dPt>
          <c:dPt>
            <c:idx val="3"/>
            <c:bubble3D val="0"/>
            <c:spPr>
              <a:solidFill>
                <a:srgbClr val="A5002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F8F-4848-9229-8FDFDAB1ED75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F8F-4848-9229-8FDFDAB1ED75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F8F-4848-9229-8FDFDAB1ED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F8F-4848-9229-8FDFDAB1ED75}"/>
              </c:ext>
            </c:extLst>
          </c:dPt>
          <c:dLbls>
            <c:dLbl>
              <c:idx val="0"/>
              <c:layout>
                <c:manualLayout>
                  <c:x val="-0.21893637865108745"/>
                  <c:y val="9.5016599871133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8F-4848-9229-8FDFDAB1ED75}"/>
                </c:ext>
              </c:extLst>
            </c:dLbl>
            <c:dLbl>
              <c:idx val="1"/>
              <c:layout>
                <c:manualLayout>
                  <c:x val="-0.11473877097932017"/>
                  <c:y val="-0.3793385225243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8F-4848-9229-8FDFDAB1ED75}"/>
                </c:ext>
              </c:extLst>
            </c:dLbl>
            <c:dLbl>
              <c:idx val="2"/>
              <c:layout>
                <c:manualLayout>
                  <c:x val="0.16667694777412315"/>
                  <c:y val="-0.25447367684335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8F-4848-9229-8FDFDAB1ED75}"/>
                </c:ext>
              </c:extLst>
            </c:dLbl>
            <c:dLbl>
              <c:idx val="3"/>
              <c:layout>
                <c:manualLayout>
                  <c:x val="0.12053233376548174"/>
                  <c:y val="-0.15627928343577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8F-4848-9229-8FDFDAB1ED75}"/>
                </c:ext>
              </c:extLst>
            </c:dLbl>
            <c:dLbl>
              <c:idx val="4"/>
              <c:layout>
                <c:manualLayout>
                  <c:x val="0.14892196361044749"/>
                  <c:y val="3.639638203803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8F-4848-9229-8FDFDAB1ED75}"/>
                </c:ext>
              </c:extLst>
            </c:dLbl>
            <c:dLbl>
              <c:idx val="5"/>
              <c:layout>
                <c:manualLayout>
                  <c:x val="0.10493169339656923"/>
                  <c:y val="0.102586564343595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8F-4848-9229-8FDFDAB1ED75}"/>
                </c:ext>
              </c:extLst>
            </c:dLbl>
            <c:dLbl>
              <c:idx val="6"/>
              <c:layout>
                <c:manualLayout>
                  <c:x val="5.0172048594423644E-3"/>
                  <c:y val="6.99881692439580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8F-4848-9229-8FDFDAB1E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Primärenergieverbrauch!$A$2:$A$8</c:f>
              <c:strCache>
                <c:ptCount val="7"/>
                <c:pt idx="0">
                  <c:v>Mineralöl</c:v>
                </c:pt>
                <c:pt idx="1">
                  <c:v>Erdgas</c:v>
                </c:pt>
                <c:pt idx="2">
                  <c:v>Steinkohle</c:v>
                </c:pt>
                <c:pt idx="3">
                  <c:v>Braunkohle</c:v>
                </c:pt>
                <c:pt idx="4">
                  <c:v>Kernenergie</c:v>
                </c:pt>
                <c:pt idx="5">
                  <c:v>Erneuerbare</c:v>
                </c:pt>
                <c:pt idx="6">
                  <c:v>Übrige</c:v>
                </c:pt>
              </c:strCache>
            </c:strRef>
          </c:cat>
          <c:val>
            <c:numRef>
              <c:f>Primärenergieverbrauch!$D$2:$D$8</c:f>
              <c:numCache>
                <c:formatCode>0.0</c:formatCode>
                <c:ptCount val="7"/>
                <c:pt idx="0">
                  <c:v>34.085467605020675</c:v>
                </c:pt>
                <c:pt idx="1">
                  <c:v>23.521729666981063</c:v>
                </c:pt>
                <c:pt idx="2">
                  <c:v>10.788652688094029</c:v>
                </c:pt>
                <c:pt idx="3">
                  <c:v>10.9410142929696</c:v>
                </c:pt>
                <c:pt idx="4">
                  <c:v>6.0436769933976633</c:v>
                </c:pt>
                <c:pt idx="5">
                  <c:v>12.921715156352025</c:v>
                </c:pt>
                <c:pt idx="6">
                  <c:v>1.6977435971849382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8F-4848-9229-8FDFDAB1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6525454899499E-2"/>
          <c:y val="3.4097636931183353E-2"/>
          <c:w val="0.89019404564367488"/>
          <c:h val="0.83815989118176482"/>
        </c:manualLayout>
      </c:layout>
      <c:lineChart>
        <c:grouping val="standard"/>
        <c:varyColors val="0"/>
        <c:ser>
          <c:idx val="0"/>
          <c:order val="0"/>
          <c:tx>
            <c:strRef>
              <c:f>'Transformation (2)'!$A$2</c:f>
              <c:strCache>
                <c:ptCount val="1"/>
                <c:pt idx="0">
                  <c:v>Bedarf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48E-2"/>
                  <c:y val="-4.25555531122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(2)'!$B$2:$Y$2</c:f>
              <c:numCache>
                <c:formatCode>#,##0</c:formatCode>
                <c:ptCount val="24"/>
                <c:pt idx="0">
                  <c:v>3485</c:v>
                </c:pt>
                <c:pt idx="1">
                  <c:v>3416.695652173913</c:v>
                </c:pt>
                <c:pt idx="2">
                  <c:v>3348.391304347826</c:v>
                </c:pt>
                <c:pt idx="3">
                  <c:v>3280.086956521739</c:v>
                </c:pt>
                <c:pt idx="4">
                  <c:v>3211.782608695652</c:v>
                </c:pt>
                <c:pt idx="5">
                  <c:v>3143.478260869565</c:v>
                </c:pt>
                <c:pt idx="6">
                  <c:v>3075.173913043478</c:v>
                </c:pt>
                <c:pt idx="7">
                  <c:v>3006.869565217391</c:v>
                </c:pt>
                <c:pt idx="8">
                  <c:v>2938.565217391304</c:v>
                </c:pt>
                <c:pt idx="9">
                  <c:v>2870.260869565217</c:v>
                </c:pt>
                <c:pt idx="10">
                  <c:v>2801.95652173913</c:v>
                </c:pt>
                <c:pt idx="11">
                  <c:v>2733.652173913043</c:v>
                </c:pt>
                <c:pt idx="12">
                  <c:v>2665.347826086956</c:v>
                </c:pt>
                <c:pt idx="13">
                  <c:v>2597.0434782608691</c:v>
                </c:pt>
                <c:pt idx="14">
                  <c:v>2528.7391304347821</c:v>
                </c:pt>
                <c:pt idx="15">
                  <c:v>2460.4347826086951</c:v>
                </c:pt>
                <c:pt idx="16">
                  <c:v>2392.1304347826081</c:v>
                </c:pt>
                <c:pt idx="17">
                  <c:v>2323.8260869565211</c:v>
                </c:pt>
                <c:pt idx="18">
                  <c:v>2255.5217391304341</c:v>
                </c:pt>
                <c:pt idx="19">
                  <c:v>2187.2173913043471</c:v>
                </c:pt>
                <c:pt idx="20">
                  <c:v>2118.9130434782601</c:v>
                </c:pt>
                <c:pt idx="21">
                  <c:v>2050.6086956521731</c:v>
                </c:pt>
                <c:pt idx="22">
                  <c:v>1982.3043478260861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3-412F-B366-A8450EF5F225}"/>
            </c:ext>
          </c:extLst>
        </c:ser>
        <c:ser>
          <c:idx val="1"/>
          <c:order val="1"/>
          <c:tx>
            <c:strRef>
              <c:f>'Transformation (2)'!$A$3</c:f>
              <c:strCache>
                <c:ptCount val="1"/>
                <c:pt idx="0">
                  <c:v>Erneuerbare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8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2.393749862563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A3-412F-B366-A8450EF5F225}"/>
                </c:ext>
              </c:extLst>
            </c:dLbl>
            <c:dLbl>
              <c:idx val="23"/>
              <c:layout>
                <c:manualLayout>
                  <c:x val="0"/>
                  <c:y val="-2.6597220695150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(2)'!$B$3:$Y$3</c:f>
              <c:numCache>
                <c:formatCode>#,##0</c:formatCode>
                <c:ptCount val="24"/>
                <c:pt idx="0">
                  <c:v>496</c:v>
                </c:pt>
                <c:pt idx="1">
                  <c:v>500.96</c:v>
                </c:pt>
                <c:pt idx="2">
                  <c:v>505.96959999999996</c:v>
                </c:pt>
                <c:pt idx="3">
                  <c:v>511.02929599999999</c:v>
                </c:pt>
                <c:pt idx="4">
                  <c:v>581.17783120000001</c:v>
                </c:pt>
                <c:pt idx="5">
                  <c:v>651.32636639999998</c:v>
                </c:pt>
                <c:pt idx="6">
                  <c:v>721.47490159999995</c:v>
                </c:pt>
                <c:pt idx="7">
                  <c:v>791.62343679999992</c:v>
                </c:pt>
                <c:pt idx="8">
                  <c:v>861.77197199999989</c:v>
                </c:pt>
                <c:pt idx="9">
                  <c:v>931.92050719999986</c:v>
                </c:pt>
                <c:pt idx="10">
                  <c:v>1002.0690423999998</c:v>
                </c:pt>
                <c:pt idx="11">
                  <c:v>1072.2175775999999</c:v>
                </c:pt>
                <c:pt idx="12">
                  <c:v>1142.3661127999999</c:v>
                </c:pt>
                <c:pt idx="13">
                  <c:v>1212.5146479999999</c:v>
                </c:pt>
                <c:pt idx="14">
                  <c:v>1282.6631831999998</c:v>
                </c:pt>
                <c:pt idx="15">
                  <c:v>1352.8117183999998</c:v>
                </c:pt>
                <c:pt idx="16">
                  <c:v>1422.9602535999998</c:v>
                </c:pt>
                <c:pt idx="17">
                  <c:v>1493.1087887999997</c:v>
                </c:pt>
                <c:pt idx="18">
                  <c:v>1563.2573239999997</c:v>
                </c:pt>
                <c:pt idx="19">
                  <c:v>1633.4058591999997</c:v>
                </c:pt>
                <c:pt idx="20">
                  <c:v>1703.5543943999996</c:v>
                </c:pt>
                <c:pt idx="21">
                  <c:v>1773.7029295999996</c:v>
                </c:pt>
                <c:pt idx="22">
                  <c:v>1843.8514647999996</c:v>
                </c:pt>
                <c:pt idx="23">
                  <c:v>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3-412F-B366-A8450EF5F225}"/>
            </c:ext>
          </c:extLst>
        </c:ser>
        <c:ser>
          <c:idx val="2"/>
          <c:order val="2"/>
          <c:tx>
            <c:strRef>
              <c:f>'Transformation (2)'!$A$4</c:f>
              <c:strCache>
                <c:ptCount val="1"/>
                <c:pt idx="0">
                  <c:v>Mineralöl-nichtenergetisch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445444354586967E-2"/>
                  <c:y val="-6.3833329668361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(2)'!$B$4:$Y$4</c:f>
              <c:numCache>
                <c:formatCode>#,##0</c:formatCode>
                <c:ptCount val="24"/>
                <c:pt idx="0">
                  <c:v>1014.0000104399999</c:v>
                </c:pt>
                <c:pt idx="1">
                  <c:v>969.91305346434774</c:v>
                </c:pt>
                <c:pt idx="2">
                  <c:v>925.82609648869561</c:v>
                </c:pt>
                <c:pt idx="3">
                  <c:v>881.73913951304348</c:v>
                </c:pt>
                <c:pt idx="4">
                  <c:v>837.65218253739135</c:v>
                </c:pt>
                <c:pt idx="5">
                  <c:v>793.56522556173923</c:v>
                </c:pt>
                <c:pt idx="6">
                  <c:v>749.4782685860871</c:v>
                </c:pt>
                <c:pt idx="7">
                  <c:v>705.39131161043497</c:v>
                </c:pt>
                <c:pt idx="8">
                  <c:v>661.30435463478284</c:v>
                </c:pt>
                <c:pt idx="9">
                  <c:v>617.21739765913071</c:v>
                </c:pt>
                <c:pt idx="10">
                  <c:v>573.13044068347858</c:v>
                </c:pt>
                <c:pt idx="11">
                  <c:v>529.04348370782645</c:v>
                </c:pt>
                <c:pt idx="12">
                  <c:v>484.95652673217427</c:v>
                </c:pt>
                <c:pt idx="13">
                  <c:v>440.86956975652208</c:v>
                </c:pt>
                <c:pt idx="14">
                  <c:v>396.7826127808699</c:v>
                </c:pt>
                <c:pt idx="15">
                  <c:v>352.69565580521771</c:v>
                </c:pt>
                <c:pt idx="16">
                  <c:v>308.60869882956553</c:v>
                </c:pt>
                <c:pt idx="17">
                  <c:v>264.52174185391334</c:v>
                </c:pt>
                <c:pt idx="18">
                  <c:v>220.43478487826115</c:v>
                </c:pt>
                <c:pt idx="19">
                  <c:v>176.34782790260897</c:v>
                </c:pt>
                <c:pt idx="20">
                  <c:v>132.26087092695678</c:v>
                </c:pt>
                <c:pt idx="21">
                  <c:v>88.173913951304613</c:v>
                </c:pt>
                <c:pt idx="22">
                  <c:v>44.086956975652441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3-412F-B366-A8450EF5F225}"/>
            </c:ext>
          </c:extLst>
        </c:ser>
        <c:ser>
          <c:idx val="3"/>
          <c:order val="3"/>
          <c:tx>
            <c:strRef>
              <c:f>'Transformation (2)'!$A$5</c:f>
              <c:strCache>
                <c:ptCount val="1"/>
                <c:pt idx="0">
                  <c:v>Kohle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43777565387362E-2"/>
                  <c:y val="3.72361089732110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(2)'!$B$5:$Y$5</c:f>
              <c:numCache>
                <c:formatCode>#,##0</c:formatCode>
                <c:ptCount val="24"/>
                <c:pt idx="0">
                  <c:v>831.94445109999992</c:v>
                </c:pt>
                <c:pt idx="1">
                  <c:v>785.72531492777773</c:v>
                </c:pt>
                <c:pt idx="2">
                  <c:v>739.50617875555554</c:v>
                </c:pt>
                <c:pt idx="3">
                  <c:v>693.28704258333335</c:v>
                </c:pt>
                <c:pt idx="4">
                  <c:v>647.06790641111115</c:v>
                </c:pt>
                <c:pt idx="5">
                  <c:v>600.84877023888896</c:v>
                </c:pt>
                <c:pt idx="6">
                  <c:v>554.62963406666677</c:v>
                </c:pt>
                <c:pt idx="7">
                  <c:v>508.41049789444457</c:v>
                </c:pt>
                <c:pt idx="8">
                  <c:v>462.19136172222238</c:v>
                </c:pt>
                <c:pt idx="9">
                  <c:v>415.97222555000019</c:v>
                </c:pt>
                <c:pt idx="10">
                  <c:v>369.753089377778</c:v>
                </c:pt>
                <c:pt idx="11">
                  <c:v>323.5339532055558</c:v>
                </c:pt>
                <c:pt idx="12">
                  <c:v>277.31481703333361</c:v>
                </c:pt>
                <c:pt idx="13">
                  <c:v>231.09568086111139</c:v>
                </c:pt>
                <c:pt idx="14">
                  <c:v>184.87654468888917</c:v>
                </c:pt>
                <c:pt idx="15">
                  <c:v>138.65740851666695</c:v>
                </c:pt>
                <c:pt idx="16">
                  <c:v>92.438272344444727</c:v>
                </c:pt>
                <c:pt idx="17">
                  <c:v>46.219136172222505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A3-412F-B366-A8450EF5F225}"/>
            </c:ext>
          </c:extLst>
        </c:ser>
        <c:ser>
          <c:idx val="4"/>
          <c:order val="4"/>
          <c:tx>
            <c:strRef>
              <c:f>'Transformation (2)'!$A$6</c:f>
              <c:strCache>
                <c:ptCount val="1"/>
                <c:pt idx="0">
                  <c:v>Kernenergie</c:v>
                </c:pt>
              </c:strCache>
            </c:strRef>
          </c:tx>
          <c:spPr>
            <a:ln w="28575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rgbClr val="FF66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1733313728064E-2"/>
                  <c:y val="4.2555553112241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66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A3-412F-B366-A8450EF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(2)'!$B$6:$Y$6</c:f>
              <c:numCache>
                <c:formatCode>#,##0</c:formatCode>
                <c:ptCount val="24"/>
                <c:pt idx="0">
                  <c:v>231.38889073999997</c:v>
                </c:pt>
                <c:pt idx="1">
                  <c:v>185.11111259199998</c:v>
                </c:pt>
                <c:pt idx="2">
                  <c:v>138.833334444</c:v>
                </c:pt>
                <c:pt idx="3">
                  <c:v>92.555556296000006</c:v>
                </c:pt>
                <c:pt idx="4">
                  <c:v>46.27777814800001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A3-412F-B366-A8450EF5F225}"/>
            </c:ext>
          </c:extLst>
        </c:ser>
        <c:ser>
          <c:idx val="5"/>
          <c:order val="5"/>
          <c:tx>
            <c:strRef>
              <c:f>'Transformation (2)'!$A$7</c:f>
              <c:strCache>
                <c:ptCount val="1"/>
                <c:pt idx="0">
                  <c:v>Erdgas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FFFF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408221846454543E-2"/>
                  <c:y val="-6.915277380739214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A3-412F-B366-A8450EF5F225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'Transformation (2)'!$B$1:$Y$1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'Transformation (2)'!$B$7:$Y$7</c:f>
              <c:numCache>
                <c:formatCode>#,##0</c:formatCode>
                <c:ptCount val="24"/>
                <c:pt idx="0">
                  <c:v>900.55556275999993</c:v>
                </c:pt>
                <c:pt idx="1">
                  <c:v>974.98617118978768</c:v>
                </c:pt>
                <c:pt idx="2">
                  <c:v>1038.256094659575</c:v>
                </c:pt>
                <c:pt idx="3">
                  <c:v>1101.4759221293618</c:v>
                </c:pt>
                <c:pt idx="4">
                  <c:v>1099.6069103991495</c:v>
                </c:pt>
                <c:pt idx="5">
                  <c:v>1097.7378986689369</c:v>
                </c:pt>
                <c:pt idx="6">
                  <c:v>1049.5911087907241</c:v>
                </c:pt>
                <c:pt idx="7">
                  <c:v>1001.4443189125114</c:v>
                </c:pt>
                <c:pt idx="8">
                  <c:v>953.2975290342988</c:v>
                </c:pt>
                <c:pt idx="9">
                  <c:v>905.15073915608616</c:v>
                </c:pt>
                <c:pt idx="10">
                  <c:v>857.00394927787352</c:v>
                </c:pt>
                <c:pt idx="11">
                  <c:v>808.85715939966087</c:v>
                </c:pt>
                <c:pt idx="12">
                  <c:v>760.71036952144823</c:v>
                </c:pt>
                <c:pt idx="13">
                  <c:v>712.5635796432357</c:v>
                </c:pt>
                <c:pt idx="14">
                  <c:v>664.41678976502317</c:v>
                </c:pt>
                <c:pt idx="15">
                  <c:v>616.26999988681064</c:v>
                </c:pt>
                <c:pt idx="16">
                  <c:v>568.12321000859799</c:v>
                </c:pt>
                <c:pt idx="17">
                  <c:v>519.97642013038546</c:v>
                </c:pt>
                <c:pt idx="18">
                  <c:v>471.82963025217322</c:v>
                </c:pt>
                <c:pt idx="19">
                  <c:v>377.46370420173844</c:v>
                </c:pt>
                <c:pt idx="20">
                  <c:v>283.09777815130366</c:v>
                </c:pt>
                <c:pt idx="21">
                  <c:v>188.73185210086888</c:v>
                </c:pt>
                <c:pt idx="22">
                  <c:v>94.365926050434069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A3-412F-B366-A8450EF5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84656"/>
        <c:axId val="403078752"/>
      </c:lineChart>
      <c:catAx>
        <c:axId val="40308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78752"/>
        <c:crosses val="autoZero"/>
        <c:auto val="1"/>
        <c:lblAlgn val="ctr"/>
        <c:lblOffset val="100"/>
        <c:noMultiLvlLbl val="0"/>
      </c:catAx>
      <c:valAx>
        <c:axId val="403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0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77666143229133E-2"/>
          <c:y val="0"/>
          <c:w val="0.96844466771354176"/>
          <c:h val="0.930325913379224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80-48D9-A916-F9501B1ABC6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80-48D9-A916-F9501B1ABC6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80-48D9-A916-F9501B1ABC60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180-48D9-A916-F9501B1ABC60}"/>
              </c:ext>
            </c:extLst>
          </c:dPt>
          <c:dLbls>
            <c:dLbl>
              <c:idx val="1"/>
              <c:layout>
                <c:manualLayout>
                  <c:x val="-4.159566528669500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80-48D9-A916-F9501B1ABC60}"/>
                </c:ext>
              </c:extLst>
            </c:dLbl>
            <c:dLbl>
              <c:idx val="3"/>
              <c:layout>
                <c:manualLayout>
                  <c:x val="-4.5898665143939296E-2"/>
                  <c:y val="-1.280353280700965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80-48D9-A916-F9501B1AB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D_Tabelle'!$B$65:$B$66,'EE-Potenzial D_Tabelle'!$B$68:$B$69,'EE-Potenzial D_Tabelle'!$B$71:$B$72,'EE-Potenzial D_Tabelle'!$B$74:$B$75,'EE-Potenzial D_Tabelle'!$B$77:$B$78)</c:f>
              <c:numCache>
                <c:formatCode>0.0</c:formatCode>
                <c:ptCount val="10"/>
                <c:pt idx="0" formatCode="0">
                  <c:v>50</c:v>
                </c:pt>
                <c:pt idx="1">
                  <c:v>8.6111111117999997</c:v>
                </c:pt>
                <c:pt idx="2" formatCode="0">
                  <c:v>200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0-48D9-A916-F9501B1ABC6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80-48D9-A916-F9501B1ABC6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180-48D9-A916-F9501B1ABC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80-48D9-A916-F9501B1ABC6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80-48D9-A916-F9501B1ABC60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80-48D9-A916-F9501B1ABC60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180-48D9-A916-F9501B1ABC60}"/>
              </c:ext>
            </c:extLst>
          </c:dPt>
          <c:dPt>
            <c:idx val="6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80-48D9-A916-F9501B1ABC60}"/>
              </c:ext>
            </c:extLst>
          </c:dPt>
          <c:dPt>
            <c:idx val="7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180-48D9-A916-F9501B1ABC60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80-48D9-A916-F9501B1ABC60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180-48D9-A916-F9501B1ABC6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80-48D9-A916-F9501B1ABC60}"/>
                </c:ext>
              </c:extLst>
            </c:dLbl>
            <c:dLbl>
              <c:idx val="1"/>
              <c:layout>
                <c:manualLayout>
                  <c:x val="0"/>
                  <c:y val="-5.9362519676379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80-48D9-A916-F9501B1ABC60}"/>
                </c:ext>
              </c:extLst>
            </c:dLbl>
            <c:dLbl>
              <c:idx val="3"/>
              <c:layout>
                <c:manualLayout>
                  <c:x val="-1.434333285748103E-3"/>
                  <c:y val="-7.6822084287079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80-48D9-A916-F9501B1ABC60}"/>
                </c:ext>
              </c:extLst>
            </c:dLbl>
            <c:dLbl>
              <c:idx val="5"/>
              <c:layout>
                <c:manualLayout>
                  <c:x val="-1.434333285748103E-3"/>
                  <c:y val="-0.178087559029138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80-48D9-A916-F9501B1ABC60}"/>
                </c:ext>
              </c:extLst>
            </c:dLbl>
            <c:dLbl>
              <c:idx val="7"/>
              <c:layout>
                <c:manualLayout>
                  <c:x val="-1.0518322586926002E-16"/>
                  <c:y val="-3.4919129221399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80-48D9-A916-F9501B1ABC60}"/>
                </c:ext>
              </c:extLst>
            </c:dLbl>
            <c:dLbl>
              <c:idx val="8"/>
              <c:layout>
                <c:manualLayout>
                  <c:x val="0"/>
                  <c:y val="-4.8886780909959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80-48D9-A916-F9501B1ABC60}"/>
                </c:ext>
              </c:extLst>
            </c:dLbl>
            <c:dLbl>
              <c:idx val="9"/>
              <c:layout>
                <c:manualLayout>
                  <c:x val="0"/>
                  <c:y val="-4.190295506567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80-48D9-A916-F9501B1AB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('EE-Potenzial D_Tabelle'!$C$65:$C$66,'EE-Potenzial D_Tabelle'!$C$68:$C$69,'EE-Potenzial D_Tabelle'!$C$71:$C$72,'EE-Potenzial D_Tabelle'!$C$74:$C$75,'EE-Potenzial D_Tabelle'!$C$77:$C$78)</c:f>
              <c:numCache>
                <c:formatCode>0.0</c:formatCode>
                <c:ptCount val="10"/>
                <c:pt idx="0" formatCode="0">
                  <c:v>825</c:v>
                </c:pt>
                <c:pt idx="1">
                  <c:v>46.388888892600001</c:v>
                </c:pt>
                <c:pt idx="2" formatCode="0">
                  <c:v>500</c:v>
                </c:pt>
                <c:pt idx="3">
                  <c:v>101.8333333434</c:v>
                </c:pt>
                <c:pt idx="4" formatCode="0">
                  <c:v>300</c:v>
                </c:pt>
                <c:pt idx="5">
                  <c:v>307.50000002460001</c:v>
                </c:pt>
                <c:pt idx="6" formatCode="0">
                  <c:v>100</c:v>
                </c:pt>
                <c:pt idx="7">
                  <c:v>3.6111111399999998</c:v>
                </c:pt>
                <c:pt idx="8" formatCode="0">
                  <c:v>25</c:v>
                </c:pt>
                <c:pt idx="9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0-48D9-A916-F9501B1AB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029568"/>
        <c:axId val="594029896"/>
      </c:barChart>
      <c:catAx>
        <c:axId val="594029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029896"/>
        <c:crosses val="autoZero"/>
        <c:auto val="1"/>
        <c:lblAlgn val="ctr"/>
        <c:lblOffset val="100"/>
        <c:noMultiLvlLbl val="0"/>
      </c:catAx>
      <c:valAx>
        <c:axId val="5940298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940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22069329896158E-2"/>
          <c:y val="4.8536033482474414E-2"/>
          <c:w val="0.98377793067010388"/>
          <c:h val="0.915796478857270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632-4942-8A7F-8F4CC110E3D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32-4942-8A7F-8F4CC110E3D4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632-4942-8A7F-8F4CC110E3D4}"/>
              </c:ext>
            </c:extLst>
          </c:dPt>
          <c:dLbls>
            <c:dLbl>
              <c:idx val="1"/>
              <c:layout>
                <c:manualLayout>
                  <c:x val="-8.5979175208071842E-2"/>
                  <c:y val="-1.183364550057252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32-4942-8A7F-8F4CC110E3D4}"/>
                </c:ext>
              </c:extLst>
            </c:dLbl>
            <c:dLbl>
              <c:idx val="2"/>
              <c:layout>
                <c:manualLayout>
                  <c:x val="8.897129906288298E-2"/>
                  <c:y val="8.4078168236170838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D_Tabelle'!$A$80:$C$80</c:f>
              <c:numCache>
                <c:formatCode>0</c:formatCode>
                <c:ptCount val="3"/>
                <c:pt idx="0" formatCode="General">
                  <c:v>2000</c:v>
                </c:pt>
                <c:pt idx="1">
                  <c:v>25</c:v>
                </c:pt>
                <c:pt idx="2" formatCode="0.0">
                  <c:v>20.0000000016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2-4942-8A7F-8F4CC110E3D4}"/>
            </c:ext>
          </c:extLst>
        </c:ser>
        <c:ser>
          <c:idx val="1"/>
          <c:order val="1"/>
          <c:spPr>
            <a:solidFill>
              <a:srgbClr val="FF66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9477578036220353E-2"/>
                  <c:y val="-6.46306331417297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D_Tabelle'!$A$81:$C$81</c:f>
              <c:numCache>
                <c:formatCode>0</c:formatCode>
                <c:ptCount val="3"/>
                <c:pt idx="1">
                  <c:v>100</c:v>
                </c:pt>
                <c:pt idx="2" formatCode="0.0">
                  <c:v>3.6111111399999998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2-4942-8A7F-8F4CC110E3D4}"/>
            </c:ext>
          </c:extLst>
        </c:ser>
        <c:ser>
          <c:idx val="2"/>
          <c:order val="2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D_Tabelle'!$A$82:$C$82</c:f>
              <c:numCache>
                <c:formatCode>0</c:formatCode>
                <c:ptCount val="3"/>
                <c:pt idx="1">
                  <c:v>300</c:v>
                </c:pt>
                <c:pt idx="2" formatCode="0.0">
                  <c:v>307.50000002460001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2-4942-8A7F-8F4CC110E3D4}"/>
            </c:ext>
          </c:extLst>
        </c:ser>
        <c:ser>
          <c:idx val="3"/>
          <c:order val="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32-4942-8A7F-8F4CC110E3D4}"/>
                </c:ext>
              </c:extLst>
            </c:dLbl>
            <c:dLbl>
              <c:idx val="2"/>
              <c:layout>
                <c:manualLayout>
                  <c:x val="8.7436449364140689E-2"/>
                  <c:y val="3.2273951465059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D_Tabelle'!$A$83:$C$83</c:f>
              <c:numCache>
                <c:formatCode>0</c:formatCode>
                <c:ptCount val="3"/>
                <c:pt idx="1">
                  <c:v>200</c:v>
                </c:pt>
                <c:pt idx="2" formatCode="0.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32-4942-8A7F-8F4CC110E3D4}"/>
            </c:ext>
          </c:extLst>
        </c:ser>
        <c:ser>
          <c:idx val="4"/>
          <c:order val="4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D_Tabelle'!$A$84:$C$84</c:f>
              <c:numCache>
                <c:formatCode>0</c:formatCode>
                <c:ptCount val="3"/>
                <c:pt idx="1">
                  <c:v>500</c:v>
                </c:pt>
                <c:pt idx="2" formatCode="0.0">
                  <c:v>101.8333333434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32-4942-8A7F-8F4CC110E3D4}"/>
            </c:ext>
          </c:extLst>
        </c:ser>
        <c:ser>
          <c:idx val="5"/>
          <c:order val="5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869280442772672E-2"/>
                  <c:y val="-5.91682275028626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32-4942-8A7F-8F4CC110E3D4}"/>
                </c:ext>
              </c:extLst>
            </c:dLbl>
            <c:dLbl>
              <c:idx val="2"/>
              <c:layout>
                <c:manualLayout>
                  <c:x val="-8.16073527398646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D_Tabelle'!$A$85:$C$85</c:f>
              <c:numCache>
                <c:formatCode>0</c:formatCode>
                <c:ptCount val="3"/>
                <c:pt idx="1">
                  <c:v>50</c:v>
                </c:pt>
                <c:pt idx="2" formatCode="0.0">
                  <c:v>8.6111111117999997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32-4942-8A7F-8F4CC110E3D4}"/>
            </c:ext>
          </c:extLst>
        </c:ser>
        <c:ser>
          <c:idx val="6"/>
          <c:order val="6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3.55013466115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32-4942-8A7F-8F4CC110E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'EE-Potenzial D_Tabelle'!$A$86:$C$86</c:f>
              <c:numCache>
                <c:formatCode>0</c:formatCode>
                <c:ptCount val="3"/>
                <c:pt idx="1">
                  <c:v>825</c:v>
                </c:pt>
                <c:pt idx="2" formatCode="0.0">
                  <c:v>46.388888892600001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32-4942-8A7F-8F4CC110E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118272"/>
        <c:axId val="594122536"/>
      </c:barChart>
      <c:catAx>
        <c:axId val="594118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594122536"/>
        <c:crosses val="autoZero"/>
        <c:auto val="1"/>
        <c:lblAlgn val="ctr"/>
        <c:lblOffset val="100"/>
        <c:noMultiLvlLbl val="0"/>
      </c:catAx>
      <c:valAx>
        <c:axId val="594122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41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747408255086"/>
          <c:y val="4.0223562461937402E-2"/>
          <c:w val="0.78442018858009521"/>
          <c:h val="0.910642370222355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A9-4766-B5F5-74F5D438E28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A9-4766-B5F5-74F5D438E28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A9-4766-B5F5-74F5D438E28B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A9-4766-B5F5-74F5D438E28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4A9-4766-B5F5-74F5D438E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Endenergieverbrauch!$A$3:$A$6</c:f>
              <c:strCache>
                <c:ptCount val="4"/>
                <c:pt idx="0">
                  <c:v>Industrie</c:v>
                </c:pt>
                <c:pt idx="1">
                  <c:v>Verkehr</c:v>
                </c:pt>
                <c:pt idx="2">
                  <c:v>Haushalte</c:v>
                </c:pt>
                <c:pt idx="3">
                  <c:v>GHD</c:v>
                </c:pt>
              </c:strCache>
            </c:strRef>
          </c:cat>
          <c:val>
            <c:numRef>
              <c:f>Endenergieverbrauch!$D$3:$D$6</c:f>
              <c:numCache>
                <c:formatCode>0.0</c:formatCode>
                <c:ptCount val="4"/>
                <c:pt idx="0">
                  <c:v>28.945111492281306</c:v>
                </c:pt>
                <c:pt idx="1">
                  <c:v>29.534734133790735</c:v>
                </c:pt>
                <c:pt idx="2">
                  <c:v>26.050600343053169</c:v>
                </c:pt>
                <c:pt idx="3">
                  <c:v>15.469554030874786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A9-4766-B5F5-74F5D438E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789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298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69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93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636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4336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5" indent="-28493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495" indent="-227626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7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1364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798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233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667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01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467" y="4823174"/>
            <a:ext cx="5368786" cy="421212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62075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43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057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79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2030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5F05850-5C02-472A-95AD-CF27862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1EC815D8-FDEC-43C2-B561-553D9823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D4E07BEC-5833-4E40-80F8-523848B46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D4A70-FAA4-4A98-A1AB-2FC3067AEF48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1513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5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866" indent="-294564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8257" indent="-235652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559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861" indent="-23565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163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3466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4768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6070" indent="-2356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81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>
            <a:extLst>
              <a:ext uri="{FF2B5EF4-FFF2-40B4-BE49-F238E27FC236}">
                <a16:creationId xmlns:a16="http://schemas.microsoft.com/office/drawing/2014/main" id="{F7C1479A-67D7-4369-8C04-1EA516D42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>
            <a:extLst>
              <a:ext uri="{FF2B5EF4-FFF2-40B4-BE49-F238E27FC236}">
                <a16:creationId xmlns:a16="http://schemas.microsoft.com/office/drawing/2014/main" id="{907013C7-A1D2-4C96-942B-196A1310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7828" name="Foliennummernplatzhalter 3">
            <a:extLst>
              <a:ext uri="{FF2B5EF4-FFF2-40B4-BE49-F238E27FC236}">
                <a16:creationId xmlns:a16="http://schemas.microsoft.com/office/drawing/2014/main" id="{2057C458-B291-42C0-9F68-3F4C6CCF3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3AB0-E2D8-4CFB-95C2-D2ED3D11D116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5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A4D206C-30A3-4C60-9DC7-0A7FD705F6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Foliennummernplatzhalter 3">
            <a:extLst>
              <a:ext uri="{FF2B5EF4-FFF2-40B4-BE49-F238E27FC236}">
                <a16:creationId xmlns:a16="http://schemas.microsoft.com/office/drawing/2014/main" id="{35726495-8FCF-4ED4-ADDC-0CF6342C7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1B5C0-F1D2-4752-AFC5-26A8288E6A9F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2532" name="Notizenplatzhalter 1">
            <a:extLst>
              <a:ext uri="{FF2B5EF4-FFF2-40B4-BE49-F238E27FC236}">
                <a16:creationId xmlns:a16="http://schemas.microsoft.com/office/drawing/2014/main" id="{5681BC40-3E09-484B-B8AF-55413CD35021}"/>
              </a:ext>
            </a:extLst>
          </p:cNvPr>
          <p:cNvSpPr>
            <a:spLocks noGrp="1"/>
          </p:cNvSpPr>
          <p:nvPr/>
        </p:nvSpPr>
        <p:spPr bwMode="auto">
          <a:xfrm>
            <a:off x="860425" y="4748213"/>
            <a:ext cx="515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31" tIns="46265" rIns="92531" bIns="4626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533" name="Notizenplatzhalter 2">
            <a:extLst>
              <a:ext uri="{FF2B5EF4-FFF2-40B4-BE49-F238E27FC236}">
                <a16:creationId xmlns:a16="http://schemas.microsoft.com/office/drawing/2014/main" id="{586E86FF-9E95-4CBC-B0C1-945507426726}"/>
              </a:ext>
            </a:extLst>
          </p:cNvPr>
          <p:cNvSpPr txBox="1">
            <a:spLocks/>
          </p:cNvSpPr>
          <p:nvPr/>
        </p:nvSpPr>
        <p:spPr bwMode="auto">
          <a:xfrm>
            <a:off x="730250" y="4748213"/>
            <a:ext cx="541337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97" tIns="45398" rIns="90797" bIns="4539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8113" indent="-136525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63525" indent="-123825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Ein </a:t>
            </a:r>
            <a:r>
              <a:rPr lang="de-DE" altLang="de-DE" sz="1600" b="1"/>
              <a:t>Schobbe Rieslingschorle </a:t>
            </a:r>
            <a:r>
              <a:rPr lang="de-DE" altLang="de-DE" sz="1600"/>
              <a:t>(0,5l) = 3/8 Wein +1/8 Wasser= </a:t>
            </a:r>
            <a:r>
              <a:rPr lang="de-DE" altLang="de-DE" sz="1600" b="1"/>
              <a:t>1.110kJ</a:t>
            </a:r>
          </a:p>
          <a:p>
            <a:r>
              <a:rPr lang="de-DE" altLang="de-DE" sz="1600" b="1"/>
              <a:t>Ein m³ Schorle </a:t>
            </a:r>
            <a:r>
              <a:rPr lang="de-DE" altLang="de-DE" sz="1600"/>
              <a:t>=1.100*2*1000= </a:t>
            </a:r>
            <a:r>
              <a:rPr lang="de-DE" altLang="de-DE" sz="1600" b="1"/>
              <a:t>2.220 MJ</a:t>
            </a:r>
          </a:p>
          <a:p>
            <a:r>
              <a:rPr lang="de-DE" altLang="de-DE" sz="1600"/>
              <a:t>Chiemsee hat 2.047.840.000 m³</a:t>
            </a:r>
          </a:p>
          <a:p>
            <a:r>
              <a:rPr lang="de-DE" altLang="de-DE" sz="1600"/>
              <a:t>Primärenergieverbrauch in Deutschland 2010: 15.892 PJ</a:t>
            </a:r>
          </a:p>
          <a:p>
            <a:r>
              <a:rPr lang="de-DE" altLang="de-DE" sz="1600"/>
              <a:t>Der Chiemsee muss 3,5 mal mit Riesling-Schorle gefüllt werden, um den Energiebedarf von Deutschland (2011) zu befriedigen!</a:t>
            </a:r>
          </a:p>
          <a:p>
            <a:r>
              <a:rPr lang="de-DE" altLang="de-DE" sz="1600" b="1"/>
              <a:t>Eine „Halbe Bier“ hat 880 kJ</a:t>
            </a:r>
          </a:p>
          <a:p>
            <a:r>
              <a:rPr lang="de-DE" altLang="de-DE" sz="1600"/>
              <a:t>Der Chiemsee muss 3,5 x 1,11/0,88 = 4,4 </a:t>
            </a:r>
            <a:r>
              <a:rPr lang="de-DE" altLang="de-DE" sz="1600">
                <a:sym typeface="Symbol" panose="05050102010706020507" pitchFamily="18" charset="2"/>
              </a:rPr>
              <a:t> 4,5 m</a:t>
            </a:r>
            <a:r>
              <a:rPr lang="de-DE" altLang="de-DE" sz="1600"/>
              <a:t>al gefüllt werden.</a:t>
            </a:r>
          </a:p>
          <a:p>
            <a:r>
              <a:rPr lang="de-DE" altLang="de-DE" sz="1600" b="1"/>
              <a:t>0,5 l Cola hat 900 kJ</a:t>
            </a:r>
          </a:p>
          <a:p>
            <a:r>
              <a:rPr lang="de-DE" altLang="de-DE" sz="1600"/>
              <a:t>Der Chiemsee muss 3,5 x 1,11/0,9 = 4,3 mal gefüllt werden.</a:t>
            </a:r>
          </a:p>
          <a:p>
            <a:endParaRPr lang="de-DE" altLang="de-DE" sz="1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5" indent="-28493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495" indent="-227626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7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1364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798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233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667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01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467" y="4823174"/>
            <a:ext cx="5368786" cy="421212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365" indent="-28493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495" indent="-227626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37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1364" indent="-227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798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233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667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101" indent="-227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D3D96-BC9C-4B05-BA94-7D2DDA9BEA77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467" y="4823174"/>
            <a:ext cx="5368786" cy="4212120"/>
          </a:xfrm>
        </p:spPr>
        <p:txBody>
          <a:bodyPr/>
          <a:lstStyle/>
          <a:p>
            <a:pPr>
              <a:defRPr/>
            </a:pPr>
            <a:r>
              <a:rPr lang="de-DE" b="1" dirty="0"/>
              <a:t>Die Energiewende hat mehrere Dimensionen:</a:t>
            </a:r>
            <a:endParaRPr lang="de-DE" dirty="0"/>
          </a:p>
          <a:p>
            <a:pPr>
              <a:defRPr/>
            </a:pPr>
            <a:r>
              <a:rPr lang="de-DE" dirty="0"/>
              <a:t>- ökologische</a:t>
            </a:r>
          </a:p>
          <a:p>
            <a:pPr>
              <a:defRPr/>
            </a:pPr>
            <a:r>
              <a:rPr lang="de-DE" dirty="0"/>
              <a:t>- klimatische</a:t>
            </a:r>
          </a:p>
          <a:p>
            <a:pPr>
              <a:defRPr/>
            </a:pPr>
            <a:r>
              <a:rPr lang="de-DE" dirty="0"/>
              <a:t>- wirtschaftliche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Sicherheitstechnische</a:t>
            </a:r>
          </a:p>
          <a:p>
            <a:pPr marL="171886" indent="-171886">
              <a:buFontTx/>
              <a:buChar char="-"/>
              <a:defRPr/>
            </a:pPr>
            <a:r>
              <a:rPr lang="de-DE" dirty="0"/>
              <a:t>Wir kaufen die fossilen Energieträger aus Staaten, die es mit den Menschenrechten nicht so ernst nehmen. Saudi-Arabien z.B. kauft mit den Öl-Dollars Waffen (auch von uns) um diese dann bei ihren Konflikten einzusetzen. Mit all den Folgen, die wir täglich im Fernsehen beobachten können.</a:t>
            </a:r>
            <a:br>
              <a:rPr lang="de-DE" dirty="0"/>
            </a:br>
            <a:r>
              <a:rPr lang="de-DE" dirty="0"/>
              <a:t>Wollen wir das?</a:t>
            </a:r>
          </a:p>
        </p:txBody>
      </p:sp>
    </p:spTree>
    <p:extLst>
      <p:ext uri="{BB962C8B-B14F-4D97-AF65-F5344CB8AC3E}">
        <p14:creationId xmlns:p14="http://schemas.microsoft.com/office/powerpoint/2010/main" val="133299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24587FBC-FE02-42EE-9AAB-453D1C398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DC8061AF-D8AB-4A9F-B087-8F3EC4E5E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DA559A71-46A9-46F6-986E-F4C77BFEF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0C51E-F2ED-4FDA-8519-D23B8043A92B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>
            <a:extLst>
              <a:ext uri="{FF2B5EF4-FFF2-40B4-BE49-F238E27FC236}">
                <a16:creationId xmlns:a16="http://schemas.microsoft.com/office/drawing/2014/main" id="{58518895-777D-461F-A7DC-C5A07B8E9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>
            <a:extLst>
              <a:ext uri="{FF2B5EF4-FFF2-40B4-BE49-F238E27FC236}">
                <a16:creationId xmlns:a16="http://schemas.microsoft.com/office/drawing/2014/main" id="{D286426D-938B-4B60-8F17-A92FE3509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55300" name="Foliennummernplatzhalter 3">
            <a:extLst>
              <a:ext uri="{FF2B5EF4-FFF2-40B4-BE49-F238E27FC236}">
                <a16:creationId xmlns:a16="http://schemas.microsoft.com/office/drawing/2014/main" id="{8E91BC5D-251D-491A-930A-BF509B92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AF046-13B5-4E5E-91DB-9605CF05F3A9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16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1028" name="Rectangle 75">
            <a:extLst>
              <a:ext uri="{FF2B5EF4-FFF2-40B4-BE49-F238E27FC236}">
                <a16:creationId xmlns:a16="http://schemas.microsoft.com/office/drawing/2014/main" id="{FDA3C418-3B69-46CF-AAC7-80523E0EB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| P-E</a:t>
            </a:r>
            <a:r>
              <a:rPr lang="en-US" altLang="de-DE" sz="1200" b="1" kern="1200" dirty="0" err="1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nergiebedarf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 2040 in D und RLP </a:t>
            </a:r>
            <a:r>
              <a:rPr lang="en-US" altLang="de-DE" sz="1200" b="1" kern="1200" dirty="0" err="1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mit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 EE-</a:t>
            </a:r>
            <a:r>
              <a:rPr lang="en-US" altLang="de-DE" sz="1200" b="1" kern="1200" dirty="0" err="1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Potenzialen</a:t>
            </a:r>
            <a:r>
              <a:rPr lang="en-US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 | FV10 	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defRPr/>
            </a:pPr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F34FF5-05F9-36BB-6A0F-8F0E5F660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850"/>
            <a:ext cx="797217" cy="797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hteck 126">
            <a:extLst>
              <a:ext uri="{FF2B5EF4-FFF2-40B4-BE49-F238E27FC236}">
                <a16:creationId xmlns:a16="http://schemas.microsoft.com/office/drawing/2014/main" id="{ADAD480E-21A6-4197-A254-81A28F652E79}"/>
              </a:ext>
            </a:extLst>
          </p:cNvPr>
          <p:cNvSpPr/>
          <p:nvPr/>
        </p:nvSpPr>
        <p:spPr bwMode="auto">
          <a:xfrm>
            <a:off x="0" y="1343025"/>
            <a:ext cx="9906000" cy="5118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210" y="-2217"/>
            <a:ext cx="824007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Klimaschutz</a:t>
            </a:r>
            <a:r>
              <a:rPr lang="en-US" altLang="de-DE" sz="2800" b="1" dirty="0">
                <a:solidFill>
                  <a:schemeClr val="bg1"/>
                </a:solidFill>
              </a:rPr>
              <a:t> - </a:t>
            </a:r>
            <a:r>
              <a:rPr lang="en-US" altLang="de-DE" sz="2800" b="1" dirty="0" err="1">
                <a:solidFill>
                  <a:schemeClr val="bg1"/>
                </a:solidFill>
              </a:rPr>
              <a:t>Energiewende</a:t>
            </a:r>
            <a:r>
              <a:rPr lang="en-US" altLang="de-DE" sz="2800" b="1" dirty="0">
                <a:solidFill>
                  <a:schemeClr val="bg1"/>
                </a:solidFill>
              </a:rPr>
              <a:t> 2.0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Primärenergiebedarf</a:t>
            </a:r>
            <a:r>
              <a:rPr lang="en-US" altLang="de-DE" sz="2800" dirty="0">
                <a:solidFill>
                  <a:schemeClr val="bg1"/>
                </a:solidFill>
              </a:rPr>
              <a:t> 2040 in D und RLP</a:t>
            </a:r>
          </a:p>
          <a:p>
            <a:r>
              <a:rPr lang="en-US" altLang="de-DE" sz="2800" dirty="0" err="1">
                <a:solidFill>
                  <a:schemeClr val="bg1"/>
                </a:solidFill>
              </a:rPr>
              <a:t>mit</a:t>
            </a:r>
            <a:r>
              <a:rPr lang="en-US" altLang="de-DE" sz="2800" dirty="0">
                <a:solidFill>
                  <a:schemeClr val="bg1"/>
                </a:solidFill>
              </a:rPr>
              <a:t> EE-</a:t>
            </a:r>
            <a:r>
              <a:rPr lang="en-US" altLang="de-DE" sz="2800" dirty="0" err="1">
                <a:solidFill>
                  <a:schemeClr val="bg1"/>
                </a:solidFill>
              </a:rPr>
              <a:t>Potenzialen</a:t>
            </a:r>
            <a:endParaRPr lang="en-US" altLang="de-DE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10AB52D-EAF9-4FE1-BAD8-3E79A0DE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456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3" name="Rectangle 75">
            <a:extLst>
              <a:ext uri="{FF2B5EF4-FFF2-40B4-BE49-F238E27FC236}">
                <a16:creationId xmlns:a16="http://schemas.microsoft.com/office/drawing/2014/main" id="{0167E414-0133-49F5-9F08-DCC92665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8386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Klimaschutz – Energiewende 2.0 | P-Energiebedarf 2040 in D und RLP mit EE-Potenzialen | FV10	                                           ISE e.V.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220222AE-97F5-44B7-A912-567B7E633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42960"/>
              </p:ext>
            </p:extLst>
          </p:nvPr>
        </p:nvGraphicFramePr>
        <p:xfrm>
          <a:off x="266700" y="1709818"/>
          <a:ext cx="9353549" cy="39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2EF0F57-BB97-4798-B95C-EA686AFD85EC}"/>
              </a:ext>
            </a:extLst>
          </p:cNvPr>
          <p:cNvSpPr txBox="1"/>
          <p:nvPr/>
        </p:nvSpPr>
        <p:spPr>
          <a:xfrm>
            <a:off x="7606164" y="5896589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Stand FV10 vom 29.05.2023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C8B968-1694-5CE3-3AF7-3B4A0240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" y="-20320"/>
            <a:ext cx="1370329" cy="137109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Basisdaten: Geothermie, Wasserkraft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BE8F47D-FBCE-449F-B3C0-594EB95B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054" y="5961018"/>
            <a:ext cx="2790700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  x) Quellen-Liste,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B26C0FD-4865-4280-A1C8-3DBBC0CDD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20832"/>
              </p:ext>
            </p:extLst>
          </p:nvPr>
        </p:nvGraphicFramePr>
        <p:xfrm>
          <a:off x="519249" y="896982"/>
          <a:ext cx="8867502" cy="4284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403">
                  <a:extLst>
                    <a:ext uri="{9D8B030D-6E8A-4147-A177-3AD203B41FA5}">
                      <a16:colId xmlns:a16="http://schemas.microsoft.com/office/drawing/2014/main" val="2028647057"/>
                    </a:ext>
                  </a:extLst>
                </a:gridCol>
                <a:gridCol w="662779">
                  <a:extLst>
                    <a:ext uri="{9D8B030D-6E8A-4147-A177-3AD203B41FA5}">
                      <a16:colId xmlns:a16="http://schemas.microsoft.com/office/drawing/2014/main" val="1893887431"/>
                    </a:ext>
                  </a:extLst>
                </a:gridCol>
                <a:gridCol w="469950">
                  <a:extLst>
                    <a:ext uri="{9D8B030D-6E8A-4147-A177-3AD203B41FA5}">
                      <a16:colId xmlns:a16="http://schemas.microsoft.com/office/drawing/2014/main" val="3019626993"/>
                    </a:ext>
                  </a:extLst>
                </a:gridCol>
                <a:gridCol w="662165">
                  <a:extLst>
                    <a:ext uri="{9D8B030D-6E8A-4147-A177-3AD203B41FA5}">
                      <a16:colId xmlns:a16="http://schemas.microsoft.com/office/drawing/2014/main" val="2249642194"/>
                    </a:ext>
                  </a:extLst>
                </a:gridCol>
                <a:gridCol w="3509554">
                  <a:extLst>
                    <a:ext uri="{9D8B030D-6E8A-4147-A177-3AD203B41FA5}">
                      <a16:colId xmlns:a16="http://schemas.microsoft.com/office/drawing/2014/main" val="4065523543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29686994"/>
                    </a:ext>
                  </a:extLst>
                </a:gridCol>
              </a:tblGrid>
              <a:tr h="1129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(AGEB 2019)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74044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TWh/a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67131"/>
                  </a:ext>
                </a:extLst>
              </a:tr>
              <a:tr h="13032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Geothermie/ Umweltwärme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26276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Tiefe-Geothermie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30544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Umweltwärme (Luft, Erdwärme)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 Anteil Umweltwärme ist als Einsparung im Endenergieverbrauch bei den Wärmepumpen enthalten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487982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BWK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BWK 01.10.2017</a:t>
                      </a: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48844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Strom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011"/>
                  </a:ext>
                </a:extLst>
              </a:tr>
              <a:tr h="52131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Wärme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753323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 2003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71876"/>
                  </a:ext>
                </a:extLst>
              </a:tr>
              <a:tr h="260653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Umweltwärme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Fraunhofer-ISE,  2018: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80221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4: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200" b="1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Tiefe-Geothermie-Kraftwerke sollen vorrangig zur Substitution der Heizwärmeauskopplung von abzuschaltenden Kohlekraftwerken dienen und damit den Wärmebedarf für bestehende Wärmenetze decken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51237"/>
                  </a:ext>
                </a:extLst>
              </a:tr>
              <a:tr h="6516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Wasserkraft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80287"/>
                  </a:ext>
                </a:extLst>
              </a:tr>
              <a:tr h="65163">
                <a:tc>
                  <a:txBody>
                    <a:bodyPr/>
                    <a:lstStyle/>
                    <a:p>
                      <a:pPr algn="ctr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1867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Ing.Büro</a:t>
                      </a:r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sng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Floeksmühle</a:t>
                      </a:r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Uni Stuttgart, etc. 2010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92129"/>
                  </a:ext>
                </a:extLst>
              </a:tr>
              <a:tr h="10426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200" b="1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schließt sich dem </a:t>
                      </a:r>
                      <a:r>
                        <a:rPr lang="de-DE" sz="1200" b="1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Ing.Büro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1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Floeksmühle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Uni Stuttgart an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229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E20CA31B-7A9A-4B94-8688-39E5FAFA22E0}"/>
              </a:ext>
            </a:extLst>
          </p:cNvPr>
          <p:cNvSpPr txBox="1"/>
          <p:nvPr/>
        </p:nvSpPr>
        <p:spPr>
          <a:xfrm>
            <a:off x="8219695" y="2433177"/>
            <a:ext cx="298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8405B5-F699-47BD-B63D-0C4BE8472716}"/>
              </a:ext>
            </a:extLst>
          </p:cNvPr>
          <p:cNvSpPr txBox="1"/>
          <p:nvPr/>
        </p:nvSpPr>
        <p:spPr>
          <a:xfrm>
            <a:off x="8219695" y="297564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12B0D0-02B6-4E4C-B714-E00D27C7036C}"/>
              </a:ext>
            </a:extLst>
          </p:cNvPr>
          <p:cNvSpPr txBox="1"/>
          <p:nvPr/>
        </p:nvSpPr>
        <p:spPr>
          <a:xfrm>
            <a:off x="8219695" y="3221868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58D8B98-6FF2-48FF-8E0E-743F952F392F}"/>
              </a:ext>
            </a:extLst>
          </p:cNvPr>
          <p:cNvSpPr txBox="1"/>
          <p:nvPr/>
        </p:nvSpPr>
        <p:spPr>
          <a:xfrm>
            <a:off x="8219695" y="458698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25B0CD8-FE50-44A2-AE54-AC3CB484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067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Geothermie und Wasserkraft sind die Grundlastsäulen! </a:t>
            </a:r>
          </a:p>
        </p:txBody>
      </p:sp>
    </p:spTree>
    <p:extLst>
      <p:ext uri="{BB962C8B-B14F-4D97-AF65-F5344CB8AC3E}">
        <p14:creationId xmlns:p14="http://schemas.microsoft.com/office/powerpoint/2010/main" val="22750786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Basisdaten: Wind, Biomasse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BE8F47D-FBCE-449F-B3C0-594EB95B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614" y="5951709"/>
            <a:ext cx="2790700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  x) Quellen-Liste,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AF494C1-8BBD-4D76-BAC8-ACD3B57CA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53310"/>
              </p:ext>
            </p:extLst>
          </p:nvPr>
        </p:nvGraphicFramePr>
        <p:xfrm>
          <a:off x="315686" y="891993"/>
          <a:ext cx="9274628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3146">
                  <a:extLst>
                    <a:ext uri="{9D8B030D-6E8A-4147-A177-3AD203B41FA5}">
                      <a16:colId xmlns:a16="http://schemas.microsoft.com/office/drawing/2014/main" val="2028852634"/>
                    </a:ext>
                  </a:extLst>
                </a:gridCol>
                <a:gridCol w="845550">
                  <a:extLst>
                    <a:ext uri="{9D8B030D-6E8A-4147-A177-3AD203B41FA5}">
                      <a16:colId xmlns:a16="http://schemas.microsoft.com/office/drawing/2014/main" val="3343197894"/>
                    </a:ext>
                  </a:extLst>
                </a:gridCol>
                <a:gridCol w="880781">
                  <a:extLst>
                    <a:ext uri="{9D8B030D-6E8A-4147-A177-3AD203B41FA5}">
                      <a16:colId xmlns:a16="http://schemas.microsoft.com/office/drawing/2014/main" val="2948762196"/>
                    </a:ext>
                  </a:extLst>
                </a:gridCol>
                <a:gridCol w="511008">
                  <a:extLst>
                    <a:ext uri="{9D8B030D-6E8A-4147-A177-3AD203B41FA5}">
                      <a16:colId xmlns:a16="http://schemas.microsoft.com/office/drawing/2014/main" val="2976661039"/>
                    </a:ext>
                  </a:extLst>
                </a:gridCol>
                <a:gridCol w="618309">
                  <a:extLst>
                    <a:ext uri="{9D8B030D-6E8A-4147-A177-3AD203B41FA5}">
                      <a16:colId xmlns:a16="http://schemas.microsoft.com/office/drawing/2014/main" val="1697720022"/>
                    </a:ext>
                  </a:extLst>
                </a:gridCol>
                <a:gridCol w="3177705">
                  <a:extLst>
                    <a:ext uri="{9D8B030D-6E8A-4147-A177-3AD203B41FA5}">
                      <a16:colId xmlns:a16="http://schemas.microsoft.com/office/drawing/2014/main" val="1643298527"/>
                    </a:ext>
                  </a:extLst>
                </a:gridCol>
                <a:gridCol w="1048129">
                  <a:extLst>
                    <a:ext uri="{9D8B030D-6E8A-4147-A177-3AD203B41FA5}">
                      <a16:colId xmlns:a16="http://schemas.microsoft.com/office/drawing/2014/main" val="2815171712"/>
                    </a:ext>
                  </a:extLst>
                </a:gridCol>
              </a:tblGrid>
              <a:tr h="320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(AGEB 2019)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11249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km²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TWh/a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70998"/>
                  </a:ext>
                </a:extLst>
              </a:tr>
              <a:tr h="9353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125,8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38527"/>
                  </a:ext>
                </a:extLst>
              </a:tr>
              <a:tr h="81063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onshore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101,8</a:t>
                      </a: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971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7.154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2.440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BWE, 2. Auflage März 2012: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73906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schließt sich der BWE-Studie an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9080"/>
                  </a:ext>
                </a:extLst>
              </a:tr>
              <a:tr h="81063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offshore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33.000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9431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WindEurope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WindEurope, Nov. 2019:</a:t>
                      </a: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1130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Frauhofer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IWES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IWES, 2017: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94150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Mittelwert aus den beiden Studien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99561"/>
                  </a:ext>
                </a:extLst>
              </a:tr>
              <a:tr h="9353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307,5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29294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Strom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46,3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26194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Wärme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261,2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07413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FRN:Biomasse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505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FNR: Einheimische Bioenergiepotenziale 2050: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29407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Landwirtschaft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51434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Holz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499672"/>
                  </a:ext>
                </a:extLst>
              </a:tr>
              <a:tr h="74828"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Siedlungsabfall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86666"/>
                  </a:ext>
                </a:extLst>
              </a:tr>
              <a:tr h="149655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DVGW: EE-Gase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DVGW-Forschungsprojekt G201710, 2019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80285"/>
                  </a:ext>
                </a:extLst>
              </a:tr>
              <a:tr h="29931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200" b="1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Biogasanlagen: vorrangige Nutzung von Reststoffen</a:t>
                      </a:r>
                    </a:p>
                    <a:p>
                      <a:pPr marL="171450" indent="-171450" algn="l" fontAlgn="t">
                        <a:buFontTx/>
                        <a:buChar char="-"/>
                      </a:pP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Holzanlagen: vorrangige Nutzung von Abfällen</a:t>
                      </a:r>
                    </a:p>
                    <a:p>
                      <a:pPr marL="0" indent="0" algn="l" fontAlgn="t">
                        <a:buFontTx/>
                        <a:buNone/>
                      </a:pP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Energieaufteilung</a:t>
                      </a:r>
                      <a:b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- 100 TWh Stromerzeugung</a:t>
                      </a:r>
                      <a:b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- 200 TWh Wärmeerzeugung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68643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08A31B9-209B-47DE-B617-8377A8E4B92F}"/>
              </a:ext>
            </a:extLst>
          </p:cNvPr>
          <p:cNvSpPr txBox="1"/>
          <p:nvPr/>
        </p:nvSpPr>
        <p:spPr>
          <a:xfrm>
            <a:off x="8324206" y="189544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0FB9DA-5CD6-4B3D-96D5-2F408B2863BB}"/>
              </a:ext>
            </a:extLst>
          </p:cNvPr>
          <p:cNvSpPr txBox="1"/>
          <p:nvPr/>
        </p:nvSpPr>
        <p:spPr>
          <a:xfrm>
            <a:off x="8324206" y="2469953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2CE8D44-7FE8-46B6-B814-B50923688C6C}"/>
              </a:ext>
            </a:extLst>
          </p:cNvPr>
          <p:cNvSpPr txBox="1"/>
          <p:nvPr/>
        </p:nvSpPr>
        <p:spPr>
          <a:xfrm>
            <a:off x="8251782" y="269929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A0A0516-65BA-48A9-8E8F-F41AC1E4A575}"/>
              </a:ext>
            </a:extLst>
          </p:cNvPr>
          <p:cNvSpPr txBox="1"/>
          <p:nvPr/>
        </p:nvSpPr>
        <p:spPr>
          <a:xfrm>
            <a:off x="8263243" y="4393831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25B0CD8-FE50-44A2-AE54-AC3CB484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067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Wind und Biomasse bilden 2 wichtige Hauptsäulen!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CB7BE4-07F6-40B1-ADB7-63538EECD5B0}"/>
              </a:ext>
            </a:extLst>
          </p:cNvPr>
          <p:cNvSpPr txBox="1"/>
          <p:nvPr/>
        </p:nvSpPr>
        <p:spPr>
          <a:xfrm>
            <a:off x="8263243" y="3645608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11)</a:t>
            </a:r>
          </a:p>
        </p:txBody>
      </p:sp>
    </p:spTree>
    <p:extLst>
      <p:ext uri="{BB962C8B-B14F-4D97-AF65-F5344CB8AC3E}">
        <p14:creationId xmlns:p14="http://schemas.microsoft.com/office/powerpoint/2010/main" val="352002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Basisdaten: Solar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BE8F47D-FBCE-449F-B3C0-594EB95B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614" y="5951709"/>
            <a:ext cx="2790700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  x) Quellen-Liste,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15DF199-9607-4B28-B6EC-FECE7C81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784"/>
              </p:ext>
            </p:extLst>
          </p:nvPr>
        </p:nvGraphicFramePr>
        <p:xfrm>
          <a:off x="313507" y="898166"/>
          <a:ext cx="8736876" cy="48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982">
                  <a:extLst>
                    <a:ext uri="{9D8B030D-6E8A-4147-A177-3AD203B41FA5}">
                      <a16:colId xmlns:a16="http://schemas.microsoft.com/office/drawing/2014/main" val="2775045527"/>
                    </a:ext>
                  </a:extLst>
                </a:gridCol>
                <a:gridCol w="862151">
                  <a:extLst>
                    <a:ext uri="{9D8B030D-6E8A-4147-A177-3AD203B41FA5}">
                      <a16:colId xmlns:a16="http://schemas.microsoft.com/office/drawing/2014/main" val="2453913874"/>
                    </a:ext>
                  </a:extLst>
                </a:gridCol>
                <a:gridCol w="687977">
                  <a:extLst>
                    <a:ext uri="{9D8B030D-6E8A-4147-A177-3AD203B41FA5}">
                      <a16:colId xmlns:a16="http://schemas.microsoft.com/office/drawing/2014/main" val="4056333259"/>
                    </a:ext>
                  </a:extLst>
                </a:gridCol>
                <a:gridCol w="661132">
                  <a:extLst>
                    <a:ext uri="{9D8B030D-6E8A-4147-A177-3AD203B41FA5}">
                      <a16:colId xmlns:a16="http://schemas.microsoft.com/office/drawing/2014/main" val="1833483077"/>
                    </a:ext>
                  </a:extLst>
                </a:gridCol>
                <a:gridCol w="566777">
                  <a:extLst>
                    <a:ext uri="{9D8B030D-6E8A-4147-A177-3AD203B41FA5}">
                      <a16:colId xmlns:a16="http://schemas.microsoft.com/office/drawing/2014/main" val="24068224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837807321"/>
                    </a:ext>
                  </a:extLst>
                </a:gridCol>
                <a:gridCol w="1038497">
                  <a:extLst>
                    <a:ext uri="{9D8B030D-6E8A-4147-A177-3AD203B41FA5}">
                      <a16:colId xmlns:a16="http://schemas.microsoft.com/office/drawing/2014/main" val="2336146160"/>
                    </a:ext>
                  </a:extLst>
                </a:gridCol>
              </a:tblGrid>
              <a:tr h="42860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Flächen-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potenzial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(AGEB 2019)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45298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km²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TWh/a</a:t>
                      </a:r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02902"/>
                  </a:ext>
                </a:extLst>
              </a:tr>
              <a:tr h="18575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875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03846"/>
                  </a:ext>
                </a:extLst>
              </a:tr>
              <a:tr h="16098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Photovoltaik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64073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Dächer und Freifläche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IWES, 2017: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45202"/>
                  </a:ext>
                </a:extLst>
              </a:tr>
              <a:tr h="42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Dächer und Fassaden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4.973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3095 bis</a:t>
                      </a:r>
                      <a:b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4325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3015 bis</a:t>
                      </a:r>
                      <a:b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4210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Fath Karoline, 2018, KIT Band 25</a:t>
                      </a:r>
                      <a:r>
                        <a:rPr lang="en-US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n-US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70694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Fassadenpotenzial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theoretisch</a:t>
                      </a:r>
                      <a:b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Leibniz-Institut IÖR, 1/2021:</a:t>
                      </a:r>
                      <a:b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48078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4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ISE e.V.-Annahme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732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PV schließt die Lücke zur vollständigen Deckung des Energiebedarfs in 2040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46,4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12000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Erläuterung Freiflächen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81230"/>
                  </a:ext>
                </a:extLst>
              </a:tr>
              <a:tr h="445811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versiegelte Flächen: </a:t>
                      </a:r>
                      <a:b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Parkplätze, Industrie-brachen, etc.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57374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Autobahnen Überdachung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403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3283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Ertragsschw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de-DE" sz="120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landw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Flächen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23742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Autobahnen Randstreifen</a:t>
                      </a:r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20357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AGRI-PV</a:t>
                      </a:r>
                      <a:endParaRPr lang="de-DE" sz="1200" b="0" i="1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1.700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1.683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ISE, 2020</a:t>
                      </a:r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23688"/>
                  </a:ext>
                </a:extLst>
              </a:tr>
              <a:tr h="14860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Solarthermie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065304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1: </a:t>
                      </a:r>
                      <a:r>
                        <a:rPr lang="de-DE" sz="12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Wüstenrot-Stiftung</a:t>
                      </a:r>
                      <a:endParaRPr lang="de-DE" sz="1200" b="0" i="0" u="sng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de-DE" sz="12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Wüstenrot Siftung, 2014:</a:t>
                      </a:r>
                      <a:endParaRPr lang="de-DE" sz="12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30183"/>
                  </a:ext>
                </a:extLst>
              </a:tr>
              <a:tr h="297208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sng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2: </a:t>
                      </a:r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-Annahme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de-DE" sz="12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 schließt sich der Wüstenrot Stiftung an</a:t>
                      </a:r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2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10548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D50FB9DA-5CD6-4B3D-96D5-2F408B2863BB}"/>
              </a:ext>
            </a:extLst>
          </p:cNvPr>
          <p:cNvSpPr txBox="1"/>
          <p:nvPr/>
        </p:nvSpPr>
        <p:spPr>
          <a:xfrm>
            <a:off x="7734542" y="1943982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AB9A3AD-9A8C-42FC-9297-C295AD26D072}"/>
              </a:ext>
            </a:extLst>
          </p:cNvPr>
          <p:cNvSpPr txBox="1"/>
          <p:nvPr/>
        </p:nvSpPr>
        <p:spPr>
          <a:xfrm>
            <a:off x="7734542" y="2226594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F358A8-E152-430B-96E6-52B62B914D80}"/>
              </a:ext>
            </a:extLst>
          </p:cNvPr>
          <p:cNvSpPr txBox="1"/>
          <p:nvPr/>
        </p:nvSpPr>
        <p:spPr>
          <a:xfrm>
            <a:off x="7734542" y="2662021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004EDC-C496-49DE-BAE8-E492A128F61F}"/>
              </a:ext>
            </a:extLst>
          </p:cNvPr>
          <p:cNvSpPr txBox="1"/>
          <p:nvPr/>
        </p:nvSpPr>
        <p:spPr>
          <a:xfrm>
            <a:off x="7734542" y="4676558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2E3CEC-16E4-4DD1-B0E4-CD26A1A2C38D}"/>
              </a:ext>
            </a:extLst>
          </p:cNvPr>
          <p:cNvSpPr txBox="1"/>
          <p:nvPr/>
        </p:nvSpPr>
        <p:spPr>
          <a:xfrm>
            <a:off x="7734542" y="5082281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25B0CD8-FE50-44A2-AE54-AC3CB484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067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Solar, die 3. Hauptsäule, schließt die Lücke zur Deckung des Energiebedarfs in 2040</a:t>
            </a:r>
          </a:p>
        </p:txBody>
      </p:sp>
    </p:spTree>
    <p:extLst>
      <p:ext uri="{BB962C8B-B14F-4D97-AF65-F5344CB8AC3E}">
        <p14:creationId xmlns:p14="http://schemas.microsoft.com/office/powerpoint/2010/main" val="14060705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41E231F-4CE3-4B05-8876-CFE0F72FDD67}"/>
              </a:ext>
            </a:extLst>
          </p:cNvPr>
          <p:cNvGrpSpPr/>
          <p:nvPr/>
        </p:nvGrpSpPr>
        <p:grpSpPr>
          <a:xfrm>
            <a:off x="4509854" y="940886"/>
            <a:ext cx="1466614" cy="5138472"/>
            <a:chOff x="1018251" y="940886"/>
            <a:chExt cx="1466614" cy="5138472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EF4ABA04-655C-4D37-B4EF-4F0F1FD43333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ED1E173-B224-4367-B23B-4FE7189D1456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C50F838-06C5-402D-A8B4-C6536FE6DBFB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B315C8C-58C8-471F-9305-2B186A8F318B}"/>
              </a:ext>
            </a:extLst>
          </p:cNvPr>
          <p:cNvGrpSpPr/>
          <p:nvPr/>
        </p:nvGrpSpPr>
        <p:grpSpPr>
          <a:xfrm>
            <a:off x="6186106" y="940886"/>
            <a:ext cx="1466614" cy="5138472"/>
            <a:chOff x="1018251" y="940886"/>
            <a:chExt cx="1466614" cy="5138472"/>
          </a:xfrm>
        </p:grpSpPr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C7804AD-E602-4250-8748-0E147AF33751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53DDB76B-F335-4796-AEBD-66EC94B9E036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51E77874-B65D-409E-B70B-6A2A5662326D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FAB971E-4A95-4BA5-AF62-DF898BA854FB}"/>
              </a:ext>
            </a:extLst>
          </p:cNvPr>
          <p:cNvGrpSpPr/>
          <p:nvPr/>
        </p:nvGrpSpPr>
        <p:grpSpPr>
          <a:xfrm>
            <a:off x="7892463" y="940886"/>
            <a:ext cx="1466614" cy="5138472"/>
            <a:chOff x="1018251" y="940886"/>
            <a:chExt cx="1466614" cy="5138472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30D31292-D10D-48BF-A3C4-02268A06D0A9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5E7D537-9C72-4077-8C54-2CE70931CFAA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4E7DF51-540D-4D3E-9030-728009FE1729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0E22E87-17D2-4B2A-A43D-94D5DE73B805}"/>
              </a:ext>
            </a:extLst>
          </p:cNvPr>
          <p:cNvGrpSpPr/>
          <p:nvPr/>
        </p:nvGrpSpPr>
        <p:grpSpPr>
          <a:xfrm>
            <a:off x="2757850" y="940886"/>
            <a:ext cx="1466614" cy="5138472"/>
            <a:chOff x="1018251" y="940886"/>
            <a:chExt cx="1466614" cy="5138472"/>
          </a:xfrm>
        </p:grpSpPr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E8BFCF90-B857-49E9-9955-E3C4017AD7F5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F65E7A7E-D4D6-413D-ABCB-0691BC66AC74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6D527A1F-5AC8-4789-9E47-728D26DC9500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(4)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Potenziale vs. Bestand 2019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1019DD-EA9B-4FE8-8E52-863954D2E3FA}"/>
              </a:ext>
            </a:extLst>
          </p:cNvPr>
          <p:cNvSpPr txBox="1"/>
          <p:nvPr/>
        </p:nvSpPr>
        <p:spPr>
          <a:xfrm>
            <a:off x="1434355" y="501615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Solar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4A38E6-0B42-4739-AE25-F30042E066F2}"/>
              </a:ext>
            </a:extLst>
          </p:cNvPr>
          <p:cNvSpPr txBox="1"/>
          <p:nvPr/>
        </p:nvSpPr>
        <p:spPr>
          <a:xfrm>
            <a:off x="3247752" y="501615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Wind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F5C12D-4C91-4BB7-B114-B35646742DCA}"/>
              </a:ext>
            </a:extLst>
          </p:cNvPr>
          <p:cNvSpPr txBox="1"/>
          <p:nvPr/>
        </p:nvSpPr>
        <p:spPr>
          <a:xfrm>
            <a:off x="4687172" y="5016152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Biomasse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5C9E97-3923-4920-A731-59524B98D463}"/>
              </a:ext>
            </a:extLst>
          </p:cNvPr>
          <p:cNvSpPr txBox="1"/>
          <p:nvPr/>
        </p:nvSpPr>
        <p:spPr>
          <a:xfrm>
            <a:off x="7995673" y="5016152"/>
            <a:ext cx="1273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Wasserkraft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6E35E7-613F-4936-8825-AF1BEF60ED53}"/>
              </a:ext>
            </a:extLst>
          </p:cNvPr>
          <p:cNvSpPr txBox="1"/>
          <p:nvPr/>
        </p:nvSpPr>
        <p:spPr>
          <a:xfrm>
            <a:off x="1312429" y="537755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17AF44-998D-48B3-9AF1-8C9F1ADBC6B9}"/>
              </a:ext>
            </a:extLst>
          </p:cNvPr>
          <p:cNvSpPr txBox="1"/>
          <p:nvPr/>
        </p:nvSpPr>
        <p:spPr>
          <a:xfrm>
            <a:off x="1312429" y="569330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93AB1C-DFF9-4876-A5A0-9D13ED51719E}"/>
              </a:ext>
            </a:extLst>
          </p:cNvPr>
          <p:cNvSpPr txBox="1"/>
          <p:nvPr/>
        </p:nvSpPr>
        <p:spPr>
          <a:xfrm>
            <a:off x="3198250" y="537755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1E844A-A0A7-492B-9BA0-DFE82DA8A4D4}"/>
              </a:ext>
            </a:extLst>
          </p:cNvPr>
          <p:cNvSpPr txBox="1"/>
          <p:nvPr/>
        </p:nvSpPr>
        <p:spPr>
          <a:xfrm>
            <a:off x="3198250" y="5693302"/>
            <a:ext cx="82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offshore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399758-FA54-4D49-84EE-AC7FCBDF40A3}"/>
              </a:ext>
            </a:extLst>
          </p:cNvPr>
          <p:cNvSpPr/>
          <p:nvPr/>
        </p:nvSpPr>
        <p:spPr bwMode="auto">
          <a:xfrm>
            <a:off x="1126397" y="5443201"/>
            <a:ext cx="176486" cy="17648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A04DB1-77CC-44DA-9AC7-48BF7AD4DA95}"/>
              </a:ext>
            </a:extLst>
          </p:cNvPr>
          <p:cNvSpPr/>
          <p:nvPr/>
        </p:nvSpPr>
        <p:spPr bwMode="auto">
          <a:xfrm>
            <a:off x="1126397" y="5740629"/>
            <a:ext cx="176486" cy="17648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87D205-713F-4A12-AEE3-09046B3CC042}"/>
              </a:ext>
            </a:extLst>
          </p:cNvPr>
          <p:cNvSpPr/>
          <p:nvPr/>
        </p:nvSpPr>
        <p:spPr bwMode="auto">
          <a:xfrm>
            <a:off x="2943542" y="5443201"/>
            <a:ext cx="176486" cy="176486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5E79F8C-71B3-490C-AF74-BD68C5692DCF}"/>
              </a:ext>
            </a:extLst>
          </p:cNvPr>
          <p:cNvSpPr/>
          <p:nvPr/>
        </p:nvSpPr>
        <p:spPr bwMode="auto">
          <a:xfrm>
            <a:off x="2943542" y="5740629"/>
            <a:ext cx="176486" cy="17648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EFCFF3C-4FCD-49E0-9E9B-270BA9E761B3}"/>
              </a:ext>
            </a:extLst>
          </p:cNvPr>
          <p:cNvGrpSpPr/>
          <p:nvPr/>
        </p:nvGrpSpPr>
        <p:grpSpPr>
          <a:xfrm>
            <a:off x="1018251" y="940886"/>
            <a:ext cx="1466614" cy="5138472"/>
            <a:chOff x="1018251" y="940886"/>
            <a:chExt cx="1466614" cy="5138472"/>
          </a:xfrm>
        </p:grpSpPr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90AB3C2F-DA2D-42EE-96FD-E3C30046B269}"/>
                </a:ext>
              </a:extLst>
            </p:cNvPr>
            <p:cNvSpPr/>
            <p:nvPr/>
          </p:nvSpPr>
          <p:spPr bwMode="auto">
            <a:xfrm>
              <a:off x="1073413" y="940886"/>
              <a:ext cx="1369586" cy="5138472"/>
            </a:xfrm>
            <a:prstGeom prst="rect">
              <a:avLst/>
            </a:prstGeom>
            <a:solidFill>
              <a:srgbClr val="7F7F7F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4C6C095-2499-4A1E-B6AF-D8EFFCB89464}"/>
                </a:ext>
              </a:extLst>
            </p:cNvPr>
            <p:cNvSpPr txBox="1"/>
            <p:nvPr/>
          </p:nvSpPr>
          <p:spPr>
            <a:xfrm>
              <a:off x="1018251" y="973732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Potenzial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71F7D63-7D13-46DC-A214-26ADB483C1EA}"/>
                </a:ext>
              </a:extLst>
            </p:cNvPr>
            <p:cNvSpPr txBox="1"/>
            <p:nvPr/>
          </p:nvSpPr>
          <p:spPr>
            <a:xfrm>
              <a:off x="1737545" y="973732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Bestand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F45A2158-8EA8-416B-BE38-41827EECC64D}"/>
              </a:ext>
            </a:extLst>
          </p:cNvPr>
          <p:cNvSpPr txBox="1"/>
          <p:nvPr/>
        </p:nvSpPr>
        <p:spPr>
          <a:xfrm>
            <a:off x="11681" y="1190989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 </a:t>
            </a:r>
            <a:r>
              <a:rPr lang="de-DE" sz="1600" baseline="-25000" dirty="0" err="1">
                <a:solidFill>
                  <a:srgbClr val="3333FF"/>
                </a:solidFill>
              </a:rPr>
              <a:t>el</a:t>
            </a:r>
            <a:r>
              <a:rPr lang="de-DE" sz="1600" baseline="-25000" dirty="0">
                <a:solidFill>
                  <a:srgbClr val="3333FF"/>
                </a:solidFill>
              </a:rPr>
              <a:t>. </a:t>
            </a:r>
            <a:r>
              <a:rPr lang="de-DE" sz="1600" baseline="-25000" dirty="0" err="1">
                <a:solidFill>
                  <a:srgbClr val="3333FF"/>
                </a:solidFill>
              </a:rPr>
              <a:t>th</a:t>
            </a:r>
            <a:r>
              <a:rPr lang="de-DE" sz="1600" baseline="-25000" dirty="0">
                <a:solidFill>
                  <a:srgbClr val="3333FF"/>
                </a:solidFill>
              </a:rPr>
              <a:t>.</a:t>
            </a:r>
            <a:endParaRPr lang="de-DE" sz="1600" b="1" dirty="0">
              <a:solidFill>
                <a:srgbClr val="3333FF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3441127-BA69-4123-A1D9-53E539749AD8}"/>
              </a:ext>
            </a:extLst>
          </p:cNvPr>
          <p:cNvSpPr txBox="1"/>
          <p:nvPr/>
        </p:nvSpPr>
        <p:spPr>
          <a:xfrm>
            <a:off x="4504823" y="12285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300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45F550-E206-4141-8CA6-5CCC7034CD79}"/>
              </a:ext>
            </a:extLst>
          </p:cNvPr>
          <p:cNvSpPr txBox="1"/>
          <p:nvPr/>
        </p:nvSpPr>
        <p:spPr>
          <a:xfrm>
            <a:off x="5297168" y="122851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307,5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2964E6E-16F2-4A73-97F4-AF43C6401F84}"/>
              </a:ext>
            </a:extLst>
          </p:cNvPr>
          <p:cNvSpPr txBox="1"/>
          <p:nvPr/>
        </p:nvSpPr>
        <p:spPr>
          <a:xfrm>
            <a:off x="8022703" y="12285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9DE3016-360A-478A-B0E2-7CCEFCD9628D}"/>
              </a:ext>
            </a:extLst>
          </p:cNvPr>
          <p:cNvSpPr txBox="1"/>
          <p:nvPr/>
        </p:nvSpPr>
        <p:spPr>
          <a:xfrm>
            <a:off x="8925852" y="12285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20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A382CC-DCCA-43D9-A855-093F0946E3F8}"/>
              </a:ext>
            </a:extLst>
          </p:cNvPr>
          <p:cNvSpPr txBox="1"/>
          <p:nvPr/>
        </p:nvSpPr>
        <p:spPr>
          <a:xfrm>
            <a:off x="3560433" y="121978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125,8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7B884B-DE53-4C0C-9771-DCDD427DA25C}"/>
              </a:ext>
            </a:extLst>
          </p:cNvPr>
          <p:cNvSpPr txBox="1"/>
          <p:nvPr/>
        </p:nvSpPr>
        <p:spPr>
          <a:xfrm>
            <a:off x="2794659" y="12285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700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305005-B16A-4E6A-9A4C-7A5CF681DED3}"/>
              </a:ext>
            </a:extLst>
          </p:cNvPr>
          <p:cNvSpPr txBox="1"/>
          <p:nvPr/>
        </p:nvSpPr>
        <p:spPr>
          <a:xfrm>
            <a:off x="1990654" y="122851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55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2D0911E-7D2B-4E21-8D85-850A6420666F}"/>
              </a:ext>
            </a:extLst>
          </p:cNvPr>
          <p:cNvSpPr txBox="1"/>
          <p:nvPr/>
        </p:nvSpPr>
        <p:spPr>
          <a:xfrm>
            <a:off x="998979" y="122851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&gt;&gt;875</a:t>
            </a:r>
          </a:p>
        </p:txBody>
      </p:sp>
      <p:sp>
        <p:nvSpPr>
          <p:cNvPr id="46" name="Text Box 14">
            <a:extLst>
              <a:ext uri="{FF2B5EF4-FFF2-40B4-BE49-F238E27FC236}">
                <a16:creationId xmlns:a16="http://schemas.microsoft.com/office/drawing/2014/main" id="{94EFCA2B-DA35-4967-8B08-07E6304DD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26" y="5816413"/>
            <a:ext cx="1586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EF3CCE1-CAC7-4335-BB2E-11BBB236CD74}"/>
              </a:ext>
            </a:extLst>
          </p:cNvPr>
          <p:cNvCxnSpPr/>
          <p:nvPr/>
        </p:nvCxnSpPr>
        <p:spPr bwMode="auto">
          <a:xfrm flipV="1">
            <a:off x="1190162" y="1522257"/>
            <a:ext cx="0" cy="363693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4FD0544A-AB0C-4B9D-A202-65747815F541}"/>
              </a:ext>
            </a:extLst>
          </p:cNvPr>
          <p:cNvSpPr txBox="1"/>
          <p:nvPr/>
        </p:nvSpPr>
        <p:spPr>
          <a:xfrm>
            <a:off x="6289316" y="5016152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Geothermie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9E8C833-6C71-48A3-AFF1-FD8DCFCEF242}"/>
              </a:ext>
            </a:extLst>
          </p:cNvPr>
          <p:cNvSpPr txBox="1"/>
          <p:nvPr/>
        </p:nvSpPr>
        <p:spPr>
          <a:xfrm>
            <a:off x="6229507" y="12285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100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AA30F60B-1FF8-4A23-9E50-597418CEBE42}"/>
              </a:ext>
            </a:extLst>
          </p:cNvPr>
          <p:cNvSpPr txBox="1"/>
          <p:nvPr/>
        </p:nvSpPr>
        <p:spPr>
          <a:xfrm>
            <a:off x="7177035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3,6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935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Zwischen Potenzialen und Beständen klafft jeweils noch eine sehr große Lücke!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FBED777A-E066-432B-B67F-AA813D1D4DFC}"/>
              </a:ext>
            </a:extLst>
          </p:cNvPr>
          <p:cNvCxnSpPr/>
          <p:nvPr/>
        </p:nvCxnSpPr>
        <p:spPr bwMode="auto">
          <a:xfrm flipV="1">
            <a:off x="1509250" y="1522257"/>
            <a:ext cx="0" cy="363693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2" name="Diagramm 51">
            <a:extLst>
              <a:ext uri="{FF2B5EF4-FFF2-40B4-BE49-F238E27FC236}">
                <a16:creationId xmlns:a16="http://schemas.microsoft.com/office/drawing/2014/main" id="{8655237B-1E03-48BB-8B0D-B1223DC88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09766"/>
              </p:ext>
            </p:extLst>
          </p:nvPr>
        </p:nvGraphicFramePr>
        <p:xfrm>
          <a:off x="778597" y="1452954"/>
          <a:ext cx="8854288" cy="372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40319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D4CCF871-E006-4BCA-B701-D97F3326E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38765"/>
              </p:ext>
            </p:extLst>
          </p:nvPr>
        </p:nvGraphicFramePr>
        <p:xfrm>
          <a:off x="342538" y="1709818"/>
          <a:ext cx="9277711" cy="39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83551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D (5)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Primärenergiebedarf vs. EE-Potenziale und Bestand 2019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542B37-BDBA-4781-BEC2-175E83ECDBF4}"/>
              </a:ext>
            </a:extLst>
          </p:cNvPr>
          <p:cNvSpPr txBox="1"/>
          <p:nvPr/>
        </p:nvSpPr>
        <p:spPr>
          <a:xfrm>
            <a:off x="919557" y="92025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Primärenergiebedarf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096BD-56CD-4536-9986-4C26936458BD}"/>
              </a:ext>
            </a:extLst>
          </p:cNvPr>
          <p:cNvSpPr txBox="1"/>
          <p:nvPr/>
        </p:nvSpPr>
        <p:spPr>
          <a:xfrm>
            <a:off x="4237200" y="92025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EE-Potenziale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C3062C-70DF-40CF-98EA-B9945CEC5FAE}"/>
              </a:ext>
            </a:extLst>
          </p:cNvPr>
          <p:cNvSpPr txBox="1"/>
          <p:nvPr/>
        </p:nvSpPr>
        <p:spPr>
          <a:xfrm>
            <a:off x="7451110" y="92025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Bestand 2019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B675E-589C-419D-BD49-60918BE2463C}"/>
              </a:ext>
            </a:extLst>
          </p:cNvPr>
          <p:cNvSpPr txBox="1"/>
          <p:nvPr/>
        </p:nvSpPr>
        <p:spPr>
          <a:xfrm>
            <a:off x="178797" y="1242778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 </a:t>
            </a:r>
            <a:r>
              <a:rPr lang="de-DE" sz="1600" baseline="-25000" dirty="0" err="1">
                <a:solidFill>
                  <a:srgbClr val="3333FF"/>
                </a:solidFill>
              </a:rPr>
              <a:t>el</a:t>
            </a:r>
            <a:r>
              <a:rPr lang="de-DE" sz="1600" baseline="-25000" dirty="0">
                <a:solidFill>
                  <a:srgbClr val="3333FF"/>
                </a:solidFill>
              </a:rPr>
              <a:t>., </a:t>
            </a:r>
            <a:r>
              <a:rPr lang="de-DE" sz="1600" baseline="-25000" dirty="0" err="1">
                <a:solidFill>
                  <a:srgbClr val="3333FF"/>
                </a:solidFill>
              </a:rPr>
              <a:t>th</a:t>
            </a:r>
            <a:r>
              <a:rPr lang="de-DE" sz="1600" baseline="-250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3A2E7-7EA8-4781-8D43-E9581F98EA41}"/>
              </a:ext>
            </a:extLst>
          </p:cNvPr>
          <p:cNvSpPr txBox="1"/>
          <p:nvPr/>
        </p:nvSpPr>
        <p:spPr>
          <a:xfrm>
            <a:off x="1387463" y="1223263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2000 TWh/a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42B1C4-A342-4653-9FA3-5409E46233A1}"/>
              </a:ext>
            </a:extLst>
          </p:cNvPr>
          <p:cNvSpPr txBox="1"/>
          <p:nvPr/>
        </p:nvSpPr>
        <p:spPr>
          <a:xfrm>
            <a:off x="4271491" y="1223263"/>
            <a:ext cx="15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&gt;&gt;2000 TWh/a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F6F305-41D2-4749-8B26-51831810C748}"/>
              </a:ext>
            </a:extLst>
          </p:cNvPr>
          <p:cNvSpPr txBox="1"/>
          <p:nvPr/>
        </p:nvSpPr>
        <p:spPr>
          <a:xfrm>
            <a:off x="7681456" y="1223263"/>
            <a:ext cx="116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511,9 TWh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E2696C14-B508-47B4-BDBD-B6FD2A76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631" y="5753080"/>
            <a:ext cx="1586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AGEB, ISE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82AECD-04DB-4205-B9F1-CFCACF6A5EAE}"/>
              </a:ext>
            </a:extLst>
          </p:cNvPr>
          <p:cNvSpPr txBox="1"/>
          <p:nvPr/>
        </p:nvSpPr>
        <p:spPr>
          <a:xfrm>
            <a:off x="5614450" y="281367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F59CD1-4597-478D-AC24-0EBA86C8A3DC}"/>
              </a:ext>
            </a:extLst>
          </p:cNvPr>
          <p:cNvSpPr txBox="1"/>
          <p:nvPr/>
        </p:nvSpPr>
        <p:spPr>
          <a:xfrm>
            <a:off x="5614450" y="369142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D64A6A-FC26-4A88-B2DB-5CC6E63E8B28}"/>
              </a:ext>
            </a:extLst>
          </p:cNvPr>
          <p:cNvSpPr txBox="1"/>
          <p:nvPr/>
        </p:nvSpPr>
        <p:spPr>
          <a:xfrm>
            <a:off x="5614450" y="4076326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</a:t>
            </a:r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739919-6837-4762-92CA-9AEEA2B788DB}"/>
              </a:ext>
            </a:extLst>
          </p:cNvPr>
          <p:cNvSpPr txBox="1"/>
          <p:nvPr/>
        </p:nvSpPr>
        <p:spPr>
          <a:xfrm>
            <a:off x="5614450" y="4595466"/>
            <a:ext cx="128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offshore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96EFD1-03E4-4F7B-BCD7-980426FC3FEE}"/>
              </a:ext>
            </a:extLst>
          </p:cNvPr>
          <p:cNvSpPr txBox="1"/>
          <p:nvPr/>
        </p:nvSpPr>
        <p:spPr>
          <a:xfrm>
            <a:off x="5614450" y="4935302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Biomasse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A26018-2436-46BA-9279-100A6E41FAA1}"/>
              </a:ext>
            </a:extLst>
          </p:cNvPr>
          <p:cNvSpPr txBox="1"/>
          <p:nvPr/>
        </p:nvSpPr>
        <p:spPr>
          <a:xfrm>
            <a:off x="5614450" y="5406074"/>
            <a:ext cx="113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Wasserkraft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227ED39-D16A-4993-88E4-3711437ACAE5}"/>
              </a:ext>
            </a:extLst>
          </p:cNvPr>
          <p:cNvSpPr txBox="1"/>
          <p:nvPr/>
        </p:nvSpPr>
        <p:spPr>
          <a:xfrm>
            <a:off x="5614450" y="5201369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Tiefe-Geothermie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14D807-B47D-4554-8943-893D28E5EB78}"/>
              </a:ext>
            </a:extLst>
          </p:cNvPr>
          <p:cNvSpPr txBox="1"/>
          <p:nvPr/>
        </p:nvSpPr>
        <p:spPr>
          <a:xfrm>
            <a:off x="6966488" y="1709818"/>
            <a:ext cx="2704651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EE-Potenziale, leicht</a:t>
            </a:r>
          </a:p>
          <a:p>
            <a:r>
              <a:rPr lang="de-DE" sz="1800" dirty="0">
                <a:solidFill>
                  <a:srgbClr val="FF0000"/>
                </a:solidFill>
              </a:rPr>
              <a:t>zu merken (TWh/a):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875  Solar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700 Wind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300 Biomasse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100 Tiefe-Geothermie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  25 Wasserkraft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8CFD04A-5BA6-4E72-A241-FA2F915EA180}"/>
              </a:ext>
            </a:extLst>
          </p:cNvPr>
          <p:cNvCxnSpPr/>
          <p:nvPr/>
        </p:nvCxnSpPr>
        <p:spPr bwMode="auto">
          <a:xfrm flipV="1">
            <a:off x="4450080" y="1651001"/>
            <a:ext cx="0" cy="970279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4CA30B9-4B55-4692-ADBF-CFDB7DF70588}"/>
              </a:ext>
            </a:extLst>
          </p:cNvPr>
          <p:cNvCxnSpPr/>
          <p:nvPr/>
        </p:nvCxnSpPr>
        <p:spPr bwMode="auto">
          <a:xfrm flipV="1">
            <a:off x="5640880" y="1651000"/>
            <a:ext cx="0" cy="97028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8574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Mit dem PV-Potenzial kann der Primärenergiebedarf flexibel ausgeglichen werden!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16A854-0CBD-4642-B0B0-82A6D47B0680}"/>
              </a:ext>
            </a:extLst>
          </p:cNvPr>
          <p:cNvSpPr txBox="1"/>
          <p:nvPr/>
        </p:nvSpPr>
        <p:spPr>
          <a:xfrm>
            <a:off x="2620776" y="126491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A46BDCA-7A54-456B-9751-5FFA05AEB21F}"/>
              </a:ext>
            </a:extLst>
          </p:cNvPr>
          <p:cNvSpPr txBox="1"/>
          <p:nvPr/>
        </p:nvSpPr>
        <p:spPr>
          <a:xfrm>
            <a:off x="265209" y="5644238"/>
            <a:ext cx="3925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 ohne klimaneutrale Grundstoff-Industrie (513 TWh/a)</a:t>
            </a:r>
          </a:p>
        </p:txBody>
      </p:sp>
    </p:spTree>
    <p:extLst>
      <p:ext uri="{BB962C8B-B14F-4D97-AF65-F5344CB8AC3E}">
        <p14:creationId xmlns:p14="http://schemas.microsoft.com/office/powerpoint/2010/main" val="213598447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Primärenergiebedarf in RLP 2040 (1)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CA8AEF1-64F4-496D-8AE0-90BEEB980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172298"/>
            <a:ext cx="8697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563BFB"/>
                </a:solidFill>
              </a:rPr>
              <a:t>Annahme</a:t>
            </a:r>
          </a:p>
          <a:p>
            <a:pPr marL="0" indent="0">
              <a:defRPr/>
            </a:pPr>
            <a:r>
              <a:rPr lang="de-DE" altLang="de-DE" sz="1800" dirty="0">
                <a:solidFill>
                  <a:srgbClr val="563BFB"/>
                </a:solidFill>
              </a:rPr>
              <a:t>In Ermangelung von Primärenergiebedarfsprognosen 2040 für RLP wird folgende Annahme getroffen: Der Primärenergiebedarf von RLP für 2040 kann vom bundesweiten Wert abgeleitet werden: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3DDF550-C1AA-412E-B751-3D514ACBF9AC}"/>
              </a:ext>
            </a:extLst>
          </p:cNvPr>
          <p:cNvGrpSpPr/>
          <p:nvPr/>
        </p:nvGrpSpPr>
        <p:grpSpPr>
          <a:xfrm>
            <a:off x="679253" y="2577251"/>
            <a:ext cx="8697913" cy="1057328"/>
            <a:chOff x="679253" y="2124407"/>
            <a:chExt cx="8697913" cy="1057328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7D014CE4-A7E5-4121-8D69-7467842A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253" y="2208386"/>
              <a:ext cx="8697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ctr">
                <a:defRPr/>
              </a:pPr>
              <a:r>
                <a:rPr lang="de-DE" altLang="de-DE" sz="1800" dirty="0">
                  <a:solidFill>
                    <a:srgbClr val="563BFB"/>
                  </a:solidFill>
                </a:rPr>
                <a:t>Primärenergiebedarf RLP  = 5% vom Primärenergiebedarf D   </a:t>
              </a:r>
              <a:r>
                <a:rPr lang="de-DE" altLang="de-DE" sz="1400" dirty="0">
                  <a:solidFill>
                    <a:srgbClr val="563BFB"/>
                  </a:solidFill>
                </a:rPr>
                <a:t>1)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2308A77-0F51-447E-B33A-B08EE48D9C86}"/>
                </a:ext>
              </a:extLst>
            </p:cNvPr>
            <p:cNvSpPr/>
            <p:nvPr/>
          </p:nvSpPr>
          <p:spPr bwMode="auto">
            <a:xfrm>
              <a:off x="793102" y="2124407"/>
              <a:ext cx="8322906" cy="1057328"/>
            </a:xfrm>
            <a:prstGeom prst="rect">
              <a:avLst/>
            </a:prstGeom>
            <a:noFill/>
            <a:ln w="1905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918EA9-A2DD-41DC-8958-39BC26CFE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436" y="2515623"/>
              <a:ext cx="29528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defRPr/>
              </a:pPr>
              <a:r>
                <a:rPr lang="de-DE" altLang="de-DE" sz="1800" dirty="0">
                  <a:solidFill>
                    <a:srgbClr val="563BFB"/>
                  </a:solidFill>
                </a:rPr>
                <a:t>= ca. 2.000 TWh/a * 0,05</a:t>
              </a:r>
              <a:br>
                <a:rPr lang="de-DE" altLang="de-DE" sz="1800" dirty="0">
                  <a:solidFill>
                    <a:srgbClr val="563BFB"/>
                  </a:solidFill>
                </a:rPr>
              </a:br>
              <a:r>
                <a:rPr lang="de-DE" altLang="de-DE" sz="1800" dirty="0">
                  <a:solidFill>
                    <a:srgbClr val="563BFB"/>
                  </a:solidFill>
                </a:rPr>
                <a:t>= </a:t>
              </a:r>
              <a:r>
                <a:rPr lang="de-DE" altLang="de-DE" sz="1800" b="1" dirty="0">
                  <a:solidFill>
                    <a:srgbClr val="563BFB"/>
                  </a:solidFill>
                </a:rPr>
                <a:t>100 TWh/a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BC09812-B5B2-41E8-A18C-4E88FC77AFA9}"/>
              </a:ext>
            </a:extLst>
          </p:cNvPr>
          <p:cNvSpPr txBox="1"/>
          <p:nvPr/>
        </p:nvSpPr>
        <p:spPr>
          <a:xfrm>
            <a:off x="679253" y="3780951"/>
            <a:ext cx="9278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3333FF"/>
                </a:solidFill>
              </a:rPr>
              <a:t>1) Der Endenergieverbrauch von RLP 2017 entspricht ca. 5% des Endenergieverbrauch von D 2017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   </a:t>
            </a:r>
            <a:r>
              <a:rPr lang="de-DE" sz="1400" u="sng" dirty="0">
                <a:solidFill>
                  <a:srgbClr val="3333FF"/>
                </a:solidFill>
              </a:rPr>
              <a:t> Übrigens</a:t>
            </a:r>
            <a:r>
              <a:rPr lang="de-DE" sz="1400" dirty="0">
                <a:solidFill>
                  <a:srgbClr val="3333FF"/>
                </a:solidFill>
              </a:rPr>
              <a:t>. sowohl der %-</a:t>
            </a:r>
            <a:r>
              <a:rPr lang="de-DE" sz="1400" dirty="0" err="1">
                <a:solidFill>
                  <a:srgbClr val="3333FF"/>
                </a:solidFill>
              </a:rPr>
              <a:t>tuale</a:t>
            </a:r>
            <a:r>
              <a:rPr lang="de-DE" sz="1400" dirty="0">
                <a:solidFill>
                  <a:srgbClr val="3333FF"/>
                </a:solidFill>
              </a:rPr>
              <a:t> Anteil der Einwohner als auch der Landesfläche von RLP entspricht ca. 5% von D.</a:t>
            </a:r>
            <a:br>
              <a:rPr lang="de-DE" sz="1400" dirty="0">
                <a:solidFill>
                  <a:srgbClr val="3333FF"/>
                </a:solidFill>
              </a:rPr>
            </a:br>
            <a:r>
              <a:rPr lang="de-DE" sz="1400" dirty="0">
                <a:solidFill>
                  <a:srgbClr val="3333FF"/>
                </a:solidFill>
              </a:rPr>
              <a:t>                     Auch der Königsteiner-Schlüssel beträgt ca. 5% </a:t>
            </a:r>
          </a:p>
        </p:txBody>
      </p:sp>
    </p:spTree>
    <p:extLst>
      <p:ext uri="{BB962C8B-B14F-4D97-AF65-F5344CB8AC3E}">
        <p14:creationId xmlns:p14="http://schemas.microsoft.com/office/powerpoint/2010/main" val="3285465732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944" y="99784"/>
            <a:ext cx="5047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Primärenergiebedarf in RLP 2040 (2)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1C0EA92-CC85-47C0-9C14-E0443B6C5AEA}"/>
              </a:ext>
            </a:extLst>
          </p:cNvPr>
          <p:cNvGrpSpPr/>
          <p:nvPr/>
        </p:nvGrpSpPr>
        <p:grpSpPr>
          <a:xfrm>
            <a:off x="351480" y="948942"/>
            <a:ext cx="4366826" cy="5068681"/>
            <a:chOff x="516951" y="948942"/>
            <a:chExt cx="4366826" cy="506868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E0DE506F-5F67-466F-80C2-5F7524C66A9D}"/>
                </a:ext>
              </a:extLst>
            </p:cNvPr>
            <p:cNvSpPr/>
            <p:nvPr/>
          </p:nvSpPr>
          <p:spPr bwMode="auto">
            <a:xfrm>
              <a:off x="516951" y="948942"/>
              <a:ext cx="4365725" cy="50686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56" name="Text Box 14">
              <a:extLst>
                <a:ext uri="{FF2B5EF4-FFF2-40B4-BE49-F238E27FC236}">
                  <a16:creationId xmlns:a16="http://schemas.microsoft.com/office/drawing/2014/main" id="{DD920DC9-AB50-45C6-8EEB-49037B9B1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350" y="5724392"/>
              <a:ext cx="95699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u="sng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Quelle:</a:t>
              </a:r>
              <a:r>
                <a:rPr lang="de-DE" altLang="de-DE" sz="1200" b="1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 </a:t>
              </a:r>
              <a:r>
                <a:rPr lang="de-DE" altLang="de-DE" sz="1200" dirty="0">
                  <a:solidFill>
                    <a:srgbClr val="000000"/>
                  </a:solidFill>
                  <a:ea typeface="Microsoft YaHei" panose="020B0503020204020204" pitchFamily="34" charset="-122"/>
                </a:rPr>
                <a:t>AGEB</a:t>
              </a:r>
            </a:p>
          </p:txBody>
        </p:sp>
        <p:graphicFrame>
          <p:nvGraphicFramePr>
            <p:cNvPr id="37" name="Diagramm 36">
              <a:extLst>
                <a:ext uri="{FF2B5EF4-FFF2-40B4-BE49-F238E27FC236}">
                  <a16:creationId xmlns:a16="http://schemas.microsoft.com/office/drawing/2014/main" id="{D3A1A022-DB89-4804-8FC4-94832F9D6BC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16217" y="1716828"/>
            <a:ext cx="3309257" cy="2850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4B752A14-BCBE-42C6-9FB0-4B8A3E3D62A4}"/>
                </a:ext>
              </a:extLst>
            </p:cNvPr>
            <p:cNvSpPr txBox="1"/>
            <p:nvPr/>
          </p:nvSpPr>
          <p:spPr>
            <a:xfrm>
              <a:off x="4013026" y="2272155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Industrie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3C32978-7A4D-4D5A-A628-94BC06EFF9D3}"/>
                </a:ext>
              </a:extLst>
            </p:cNvPr>
            <p:cNvSpPr txBox="1"/>
            <p:nvPr/>
          </p:nvSpPr>
          <p:spPr>
            <a:xfrm>
              <a:off x="3249343" y="4278068"/>
              <a:ext cx="801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Verkehr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B1A2A0A-61ED-4C9B-8208-EDA29746431A}"/>
                </a:ext>
              </a:extLst>
            </p:cNvPr>
            <p:cNvSpPr txBox="1"/>
            <p:nvPr/>
          </p:nvSpPr>
          <p:spPr>
            <a:xfrm>
              <a:off x="1477409" y="171909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GHD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E7EB09B-638A-4E3C-92DC-4E80B29268C2}"/>
                </a:ext>
              </a:extLst>
            </p:cNvPr>
            <p:cNvSpPr txBox="1"/>
            <p:nvPr/>
          </p:nvSpPr>
          <p:spPr>
            <a:xfrm>
              <a:off x="516952" y="3192284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Haushalte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916555F-FEB2-477F-A0D7-7FFE62E55789}"/>
                </a:ext>
              </a:extLst>
            </p:cNvPr>
            <p:cNvSpPr txBox="1"/>
            <p:nvPr/>
          </p:nvSpPr>
          <p:spPr>
            <a:xfrm>
              <a:off x="889561" y="958769"/>
              <a:ext cx="3762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800" b="1" dirty="0"/>
                <a:t>Endenergieverbrauch 2017 in D</a:t>
              </a:r>
            </a:p>
            <a:p>
              <a:pPr algn="ctr"/>
              <a:r>
                <a:rPr lang="de-DE" sz="1800" b="1" dirty="0"/>
                <a:t>Anteile in %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0AB25251-4FEA-46D0-BE08-AB1D02FC3529}"/>
              </a:ext>
            </a:extLst>
          </p:cNvPr>
          <p:cNvSpPr txBox="1"/>
          <p:nvPr/>
        </p:nvSpPr>
        <p:spPr>
          <a:xfrm>
            <a:off x="1941723" y="2903126"/>
            <a:ext cx="143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2.591 TWh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8645FAA-CE50-491A-AAFF-5ADB3DC9B3CF}"/>
              </a:ext>
            </a:extLst>
          </p:cNvPr>
          <p:cNvGrpSpPr/>
          <p:nvPr/>
        </p:nvGrpSpPr>
        <p:grpSpPr>
          <a:xfrm>
            <a:off x="5156750" y="948942"/>
            <a:ext cx="4388307" cy="5068681"/>
            <a:chOff x="5156750" y="948942"/>
            <a:chExt cx="4388307" cy="5068681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0DA359BC-07F9-4D9C-9E89-7F56E51241D2}"/>
                </a:ext>
              </a:extLst>
            </p:cNvPr>
            <p:cNvGrpSpPr/>
            <p:nvPr/>
          </p:nvGrpSpPr>
          <p:grpSpPr>
            <a:xfrm>
              <a:off x="5156750" y="948942"/>
              <a:ext cx="4388307" cy="5068681"/>
              <a:chOff x="5322221" y="948942"/>
              <a:chExt cx="4388307" cy="5068681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4229BFB3-274F-44AB-A079-C39B81DC6525}"/>
                  </a:ext>
                </a:extLst>
              </p:cNvPr>
              <p:cNvSpPr/>
              <p:nvPr/>
            </p:nvSpPr>
            <p:spPr bwMode="auto">
              <a:xfrm>
                <a:off x="5342718" y="948942"/>
                <a:ext cx="4365725" cy="50686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01C2750F-BB51-4293-AF1F-1160D3915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5271" y="5693801"/>
                <a:ext cx="2854371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u="sng" dirty="0" err="1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Quelle:MUEEF-RLP</a:t>
                </a:r>
                <a:r>
                  <a:rPr lang="de-DE" altLang="de-DE" sz="1200" u="sng" dirty="0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, Energiebericht 2017</a:t>
                </a:r>
                <a:r>
                  <a:rPr lang="de-DE" altLang="de-DE" sz="1200" b="1" dirty="0">
                    <a:solidFill>
                      <a:srgbClr val="000000"/>
                    </a:solidFill>
                    <a:ea typeface="Microsoft YaHei" panose="020B0503020204020204" pitchFamily="34" charset="-122"/>
                  </a:rPr>
                  <a:t> </a:t>
                </a:r>
                <a:endParaRPr lang="de-DE" altLang="de-DE" sz="1200" dirty="0">
                  <a:solidFill>
                    <a:srgbClr val="000000"/>
                  </a:solidFill>
                  <a:ea typeface="Microsoft YaHei" panose="020B0503020204020204" pitchFamily="34" charset="-122"/>
                </a:endParaRPr>
              </a:p>
            </p:txBody>
          </p:sp>
          <p:graphicFrame>
            <p:nvGraphicFramePr>
              <p:cNvPr id="43" name="Diagramm 42">
                <a:extLst>
                  <a:ext uri="{FF2B5EF4-FFF2-40B4-BE49-F238E27FC236}">
                    <a16:creationId xmlns:a16="http://schemas.microsoft.com/office/drawing/2014/main" id="{5A114356-6CC7-42FA-B45B-1BF1B8547A0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09386" y="1737465"/>
              <a:ext cx="3236752" cy="28505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B24DAC09-542F-44DD-9C09-A44BDCE892EE}"/>
                  </a:ext>
                </a:extLst>
              </p:cNvPr>
              <p:cNvSpPr txBox="1"/>
              <p:nvPr/>
            </p:nvSpPr>
            <p:spPr>
              <a:xfrm>
                <a:off x="8839777" y="222531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Industrie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DE54D52-B752-442A-A479-17135C3F0A53}"/>
                  </a:ext>
                </a:extLst>
              </p:cNvPr>
              <p:cNvSpPr txBox="1"/>
              <p:nvPr/>
            </p:nvSpPr>
            <p:spPr>
              <a:xfrm>
                <a:off x="7751674" y="4531056"/>
                <a:ext cx="8015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Verkehr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E383A133-B120-4E12-B15B-57F0B056F3A0}"/>
                  </a:ext>
                </a:extLst>
              </p:cNvPr>
              <p:cNvSpPr txBox="1"/>
              <p:nvPr/>
            </p:nvSpPr>
            <p:spPr>
              <a:xfrm>
                <a:off x="5322221" y="2908607"/>
                <a:ext cx="1040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Haushalte/</a:t>
                </a:r>
                <a:br>
                  <a:rPr lang="de-DE" sz="1400" dirty="0"/>
                </a:br>
                <a:r>
                  <a:rPr lang="de-DE" sz="1400" dirty="0"/>
                  <a:t>GHD</a:t>
                </a: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37606CFC-B642-4EC9-9CCF-E946F157A8EE}"/>
                  </a:ext>
                </a:extLst>
              </p:cNvPr>
              <p:cNvSpPr txBox="1"/>
              <p:nvPr/>
            </p:nvSpPr>
            <p:spPr>
              <a:xfrm>
                <a:off x="5663123" y="958769"/>
                <a:ext cx="39292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800" b="1" dirty="0"/>
                  <a:t>Endenergieverbrauch 2017 in RLP</a:t>
                </a:r>
              </a:p>
              <a:p>
                <a:pPr algn="ctr"/>
                <a:r>
                  <a:rPr lang="de-DE" sz="1800" b="1" dirty="0"/>
                  <a:t>Anteile in %</a:t>
                </a:r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0EF3694C-1C76-447D-A6FF-B734A0D6EE27}"/>
                </a:ext>
              </a:extLst>
            </p:cNvPr>
            <p:cNvSpPr txBox="1"/>
            <p:nvPr/>
          </p:nvSpPr>
          <p:spPr>
            <a:xfrm>
              <a:off x="6852091" y="2913862"/>
              <a:ext cx="1220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132 TWh</a:t>
              </a:r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der Istwert des Endenergieverbrauchs von RLP hat einen Anteil von ca. 5% von D</a:t>
            </a:r>
          </a:p>
        </p:txBody>
      </p:sp>
    </p:spTree>
    <p:extLst>
      <p:ext uri="{BB962C8B-B14F-4D97-AF65-F5344CB8AC3E}">
        <p14:creationId xmlns:p14="http://schemas.microsoft.com/office/powerpoint/2010/main" val="22021447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RLP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Basisdaten (1)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A1A99D0-6599-425A-8430-B1EF0A38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172298"/>
            <a:ext cx="90308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563BFB"/>
                </a:solidFill>
              </a:rPr>
              <a:t>Annahme</a:t>
            </a:r>
          </a:p>
          <a:p>
            <a:pPr marL="0" indent="0">
              <a:defRPr/>
            </a:pPr>
            <a:r>
              <a:rPr lang="de-DE" altLang="de-DE" sz="1800" dirty="0">
                <a:solidFill>
                  <a:srgbClr val="563BFB"/>
                </a:solidFill>
              </a:rPr>
              <a:t>In Ermangelung von Studien bei einigen EE-Potenzialen 2040 für RLP werden folgende Annahmen getroffen: Die EE-Potenziale 2040 für RLP können von den  bundesweiten Werten abgeleitet werden (siehe Primärenergiebedarf in RLP 2040 (1,2):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CBE39EF-6917-4106-8059-C8AA5FDC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3059668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de-DE" altLang="de-DE" sz="1800" dirty="0">
                <a:solidFill>
                  <a:srgbClr val="563BFB"/>
                </a:solidFill>
              </a:rPr>
              <a:t>EE-Potenziale RLP = 5% vom EE-Potenziale von D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87CC6F2-69AA-49CB-903D-C8A19D1A8137}"/>
              </a:ext>
            </a:extLst>
          </p:cNvPr>
          <p:cNvSpPr/>
          <p:nvPr/>
        </p:nvSpPr>
        <p:spPr bwMode="auto">
          <a:xfrm>
            <a:off x="2360023" y="2847703"/>
            <a:ext cx="5320937" cy="766354"/>
          </a:xfrm>
          <a:prstGeom prst="rect">
            <a:avLst/>
          </a:prstGeom>
          <a:noFill/>
          <a:ln w="127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98141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946" y="39504"/>
            <a:ext cx="8915400" cy="726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EE-Potenziale bis 2040 in RLP (2)</a:t>
            </a:r>
            <a:br>
              <a:rPr lang="de-DE" alt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e-DE" altLang="de-D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Basisdaten (2)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B116151-FDBA-4A96-923D-58BC8B12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575" y="5975778"/>
            <a:ext cx="1705916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LAK EB, ISE e.V.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1D0FE37-BAAF-456E-92D8-9D0464F19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71852"/>
              </p:ext>
            </p:extLst>
          </p:nvPr>
        </p:nvGraphicFramePr>
        <p:xfrm>
          <a:off x="694509" y="1032255"/>
          <a:ext cx="8516982" cy="500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222">
                  <a:extLst>
                    <a:ext uri="{9D8B030D-6E8A-4147-A177-3AD203B41FA5}">
                      <a16:colId xmlns:a16="http://schemas.microsoft.com/office/drawing/2014/main" val="3749029877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3591752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35936916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9121688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28150255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969091133"/>
                    </a:ext>
                  </a:extLst>
                </a:gridCol>
                <a:gridCol w="1201782">
                  <a:extLst>
                    <a:ext uri="{9D8B030D-6E8A-4147-A177-3AD203B41FA5}">
                      <a16:colId xmlns:a16="http://schemas.microsoft.com/office/drawing/2014/main" val="3400619092"/>
                    </a:ext>
                  </a:extLst>
                </a:gridCol>
              </a:tblGrid>
              <a:tr h="2378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Primärenergie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Flächen-</a:t>
                      </a:r>
                      <a:b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potenzial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Vollast-</a:t>
                      </a:r>
                      <a:b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stunden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Quelle/Kommentar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Bestand EE </a:t>
                      </a:r>
                      <a:br>
                        <a:rPr lang="nl-NL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nl-NL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(LAK EB 2018)</a:t>
                      </a:r>
                      <a:endParaRPr lang="nl-NL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19229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ctr" fontAlgn="t"/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km²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TWh</a:t>
                      </a:r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49650"/>
                  </a:ext>
                </a:extLst>
              </a:tr>
              <a:tr h="2562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75245508"/>
                  </a:ext>
                </a:extLst>
              </a:tr>
              <a:tr h="156048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Photovoltaik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0825926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2844711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Solarthermie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106353"/>
                  </a:ext>
                </a:extLst>
              </a:tr>
              <a:tr h="468144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</a:t>
                      </a:r>
                      <a:r>
                        <a:rPr lang="de-DE" sz="1600" b="1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onshore</a:t>
                      </a:r>
                      <a:b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(1,9% Fläche von RLP)</a:t>
                      </a:r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377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2.440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6,2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6467641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13,1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1470753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1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0314254"/>
                  </a:ext>
                </a:extLst>
              </a:tr>
              <a:tr h="288089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2</a:t>
                      </a:r>
                      <a:b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Biomasse-Potzeniale RLP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IfaS 2004: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93875362"/>
                  </a:ext>
                </a:extLst>
              </a:tr>
              <a:tr h="288089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Szenario 3</a:t>
                      </a:r>
                      <a:br>
                        <a:rPr lang="de-DE" sz="1400" u="sng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ISE e.V.-Annahme</a:t>
                      </a:r>
                      <a:endParaRPr lang="de-DE" sz="1400" b="0" i="0" u="sng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Energieaufteilung:</a:t>
                      </a:r>
                      <a:b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- 5 TWh Stromerzeugung</a:t>
                      </a:r>
                      <a:b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- 10 TWh Wärmeerzeugung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1014065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Wasserkraft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EE-Potenzial = 5% von Wert D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5775108"/>
                  </a:ext>
                </a:extLst>
              </a:tr>
              <a:tr h="144044"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3100337"/>
                  </a:ext>
                </a:extLst>
              </a:tr>
              <a:tr h="360111"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Gesamtenergiebedarf</a:t>
                      </a:r>
                      <a:b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2018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1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LAK Energiebilanzen 2018</a:t>
                      </a:r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  <a:endParaRPr lang="de-DE" sz="1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3491056"/>
                  </a:ext>
                </a:extLst>
              </a:tr>
              <a:tr h="360111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Gesamtenergiebedarf</a:t>
                      </a:r>
                      <a:b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2040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de-DE" sz="16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Gesamtenergiebedarf</a:t>
                      </a:r>
                      <a:b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5% von Wert D,</a:t>
                      </a:r>
                      <a:b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400" u="none" strike="noStrike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ISE e.V.-Ausarbeitung</a:t>
                      </a:r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545275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A0227CF-E8C0-48AA-98C4-747DAF4782FB}"/>
              </a:ext>
            </a:extLst>
          </p:cNvPr>
          <p:cNvSpPr txBox="1"/>
          <p:nvPr/>
        </p:nvSpPr>
        <p:spPr>
          <a:xfrm>
            <a:off x="7697173" y="3437709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17)</a:t>
            </a:r>
          </a:p>
        </p:txBody>
      </p:sp>
    </p:spTree>
    <p:extLst>
      <p:ext uri="{BB962C8B-B14F-4D97-AF65-F5344CB8AC3E}">
        <p14:creationId xmlns:p14="http://schemas.microsoft.com/office/powerpoint/2010/main" val="1882795431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>
            <a:extLst>
              <a:ext uri="{FF2B5EF4-FFF2-40B4-BE49-F238E27FC236}">
                <a16:creationId xmlns:a16="http://schemas.microsoft.com/office/drawing/2014/main" id="{F3031591-B539-4B7C-B648-7CA1151E9E35}"/>
              </a:ext>
            </a:extLst>
          </p:cNvPr>
          <p:cNvSpPr/>
          <p:nvPr/>
        </p:nvSpPr>
        <p:spPr bwMode="auto">
          <a:xfrm>
            <a:off x="3087871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F827EF6-0B59-4ABD-A08B-99C23C6D6687}"/>
              </a:ext>
            </a:extLst>
          </p:cNvPr>
          <p:cNvSpPr/>
          <p:nvPr/>
        </p:nvSpPr>
        <p:spPr bwMode="auto">
          <a:xfrm>
            <a:off x="1016919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855822A-E7C4-4BAA-86DE-2D0571DE8F13}"/>
              </a:ext>
            </a:extLst>
          </p:cNvPr>
          <p:cNvSpPr/>
          <p:nvPr/>
        </p:nvSpPr>
        <p:spPr bwMode="auto">
          <a:xfrm>
            <a:off x="5145343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9357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in RLP klafft noch eine sehr große Lücke zwischen Potenzial und Bestand!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RLP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Potenziale vs. Bestand 2018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D1019DD-EA9B-4FE8-8E52-863954D2E3FA}"/>
              </a:ext>
            </a:extLst>
          </p:cNvPr>
          <p:cNvSpPr txBox="1"/>
          <p:nvPr/>
        </p:nvSpPr>
        <p:spPr>
          <a:xfrm>
            <a:off x="1648333" y="50161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Solar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4A38E6-0B42-4739-AE25-F30042E066F2}"/>
              </a:ext>
            </a:extLst>
          </p:cNvPr>
          <p:cNvSpPr txBox="1"/>
          <p:nvPr/>
        </p:nvSpPr>
        <p:spPr>
          <a:xfrm>
            <a:off x="3228376" y="501615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Wind </a:t>
            </a:r>
            <a:r>
              <a:rPr lang="de-DE" sz="1800" u="sng" dirty="0" err="1"/>
              <a:t>onshore</a:t>
            </a:r>
            <a:endParaRPr lang="de-DE" sz="1800" u="sng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F5C12D-4C91-4BB7-B114-B35646742DCA}"/>
              </a:ext>
            </a:extLst>
          </p:cNvPr>
          <p:cNvSpPr txBox="1"/>
          <p:nvPr/>
        </p:nvSpPr>
        <p:spPr>
          <a:xfrm>
            <a:off x="5504778" y="50161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Biomasse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5C9E97-3923-4920-A731-59524B98D463}"/>
              </a:ext>
            </a:extLst>
          </p:cNvPr>
          <p:cNvSpPr txBox="1"/>
          <p:nvPr/>
        </p:nvSpPr>
        <p:spPr>
          <a:xfrm>
            <a:off x="7498076" y="5016152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u="sng" dirty="0"/>
              <a:t>Wasserkraft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6E35E7-613F-4936-8825-AF1BEF60ED53}"/>
              </a:ext>
            </a:extLst>
          </p:cNvPr>
          <p:cNvSpPr txBox="1"/>
          <p:nvPr/>
        </p:nvSpPr>
        <p:spPr>
          <a:xfrm>
            <a:off x="1538863" y="537755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17AF44-998D-48B3-9AF1-8C9F1ADBC6B9}"/>
              </a:ext>
            </a:extLst>
          </p:cNvPr>
          <p:cNvSpPr txBox="1"/>
          <p:nvPr/>
        </p:nvSpPr>
        <p:spPr>
          <a:xfrm>
            <a:off x="1538863" y="569330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399758-FA54-4D49-84EE-AC7FCBDF40A3}"/>
              </a:ext>
            </a:extLst>
          </p:cNvPr>
          <p:cNvSpPr/>
          <p:nvPr/>
        </p:nvSpPr>
        <p:spPr bwMode="auto">
          <a:xfrm>
            <a:off x="1352831" y="5443201"/>
            <a:ext cx="176486" cy="17648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A04DB1-77CC-44DA-9AC7-48BF7AD4DA95}"/>
              </a:ext>
            </a:extLst>
          </p:cNvPr>
          <p:cNvSpPr/>
          <p:nvPr/>
        </p:nvSpPr>
        <p:spPr bwMode="auto">
          <a:xfrm>
            <a:off x="1352831" y="5740629"/>
            <a:ext cx="176486" cy="17648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C6C095-2499-4A1E-B6AF-D8EFFCB89464}"/>
              </a:ext>
            </a:extLst>
          </p:cNvPr>
          <p:cNvSpPr txBox="1"/>
          <p:nvPr/>
        </p:nvSpPr>
        <p:spPr>
          <a:xfrm>
            <a:off x="1061796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71F7D63-7D13-46DC-A214-26ADB483C1EA}"/>
              </a:ext>
            </a:extLst>
          </p:cNvPr>
          <p:cNvSpPr txBox="1"/>
          <p:nvPr/>
        </p:nvSpPr>
        <p:spPr>
          <a:xfrm>
            <a:off x="2077025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45A2158-8EA8-416B-BE38-41827EECC64D}"/>
              </a:ext>
            </a:extLst>
          </p:cNvPr>
          <p:cNvSpPr txBox="1"/>
          <p:nvPr/>
        </p:nvSpPr>
        <p:spPr>
          <a:xfrm>
            <a:off x="362892" y="122639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C23125E-1107-4F67-AD62-147AEC58284B}"/>
              </a:ext>
            </a:extLst>
          </p:cNvPr>
          <p:cNvSpPr txBox="1"/>
          <p:nvPr/>
        </p:nvSpPr>
        <p:spPr>
          <a:xfrm>
            <a:off x="3094782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9230DF3-9D6E-47F3-9245-D8D3063199A1}"/>
              </a:ext>
            </a:extLst>
          </p:cNvPr>
          <p:cNvSpPr txBox="1"/>
          <p:nvPr/>
        </p:nvSpPr>
        <p:spPr>
          <a:xfrm>
            <a:off x="4162265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6CF825D-68DF-4426-BADE-6EB7D7D1EAAE}"/>
              </a:ext>
            </a:extLst>
          </p:cNvPr>
          <p:cNvSpPr txBox="1"/>
          <p:nvPr/>
        </p:nvSpPr>
        <p:spPr>
          <a:xfrm>
            <a:off x="5181613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AE5C3A7-0E6D-48D9-9D49-ADE5E96C2404}"/>
              </a:ext>
            </a:extLst>
          </p:cNvPr>
          <p:cNvSpPr txBox="1"/>
          <p:nvPr/>
        </p:nvSpPr>
        <p:spPr>
          <a:xfrm>
            <a:off x="6179424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A4FF7E3-97B4-4B15-B45B-6A44FB8B6990}"/>
              </a:ext>
            </a:extLst>
          </p:cNvPr>
          <p:cNvSpPr txBox="1"/>
          <p:nvPr/>
        </p:nvSpPr>
        <p:spPr>
          <a:xfrm>
            <a:off x="7233608" y="95773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Potenzial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3005B5C-6C75-40BD-9FD9-A8CD016B67E2}"/>
              </a:ext>
            </a:extLst>
          </p:cNvPr>
          <p:cNvSpPr txBox="1"/>
          <p:nvPr/>
        </p:nvSpPr>
        <p:spPr>
          <a:xfrm>
            <a:off x="8240128" y="97373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Bestand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3441127-BA69-4123-A1D9-53E539749AD8}"/>
              </a:ext>
            </a:extLst>
          </p:cNvPr>
          <p:cNvSpPr txBox="1"/>
          <p:nvPr/>
        </p:nvSpPr>
        <p:spPr>
          <a:xfrm>
            <a:off x="5362142" y="122851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15</a:t>
            </a:r>
          </a:p>
          <a:p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545F550-E206-4141-8CA6-5CCC7034CD79}"/>
              </a:ext>
            </a:extLst>
          </p:cNvPr>
          <p:cNvSpPr txBox="1"/>
          <p:nvPr/>
        </p:nvSpPr>
        <p:spPr>
          <a:xfrm>
            <a:off x="6360466" y="122851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13,1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2964E6E-16F2-4A73-97F4-AF43C6401F84}"/>
              </a:ext>
            </a:extLst>
          </p:cNvPr>
          <p:cNvSpPr txBox="1"/>
          <p:nvPr/>
        </p:nvSpPr>
        <p:spPr>
          <a:xfrm>
            <a:off x="7526266" y="122851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9DE3016-360A-478A-B0E2-7CCEFCD9628D}"/>
              </a:ext>
            </a:extLst>
          </p:cNvPr>
          <p:cNvSpPr txBox="1"/>
          <p:nvPr/>
        </p:nvSpPr>
        <p:spPr>
          <a:xfrm>
            <a:off x="8457225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0,8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A382CC-DCCA-43D9-A855-093F0946E3F8}"/>
              </a:ext>
            </a:extLst>
          </p:cNvPr>
          <p:cNvSpPr txBox="1"/>
          <p:nvPr/>
        </p:nvSpPr>
        <p:spPr>
          <a:xfrm>
            <a:off x="4317906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6,2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7B884B-DE53-4C0C-9771-DCDD427DA25C}"/>
              </a:ext>
            </a:extLst>
          </p:cNvPr>
          <p:cNvSpPr txBox="1"/>
          <p:nvPr/>
        </p:nvSpPr>
        <p:spPr>
          <a:xfrm>
            <a:off x="3282345" y="12285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24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305005-B16A-4E6A-9A4C-7A5CF681DED3}"/>
              </a:ext>
            </a:extLst>
          </p:cNvPr>
          <p:cNvSpPr txBox="1"/>
          <p:nvPr/>
        </p:nvSpPr>
        <p:spPr>
          <a:xfrm>
            <a:off x="2295453" y="12285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2,5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2D0911E-7D2B-4E21-8D85-850A6420666F}"/>
              </a:ext>
            </a:extLst>
          </p:cNvPr>
          <p:cNvSpPr txBox="1"/>
          <p:nvPr/>
        </p:nvSpPr>
        <p:spPr>
          <a:xfrm>
            <a:off x="1105381" y="122851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 60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BEF3CCE1-CAC7-4335-BB2E-11BBB236CD74}"/>
              </a:ext>
            </a:extLst>
          </p:cNvPr>
          <p:cNvCxnSpPr/>
          <p:nvPr/>
        </p:nvCxnSpPr>
        <p:spPr bwMode="auto">
          <a:xfrm flipV="1">
            <a:off x="1216419" y="1638927"/>
            <a:ext cx="0" cy="579272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AC3AC9E2-F5EC-4474-8F70-266CAB18B894}"/>
              </a:ext>
            </a:extLst>
          </p:cNvPr>
          <p:cNvCxnSpPr/>
          <p:nvPr/>
        </p:nvCxnSpPr>
        <p:spPr bwMode="auto">
          <a:xfrm flipV="1">
            <a:off x="1614453" y="1638927"/>
            <a:ext cx="0" cy="579272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2D5D76D8-5F50-4A18-B9F5-A928EA06313D}"/>
              </a:ext>
            </a:extLst>
          </p:cNvPr>
          <p:cNvSpPr/>
          <p:nvPr/>
        </p:nvSpPr>
        <p:spPr bwMode="auto">
          <a:xfrm>
            <a:off x="7178887" y="940886"/>
            <a:ext cx="1889141" cy="5138472"/>
          </a:xfrm>
          <a:prstGeom prst="rect">
            <a:avLst/>
          </a:prstGeom>
          <a:solidFill>
            <a:srgbClr val="7F7F7F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52EAA18A-F376-4266-BEB1-F4CBE4C3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281" y="5878324"/>
            <a:ext cx="1705916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LAK EB, ISE e.V.</a:t>
            </a:r>
          </a:p>
        </p:txBody>
      </p:sp>
      <p:graphicFrame>
        <p:nvGraphicFramePr>
          <p:cNvPr id="44" name="Diagramm 43">
            <a:extLst>
              <a:ext uri="{FF2B5EF4-FFF2-40B4-BE49-F238E27FC236}">
                <a16:creationId xmlns:a16="http://schemas.microsoft.com/office/drawing/2014/main" id="{68CAC52D-76B3-4611-A15E-4D1984054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97289"/>
              </p:ext>
            </p:extLst>
          </p:nvPr>
        </p:nvGraphicFramePr>
        <p:xfrm>
          <a:off x="760492" y="1622560"/>
          <a:ext cx="8528706" cy="341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62290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1147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Agenda </a:t>
            </a:r>
            <a:endParaRPr lang="de-DE" altLang="de-DE" sz="2000">
              <a:solidFill>
                <a:schemeClr val="bg1"/>
              </a:solidFill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20E8E17E-634F-4655-9793-FCB5F90E2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780948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Randbedingung der Meta-Studie </a:t>
            </a:r>
            <a:endParaRPr lang="de-DE" altLang="de-DE" sz="1600" dirty="0">
              <a:solidFill>
                <a:srgbClr val="3333FF"/>
              </a:solidFill>
            </a:endParaRPr>
          </a:p>
        </p:txBody>
      </p:sp>
      <p:sp>
        <p:nvSpPr>
          <p:cNvPr id="8200" name="Text Box 5">
            <a:extLst>
              <a:ext uri="{FF2B5EF4-FFF2-40B4-BE49-F238E27FC236}">
                <a16:creationId xmlns:a16="http://schemas.microsoft.com/office/drawing/2014/main" id="{B0109D79-F640-48B2-A6EE-4DF1B46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4126991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Fazit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99B1CF-F2A6-4C2A-BC17-42A4A9CB374B}"/>
              </a:ext>
            </a:extLst>
          </p:cNvPr>
          <p:cNvSpPr/>
          <p:nvPr/>
        </p:nvSpPr>
        <p:spPr bwMode="auto">
          <a:xfrm>
            <a:off x="0" y="1604039"/>
            <a:ext cx="9906000" cy="117673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39817CF-F439-44CB-93D5-6DD6F385A310}"/>
              </a:ext>
            </a:extLst>
          </p:cNvPr>
          <p:cNvGrpSpPr/>
          <p:nvPr/>
        </p:nvGrpSpPr>
        <p:grpSpPr>
          <a:xfrm>
            <a:off x="1127123" y="1896584"/>
            <a:ext cx="8697913" cy="741454"/>
            <a:chOff x="1127123" y="1530511"/>
            <a:chExt cx="8697913" cy="741454"/>
          </a:xfrm>
        </p:grpSpPr>
        <p:sp>
          <p:nvSpPr>
            <p:cNvPr id="8197" name="Text Box 5">
              <a:extLst>
                <a:ext uri="{FF2B5EF4-FFF2-40B4-BE49-F238E27FC236}">
                  <a16:creationId xmlns:a16="http://schemas.microsoft.com/office/drawing/2014/main" id="{E6B98ABA-EBB2-41EB-A790-CB4482241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123" y="1530511"/>
              <a:ext cx="8697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</a:pPr>
              <a:r>
                <a:rPr lang="de-DE" altLang="de-DE" sz="1800" dirty="0">
                  <a:solidFill>
                    <a:srgbClr val="563BFB"/>
                  </a:solidFill>
                </a:rPr>
                <a:t>Primärenergiebedarf, Überleitung der Energiebilanz von 2017 bis 2040</a:t>
              </a:r>
            </a:p>
          </p:txBody>
        </p:sp>
        <p:sp>
          <p:nvSpPr>
            <p:cNvPr id="8198" name="Text Box 5">
              <a:extLst>
                <a:ext uri="{FF2B5EF4-FFF2-40B4-BE49-F238E27FC236}">
                  <a16:creationId xmlns:a16="http://schemas.microsoft.com/office/drawing/2014/main" id="{3928CE88-2F2D-439E-998F-240EFD4E0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123" y="1902633"/>
              <a:ext cx="8697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4A300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57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  <a:tab pos="40005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</a:pPr>
              <a:r>
                <a:rPr lang="de-DE" altLang="de-DE" sz="1800" dirty="0">
                  <a:solidFill>
                    <a:srgbClr val="563BFB"/>
                  </a:solidFill>
                </a:rPr>
                <a:t>EE-Potenziale bis 2040</a:t>
              </a: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02BD46F9-C21F-445F-8DB5-AE7D9B1E241E}"/>
              </a:ext>
            </a:extLst>
          </p:cNvPr>
          <p:cNvSpPr/>
          <p:nvPr/>
        </p:nvSpPr>
        <p:spPr bwMode="auto">
          <a:xfrm>
            <a:off x="0" y="2928890"/>
            <a:ext cx="9906000" cy="10888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86CA013-C057-4902-8298-43234AC0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3248620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Primärenergiebedarf bis 2040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F7B6AB7-B053-417E-9696-7D7B80ED4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3546029"/>
            <a:ext cx="869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EE-Potenziale bis 2040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27B1A30E-1541-42BD-863B-4E53560A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1086040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3333FF"/>
                </a:solidFill>
              </a:rPr>
              <a:t>Primärenergieverbrauch in Deutschland 2017 </a:t>
            </a:r>
            <a:endParaRPr lang="de-DE" altLang="de-DE" sz="1600" dirty="0">
              <a:solidFill>
                <a:srgbClr val="3333FF"/>
              </a:solidFill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EA410B7-FF24-491B-BD7C-01AC51965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2928890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u="sng" dirty="0">
                <a:solidFill>
                  <a:srgbClr val="563BFB"/>
                </a:solidFill>
              </a:rPr>
              <a:t>Rheinland-Pfalz (RLP)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632EF32F-CF9C-4A69-AF47-39CF968D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1602578"/>
            <a:ext cx="8697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u="sng" dirty="0">
                <a:solidFill>
                  <a:srgbClr val="563BFB"/>
                </a:solidFill>
              </a:rPr>
              <a:t>Deutschland (D)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1AE0638-599D-4FB4-A3F8-07D6D35F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3" y="4614237"/>
            <a:ext cx="8697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dirty="0">
                <a:solidFill>
                  <a:srgbClr val="563BFB"/>
                </a:solidFill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D8E2B780-A098-47EC-8770-7E5718BF8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857627"/>
              </p:ext>
            </p:extLst>
          </p:nvPr>
        </p:nvGraphicFramePr>
        <p:xfrm>
          <a:off x="819152" y="1561818"/>
          <a:ext cx="8953498" cy="402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A0C2FD77-0A00-4A3F-945B-EC721EA8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0886"/>
            <a:ext cx="9906000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Auch in RLP kann der Primärenergiebedarf mit dem PV-Potenzial flexibel</a:t>
            </a:r>
          </a:p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ausgeglichen werden!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836390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EE-Potenziale bis 2040 in RLP (4)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Primärenergiebedarf vs. EE-Potenziale und Bestand 2018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542B37-BDBA-4781-BEC2-175E83ECDBF4}"/>
              </a:ext>
            </a:extLst>
          </p:cNvPr>
          <p:cNvSpPr txBox="1"/>
          <p:nvPr/>
        </p:nvSpPr>
        <p:spPr>
          <a:xfrm>
            <a:off x="1367243" y="92025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Primärenergiebedarf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096BD-56CD-4536-9986-4C26936458BD}"/>
              </a:ext>
            </a:extLst>
          </p:cNvPr>
          <p:cNvSpPr txBox="1"/>
          <p:nvPr/>
        </p:nvSpPr>
        <p:spPr>
          <a:xfrm>
            <a:off x="4442940" y="92025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EE-Potenziale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C3062C-70DF-40CF-98EA-B9945CEC5FAE}"/>
              </a:ext>
            </a:extLst>
          </p:cNvPr>
          <p:cNvSpPr txBox="1"/>
          <p:nvPr/>
        </p:nvSpPr>
        <p:spPr>
          <a:xfrm>
            <a:off x="7342250" y="92025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Bestand 2018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A4B675E-589C-419D-BD49-60918BE2463C}"/>
              </a:ext>
            </a:extLst>
          </p:cNvPr>
          <p:cNvSpPr txBox="1"/>
          <p:nvPr/>
        </p:nvSpPr>
        <p:spPr>
          <a:xfrm>
            <a:off x="583482" y="121312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3333FF"/>
                </a:solidFill>
              </a:rPr>
              <a:t>TWh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5C3A2E7-7EA8-4781-8D43-E9581F98EA41}"/>
              </a:ext>
            </a:extLst>
          </p:cNvPr>
          <p:cNvSpPr txBox="1"/>
          <p:nvPr/>
        </p:nvSpPr>
        <p:spPr>
          <a:xfrm>
            <a:off x="1897149" y="1223263"/>
            <a:ext cx="1184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100 TWh/a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42B1C4-A342-4653-9FA3-5409E46233A1}"/>
              </a:ext>
            </a:extLst>
          </p:cNvPr>
          <p:cNvSpPr txBox="1"/>
          <p:nvPr/>
        </p:nvSpPr>
        <p:spPr>
          <a:xfrm>
            <a:off x="4581987" y="1223263"/>
            <a:ext cx="1540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&gt;&gt; 100 TWh/a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F6F305-41D2-4749-8B26-51831810C748}"/>
              </a:ext>
            </a:extLst>
          </p:cNvPr>
          <p:cNvSpPr txBox="1"/>
          <p:nvPr/>
        </p:nvSpPr>
        <p:spPr>
          <a:xfrm>
            <a:off x="7569227" y="1223263"/>
            <a:ext cx="10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3333FF"/>
                </a:solidFill>
              </a:rPr>
              <a:t>22,6 TWh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8CFD04A-5BA6-4E72-A241-FA2F915EA180}"/>
              </a:ext>
            </a:extLst>
          </p:cNvPr>
          <p:cNvCxnSpPr/>
          <p:nvPr/>
        </p:nvCxnSpPr>
        <p:spPr bwMode="auto">
          <a:xfrm flipV="1">
            <a:off x="4743272" y="1680754"/>
            <a:ext cx="0" cy="610071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4CA30B9-4B55-4692-ADBF-CFDB7DF70588}"/>
              </a:ext>
            </a:extLst>
          </p:cNvPr>
          <p:cNvCxnSpPr/>
          <p:nvPr/>
        </p:nvCxnSpPr>
        <p:spPr bwMode="auto">
          <a:xfrm flipV="1">
            <a:off x="5841041" y="1680754"/>
            <a:ext cx="0" cy="610071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097E605F-BBA5-42F7-B023-9DD09138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281" y="5695516"/>
            <a:ext cx="1705916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LAK EB, ISE e.V.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82AECD-04DB-4205-B9F1-CFCACF6A5EAE}"/>
              </a:ext>
            </a:extLst>
          </p:cNvPr>
          <p:cNvSpPr txBox="1"/>
          <p:nvPr/>
        </p:nvSpPr>
        <p:spPr>
          <a:xfrm>
            <a:off x="5953808" y="306762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PV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F59CD1-4597-478D-AC24-0EBA86C8A3DC}"/>
              </a:ext>
            </a:extLst>
          </p:cNvPr>
          <p:cNvSpPr txBox="1"/>
          <p:nvPr/>
        </p:nvSpPr>
        <p:spPr>
          <a:xfrm>
            <a:off x="5920817" y="399609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Solarthermie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D64A6A-FC26-4A88-B2DB-5CC6E63E8B28}"/>
              </a:ext>
            </a:extLst>
          </p:cNvPr>
          <p:cNvSpPr txBox="1"/>
          <p:nvPr/>
        </p:nvSpPr>
        <p:spPr>
          <a:xfrm>
            <a:off x="5920817" y="4422213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Wind </a:t>
            </a:r>
            <a:r>
              <a:rPr lang="de-DE" sz="1400" dirty="0" err="1"/>
              <a:t>onshore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96EFD1-03E4-4F7B-BCD7-980426FC3FEE}"/>
              </a:ext>
            </a:extLst>
          </p:cNvPr>
          <p:cNvSpPr txBox="1"/>
          <p:nvPr/>
        </p:nvSpPr>
        <p:spPr>
          <a:xfrm>
            <a:off x="5953808" y="5002220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Biomasse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A26018-2436-46BA-9279-100A6E41FAA1}"/>
              </a:ext>
            </a:extLst>
          </p:cNvPr>
          <p:cNvSpPr txBox="1"/>
          <p:nvPr/>
        </p:nvSpPr>
        <p:spPr>
          <a:xfrm>
            <a:off x="5953808" y="5255314"/>
            <a:ext cx="11333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Wasserkraft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35BAC6-3126-419B-B75B-87D4D74F42FF}"/>
              </a:ext>
            </a:extLst>
          </p:cNvPr>
          <p:cNvSpPr txBox="1"/>
          <p:nvPr/>
        </p:nvSpPr>
        <p:spPr>
          <a:xfrm>
            <a:off x="7209952" y="1985789"/>
            <a:ext cx="231345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EE-Potenziale, leicht</a:t>
            </a:r>
          </a:p>
          <a:p>
            <a:r>
              <a:rPr lang="de-DE" sz="1800" dirty="0">
                <a:solidFill>
                  <a:srgbClr val="FF0000"/>
                </a:solidFill>
              </a:rPr>
              <a:t>zu merken (TWh):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60  Solar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24 Wind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15 Biomasse</a:t>
            </a:r>
          </a:p>
          <a:p>
            <a:pPr marL="285750" indent="-285750">
              <a:buFontTx/>
              <a:buChar char="-"/>
            </a:pPr>
            <a:r>
              <a:rPr lang="de-DE" sz="1800" dirty="0">
                <a:solidFill>
                  <a:srgbClr val="FF0000"/>
                </a:solidFill>
              </a:rPr>
              <a:t>  1 Wasserkraft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21212A6-3AB5-489E-85BF-10FB0EE751C8}"/>
              </a:ext>
            </a:extLst>
          </p:cNvPr>
          <p:cNvSpPr txBox="1"/>
          <p:nvPr/>
        </p:nvSpPr>
        <p:spPr>
          <a:xfrm>
            <a:off x="2995993" y="127467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F5C9A7E-2930-4053-8EAE-9B7A173AF9E7}"/>
              </a:ext>
            </a:extLst>
          </p:cNvPr>
          <p:cNvSpPr txBox="1"/>
          <p:nvPr/>
        </p:nvSpPr>
        <p:spPr>
          <a:xfrm>
            <a:off x="303995" y="5557016"/>
            <a:ext cx="4048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*) ohne klimaneutrale Grundstoff-Industrie (ca. 30TWh/a)</a:t>
            </a:r>
          </a:p>
        </p:txBody>
      </p:sp>
    </p:spTree>
    <p:extLst>
      <p:ext uri="{BB962C8B-B14F-4D97-AF65-F5344CB8AC3E}">
        <p14:creationId xmlns:p14="http://schemas.microsoft.com/office/powerpoint/2010/main" val="28486752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9CE82BC-449F-429D-95DD-730E8A1BE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46" y="0"/>
            <a:ext cx="7464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Fazit</a:t>
            </a:r>
            <a:endParaRPr lang="de-DE" alt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5BF177-6460-45C2-9D14-3956BE13F490}"/>
              </a:ext>
            </a:extLst>
          </p:cNvPr>
          <p:cNvSpPr txBox="1"/>
          <p:nvPr/>
        </p:nvSpPr>
        <p:spPr>
          <a:xfrm>
            <a:off x="437379" y="1548393"/>
            <a:ext cx="930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EE-Potenziale reichen sehr gut aus, um den Primärenergiebedarf in 2040 für D und RLP zu decken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E5C635A-4746-43AB-9405-315F1EC9260E}"/>
              </a:ext>
            </a:extLst>
          </p:cNvPr>
          <p:cNvSpPr txBox="1"/>
          <p:nvPr/>
        </p:nvSpPr>
        <p:spPr>
          <a:xfrm>
            <a:off x="437379" y="3152273"/>
            <a:ext cx="8800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Energie der Biogas-Anlagen  sollte vorzugsweise  eingespeichert werden und bei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„</a:t>
            </a:r>
            <a:r>
              <a:rPr lang="de-DE" sz="1600" dirty="0" err="1">
                <a:solidFill>
                  <a:srgbClr val="3333FF"/>
                </a:solidFill>
              </a:rPr>
              <a:t>Dunkelfllauten</a:t>
            </a:r>
            <a:r>
              <a:rPr lang="de-DE" sz="1600" dirty="0">
                <a:solidFill>
                  <a:srgbClr val="3333FF"/>
                </a:solidFill>
              </a:rPr>
              <a:t>“ zum Einsatz kommen, d.h. keine Grundlastnutzung zur Stromerzeugung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siehe Kapitel „</a:t>
            </a:r>
            <a:r>
              <a:rPr lang="de-DE" sz="1600" dirty="0" err="1">
                <a:solidFill>
                  <a:srgbClr val="3333FF"/>
                </a:solidFill>
                <a:sym typeface="Wingdings" panose="05000000000000000000" pitchFamily="2" charset="2"/>
              </a:rPr>
              <a:t>enrgetische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 Versorgungssicherheit“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5E40EC-ACAB-4B60-ADBC-A6D0D6920FE8}"/>
              </a:ext>
            </a:extLst>
          </p:cNvPr>
          <p:cNvSpPr txBox="1"/>
          <p:nvPr/>
        </p:nvSpPr>
        <p:spPr>
          <a:xfrm>
            <a:off x="437379" y="4097269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Einfach erreichbare Ziele müssen schnell und wirtschaftlich umgesetzt werden: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z.B. Wind offshore (</a:t>
            </a:r>
            <a:r>
              <a:rPr lang="de-DE" sz="1600" dirty="0" err="1">
                <a:solidFill>
                  <a:srgbClr val="3333FF"/>
                </a:solidFill>
              </a:rPr>
              <a:t>low</a:t>
            </a:r>
            <a:r>
              <a:rPr lang="de-DE" sz="1600" dirty="0">
                <a:solidFill>
                  <a:srgbClr val="3333FF"/>
                </a:solidFill>
              </a:rPr>
              <a:t> </a:t>
            </a:r>
            <a:r>
              <a:rPr lang="de-DE" sz="1600" dirty="0" err="1">
                <a:solidFill>
                  <a:srgbClr val="3333FF"/>
                </a:solidFill>
              </a:rPr>
              <a:t>hanging</a:t>
            </a:r>
            <a:r>
              <a:rPr lang="de-DE" sz="1600" dirty="0">
                <a:solidFill>
                  <a:srgbClr val="3333FF"/>
                </a:solidFill>
              </a:rPr>
              <a:t> </a:t>
            </a:r>
            <a:r>
              <a:rPr lang="de-DE" sz="1600" dirty="0" err="1">
                <a:solidFill>
                  <a:srgbClr val="3333FF"/>
                </a:solidFill>
              </a:rPr>
              <a:t>fruits</a:t>
            </a:r>
            <a:r>
              <a:rPr lang="de-DE" sz="16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933CA9-DFDA-41C9-838E-8E9F3D9045BD}"/>
              </a:ext>
            </a:extLst>
          </p:cNvPr>
          <p:cNvSpPr txBox="1"/>
          <p:nvPr/>
        </p:nvSpPr>
        <p:spPr>
          <a:xfrm>
            <a:off x="437379" y="2247167"/>
            <a:ext cx="6284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Alle EE werden gebraucht um die Klimaschutzziele zu erreichen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36CA68-0A3D-433B-A7FF-43C753C7075D}"/>
              </a:ext>
            </a:extLst>
          </p:cNvPr>
          <p:cNvSpPr txBox="1"/>
          <p:nvPr/>
        </p:nvSpPr>
        <p:spPr>
          <a:xfrm>
            <a:off x="437379" y="2699720"/>
            <a:ext cx="9300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Mit den großen PV-Potenzialen sind flexible Anpassungen an den Primärenergiebedarf möglich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2311B4-7F9E-4C3D-A41F-19A824D599E0}"/>
              </a:ext>
            </a:extLst>
          </p:cNvPr>
          <p:cNvSpPr txBox="1"/>
          <p:nvPr/>
        </p:nvSpPr>
        <p:spPr>
          <a:xfrm>
            <a:off x="437379" y="849619"/>
            <a:ext cx="831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Die geplanten Einsparungen (Suffizienz und Effizienz) müssen vorranging erschlossen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werden 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 siehe Kapitel „Energieverbrauch“</a:t>
            </a:r>
            <a:endParaRPr lang="de-DE" sz="1600" dirty="0">
              <a:solidFill>
                <a:srgbClr val="3333FF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2A513E9-B7D4-431B-B70B-155F16AC4A93}"/>
              </a:ext>
            </a:extLst>
          </p:cNvPr>
          <p:cNvSpPr txBox="1"/>
          <p:nvPr/>
        </p:nvSpPr>
        <p:spPr>
          <a:xfrm>
            <a:off x="437379" y="4796040"/>
            <a:ext cx="8023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FF"/>
                </a:solidFill>
              </a:rPr>
              <a:t>Umsetzungskriterien: Klimaneutralität – möglichst emissionsfrei </a:t>
            </a:r>
            <a:r>
              <a:rPr lang="de-DE" sz="1600" dirty="0">
                <a:solidFill>
                  <a:srgbClr val="3333FF"/>
                </a:solidFill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rgbClr val="3333FF"/>
                </a:solidFill>
              </a:rPr>
              <a:t>Schnelligkeit und</a:t>
            </a:r>
            <a:br>
              <a:rPr lang="de-DE" sz="1600" dirty="0">
                <a:solidFill>
                  <a:srgbClr val="3333FF"/>
                </a:solidFill>
              </a:rPr>
            </a:br>
            <a:r>
              <a:rPr lang="de-DE" sz="1600" dirty="0">
                <a:solidFill>
                  <a:srgbClr val="3333FF"/>
                </a:solidFill>
              </a:rPr>
              <a:t>Wirtschaftlichkeit stehen im Vordergrund</a:t>
            </a:r>
          </a:p>
        </p:txBody>
      </p:sp>
    </p:spTree>
    <p:extLst>
      <p:ext uri="{BB962C8B-B14F-4D97-AF65-F5344CB8AC3E}">
        <p14:creationId xmlns:p14="http://schemas.microsoft.com/office/powerpoint/2010/main" val="209701725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32" y="78377"/>
            <a:ext cx="1524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Quellen (1)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5A726D-D2AF-4857-8F74-62B3A5479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9835"/>
              </p:ext>
            </p:extLst>
          </p:nvPr>
        </p:nvGraphicFramePr>
        <p:xfrm>
          <a:off x="289560" y="964564"/>
          <a:ext cx="9326880" cy="5349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42">
                  <a:extLst>
                    <a:ext uri="{9D8B030D-6E8A-4147-A177-3AD203B41FA5}">
                      <a16:colId xmlns:a16="http://schemas.microsoft.com/office/drawing/2014/main" val="1966624129"/>
                    </a:ext>
                  </a:extLst>
                </a:gridCol>
                <a:gridCol w="8621138">
                  <a:extLst>
                    <a:ext uri="{9D8B030D-6E8A-4147-A177-3AD203B41FA5}">
                      <a16:colId xmlns:a16="http://schemas.microsoft.com/office/drawing/2014/main" val="1893159477"/>
                    </a:ext>
                  </a:extLst>
                </a:gridCol>
              </a:tblGrid>
              <a:tr h="213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EB 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65385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1a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AGEB 2018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„Energieflussbild 2017 für die Bundesrepublik Deutschland"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391142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AGEB 2019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Broschüre: „Energie in Zahlen“, Endenergieverbrauch nach Anwendungszwecken (2017), Seite 25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97864"/>
                  </a:ext>
                </a:extLst>
              </a:tr>
              <a:tr h="5899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2a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EU-Richtline 2012: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„zur Energieeffizienz, zur Änderung der Richtlinien 2009/125/EG und 2010/30/EU und zur Aufhebung der Richtlinien 2004/8/EG und 2006/32/EG“, Artikel 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234178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2b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EU-Richtline 2018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„zur Änderung der Richtlinie 2012/27/EU zur Energieeffizienz“, Artikel 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6279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Frauhofer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ISE, 2/2020 und Update 12/2020: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„Wege zu einem klimaneutralen Energiesystem“, Kapitel 2.1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311315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BWK 01.10.2017: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„Potenzial der Geothermie im deutschen Energiesystem“, Seite 7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17018"/>
                  </a:ext>
                </a:extLst>
              </a:tr>
              <a:tr h="6051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 2003: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Sachstandsbericht: „Möglichkeiten geothermischer Stromerzeugung in Deutschland“, nur Versorgung der bestehenden Fernwärmenetze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Seite 6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1316807"/>
                  </a:ext>
                </a:extLst>
              </a:tr>
              <a:tr h="60896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Fraunhofer-ISE 2018: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Technologiebericht: „1.7 Umweltwärme"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Zusammenfassung: B)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Multikriterielle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Bewertung: Beitrag zur Energie- und Ressourceneffizienz: 540-570 PJ/a in 2050, Seite 9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4502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Ing.Büro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Floeksmühle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Uni Stuttgart, etc. 2010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„Potentialermittlung für den Ausbau der Wasserkraftnutzung in Deutschland als Grundlage für die Entwicklung einer geeigneten Ausbaustrategie“, Kapitel 2, Seite 15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438069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BWE, 2. Auflage März 2012: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Kurzstudie: „Potenzial der Windenergienutzung an Land“, Kapitel 1, Seite 4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2469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WindEurope</a:t>
                      </a:r>
                      <a:r>
                        <a:rPr lang="en-US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Nov. 2019:</a:t>
                      </a:r>
                      <a:b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„Our energy, our future“, Figure A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8878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06146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32" y="78377"/>
            <a:ext cx="1524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Quellen (2)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5A726D-D2AF-4857-8F74-62B3A5479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4739"/>
              </p:ext>
            </p:extLst>
          </p:nvPr>
        </p:nvGraphicFramePr>
        <p:xfrm>
          <a:off x="289560" y="954404"/>
          <a:ext cx="9326880" cy="378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42">
                  <a:extLst>
                    <a:ext uri="{9D8B030D-6E8A-4147-A177-3AD203B41FA5}">
                      <a16:colId xmlns:a16="http://schemas.microsoft.com/office/drawing/2014/main" val="1966624129"/>
                    </a:ext>
                  </a:extLst>
                </a:gridCol>
                <a:gridCol w="8621138">
                  <a:extLst>
                    <a:ext uri="{9D8B030D-6E8A-4147-A177-3AD203B41FA5}">
                      <a16:colId xmlns:a16="http://schemas.microsoft.com/office/drawing/2014/main" val="1893159477"/>
                    </a:ext>
                  </a:extLst>
                </a:gridCol>
              </a:tblGrid>
              <a:tr h="213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EB 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Quelle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6538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IWES, 2017:</a:t>
                      </a:r>
                      <a:b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„Energiewirtschaftliche Bedeutung der Offshore-Windenergie für die Energiewende“, Kapitel 2, Seite 10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4083036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FNR, Einheimische Bioenergiepotenziale 2050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„Was kann Bioenergie 2050 leisten?"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77884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DVGW-Forschungsprojekt G201710, 2019: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„Ermittlung des Gesamtpotentials erneuerbarer Gase zur Einspeisung ins deutsche Erdgasnetz“, Kapitel 11.2. Tabelle 11.4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465042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Fath Karoline, 2018, KIT Band 25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PRODUKTION UND ENERGIE,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Diss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.: „Technical and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potential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photovoltaic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systems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buildings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“, Kurzfassung, Seite IV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20223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Leibnitz-Institut IÖR, 1/2021:</a:t>
                      </a:r>
                      <a:b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PM: Strom von der Hauswand – Gebäudefassaden bieten großes Potenzial für die Gewinnung von Solarenergie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01211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Fraunhofer ISE, 2020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Leitfaden: „AGRI-PV, Chance für Landwirtschaft und Energiewende“, Kapitel 2.2, Seite 10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29818"/>
                  </a:ext>
                </a:extLst>
              </a:tr>
              <a:tr h="54860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Wüstenrot Siftung, 2014,</a:t>
                      </a:r>
                      <a:b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"Solarthermie: Technik, Potenziale, Wirtschaftlichkeit und Ökobilanz für solarthermische Systeme in Einfamilienhäusern"</a:t>
                      </a:r>
                      <a:b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Kapitel 6.2.7, Seite 105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488272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u="sng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IfaS</a:t>
                      </a:r>
                      <a:r>
                        <a:rPr lang="de-DE" sz="120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2004:</a:t>
                      </a:r>
                      <a:b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Studie: "Weiterentwicklung der energetischen </a:t>
                      </a:r>
                      <a:r>
                        <a:rPr lang="de-DE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Verwertungvon</a:t>
                      </a:r>
                      <a:r>
                        <a:rPr lang="de-DE" sz="12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Biomasse in Rheinland-Pfalz“, Kapitel 3, Tabelle 6, Seite 13</a:t>
                      </a:r>
                      <a:endParaRPr lang="de-DE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6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01368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feld 53">
            <a:extLst>
              <a:ext uri="{FF2B5EF4-FFF2-40B4-BE49-F238E27FC236}">
                <a16:creationId xmlns:a16="http://schemas.microsoft.com/office/drawing/2014/main" id="{C509B89D-5FB6-43D9-BE31-B22E18A7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988" y="1779588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2040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D378A7-2158-4E9F-844C-91876B078FBA}"/>
              </a:ext>
            </a:extLst>
          </p:cNvPr>
          <p:cNvSpPr/>
          <p:nvPr/>
        </p:nvSpPr>
        <p:spPr bwMode="auto">
          <a:xfrm>
            <a:off x="0" y="0"/>
            <a:ext cx="9906000" cy="62436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>
              <a:buFontTx/>
              <a:buChar char="•"/>
              <a:defRPr/>
            </a:pPr>
            <a:endParaRPr lang="de-DE" dirty="0">
              <a:latin typeface="Arial" charset="0"/>
            </a:endParaRPr>
          </a:p>
        </p:txBody>
      </p:sp>
      <p:grpSp>
        <p:nvGrpSpPr>
          <p:cNvPr id="76804" name="Gruppieren 2">
            <a:extLst>
              <a:ext uri="{FF2B5EF4-FFF2-40B4-BE49-F238E27FC236}">
                <a16:creationId xmlns:a16="http://schemas.microsoft.com/office/drawing/2014/main" id="{A36E783A-CC43-4E52-A92A-8CB1D1312BE2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704850"/>
            <a:ext cx="8154987" cy="5046663"/>
            <a:chOff x="1960546" y="2930858"/>
            <a:chExt cx="5987996" cy="2821360"/>
          </a:xfrm>
        </p:grpSpPr>
        <p:sp>
          <p:nvSpPr>
            <p:cNvPr id="76810" name="Freihandform: Form 10">
              <a:extLst>
                <a:ext uri="{FF2B5EF4-FFF2-40B4-BE49-F238E27FC236}">
                  <a16:creationId xmlns:a16="http://schemas.microsoft.com/office/drawing/2014/main" id="{42264575-E63E-475A-8149-D927FC922643}"/>
                </a:ext>
              </a:extLst>
            </p:cNvPr>
            <p:cNvSpPr>
              <a:spLocks/>
            </p:cNvSpPr>
            <p:nvPr/>
          </p:nvSpPr>
          <p:spPr bwMode="auto">
            <a:xfrm rot="286618">
              <a:off x="1960546" y="2930858"/>
              <a:ext cx="5987996" cy="2788920"/>
            </a:xfrm>
            <a:custGeom>
              <a:avLst/>
              <a:gdLst>
                <a:gd name="T0" fmla="*/ 1 w 8519160"/>
                <a:gd name="T1" fmla="*/ 2766060 h 2788920"/>
                <a:gd name="T2" fmla="*/ 1 w 8519160"/>
                <a:gd name="T3" fmla="*/ 2727960 h 2788920"/>
                <a:gd name="T4" fmla="*/ 1 w 8519160"/>
                <a:gd name="T5" fmla="*/ 2636520 h 2788920"/>
                <a:gd name="T6" fmla="*/ 1 w 8519160"/>
                <a:gd name="T7" fmla="*/ 2560320 h 2788920"/>
                <a:gd name="T8" fmla="*/ 1 w 8519160"/>
                <a:gd name="T9" fmla="*/ 2514600 h 2788920"/>
                <a:gd name="T10" fmla="*/ 1 w 8519160"/>
                <a:gd name="T11" fmla="*/ 2461260 h 2788920"/>
                <a:gd name="T12" fmla="*/ 1 w 8519160"/>
                <a:gd name="T13" fmla="*/ 2362200 h 2788920"/>
                <a:gd name="T14" fmla="*/ 1 w 8519160"/>
                <a:gd name="T15" fmla="*/ 2247900 h 2788920"/>
                <a:gd name="T16" fmla="*/ 1 w 8519160"/>
                <a:gd name="T17" fmla="*/ 2186940 h 2788920"/>
                <a:gd name="T18" fmla="*/ 1 w 8519160"/>
                <a:gd name="T19" fmla="*/ 2148840 h 2788920"/>
                <a:gd name="T20" fmla="*/ 1 w 8519160"/>
                <a:gd name="T21" fmla="*/ 2095500 h 2788920"/>
                <a:gd name="T22" fmla="*/ 1 w 8519160"/>
                <a:gd name="T23" fmla="*/ 2057400 h 2788920"/>
                <a:gd name="T24" fmla="*/ 1 w 8519160"/>
                <a:gd name="T25" fmla="*/ 2034540 h 2788920"/>
                <a:gd name="T26" fmla="*/ 1 w 8519160"/>
                <a:gd name="T27" fmla="*/ 2004060 h 2788920"/>
                <a:gd name="T28" fmla="*/ 1 w 8519160"/>
                <a:gd name="T29" fmla="*/ 1973580 h 2788920"/>
                <a:gd name="T30" fmla="*/ 1 w 8519160"/>
                <a:gd name="T31" fmla="*/ 1920240 h 2788920"/>
                <a:gd name="T32" fmla="*/ 1 w 8519160"/>
                <a:gd name="T33" fmla="*/ 1866900 h 2788920"/>
                <a:gd name="T34" fmla="*/ 1 w 8519160"/>
                <a:gd name="T35" fmla="*/ 1790700 h 2788920"/>
                <a:gd name="T36" fmla="*/ 1 w 8519160"/>
                <a:gd name="T37" fmla="*/ 1691640 h 2788920"/>
                <a:gd name="T38" fmla="*/ 1 w 8519160"/>
                <a:gd name="T39" fmla="*/ 1630680 h 2788920"/>
                <a:gd name="T40" fmla="*/ 1 w 8519160"/>
                <a:gd name="T41" fmla="*/ 1584960 h 2788920"/>
                <a:gd name="T42" fmla="*/ 1 w 8519160"/>
                <a:gd name="T43" fmla="*/ 1554480 h 2788920"/>
                <a:gd name="T44" fmla="*/ 1 w 8519160"/>
                <a:gd name="T45" fmla="*/ 1516380 h 2788920"/>
                <a:gd name="T46" fmla="*/ 1 w 8519160"/>
                <a:gd name="T47" fmla="*/ 1424940 h 2788920"/>
                <a:gd name="T48" fmla="*/ 1 w 8519160"/>
                <a:gd name="T49" fmla="*/ 1386840 h 2788920"/>
                <a:gd name="T50" fmla="*/ 1 w 8519160"/>
                <a:gd name="T51" fmla="*/ 1341120 h 2788920"/>
                <a:gd name="T52" fmla="*/ 1 w 8519160"/>
                <a:gd name="T53" fmla="*/ 1318260 h 2788920"/>
                <a:gd name="T54" fmla="*/ 1 w 8519160"/>
                <a:gd name="T55" fmla="*/ 1287780 h 2788920"/>
                <a:gd name="T56" fmla="*/ 1 w 8519160"/>
                <a:gd name="T57" fmla="*/ 1234440 h 2788920"/>
                <a:gd name="T58" fmla="*/ 1 w 8519160"/>
                <a:gd name="T59" fmla="*/ 1158240 h 2788920"/>
                <a:gd name="T60" fmla="*/ 1 w 8519160"/>
                <a:gd name="T61" fmla="*/ 1097280 h 2788920"/>
                <a:gd name="T62" fmla="*/ 1 w 8519160"/>
                <a:gd name="T63" fmla="*/ 1059180 h 2788920"/>
                <a:gd name="T64" fmla="*/ 1 w 8519160"/>
                <a:gd name="T65" fmla="*/ 1005840 h 2788920"/>
                <a:gd name="T66" fmla="*/ 1 w 8519160"/>
                <a:gd name="T67" fmla="*/ 967740 h 2788920"/>
                <a:gd name="T68" fmla="*/ 1 w 8519160"/>
                <a:gd name="T69" fmla="*/ 899160 h 2788920"/>
                <a:gd name="T70" fmla="*/ 1 w 8519160"/>
                <a:gd name="T71" fmla="*/ 861060 h 2788920"/>
                <a:gd name="T72" fmla="*/ 1 w 8519160"/>
                <a:gd name="T73" fmla="*/ 830580 h 2788920"/>
                <a:gd name="T74" fmla="*/ 1 w 8519160"/>
                <a:gd name="T75" fmla="*/ 800100 h 2788920"/>
                <a:gd name="T76" fmla="*/ 1 w 8519160"/>
                <a:gd name="T77" fmla="*/ 723900 h 2788920"/>
                <a:gd name="T78" fmla="*/ 1 w 8519160"/>
                <a:gd name="T79" fmla="*/ 655320 h 2788920"/>
                <a:gd name="T80" fmla="*/ 1 w 8519160"/>
                <a:gd name="T81" fmla="*/ 617220 h 2788920"/>
                <a:gd name="T82" fmla="*/ 1 w 8519160"/>
                <a:gd name="T83" fmla="*/ 541020 h 2788920"/>
                <a:gd name="T84" fmla="*/ 1 w 8519160"/>
                <a:gd name="T85" fmla="*/ 502920 h 2788920"/>
                <a:gd name="T86" fmla="*/ 1 w 8519160"/>
                <a:gd name="T87" fmla="*/ 464820 h 2788920"/>
                <a:gd name="T88" fmla="*/ 1 w 8519160"/>
                <a:gd name="T89" fmla="*/ 434340 h 2788920"/>
                <a:gd name="T90" fmla="*/ 1 w 8519160"/>
                <a:gd name="T91" fmla="*/ 411480 h 2788920"/>
                <a:gd name="T92" fmla="*/ 1 w 8519160"/>
                <a:gd name="T93" fmla="*/ 381000 h 2788920"/>
                <a:gd name="T94" fmla="*/ 1 w 8519160"/>
                <a:gd name="T95" fmla="*/ 304800 h 2788920"/>
                <a:gd name="T96" fmla="*/ 1 w 8519160"/>
                <a:gd name="T97" fmla="*/ 274320 h 2788920"/>
                <a:gd name="T98" fmla="*/ 1 w 8519160"/>
                <a:gd name="T99" fmla="*/ 243840 h 2788920"/>
                <a:gd name="T100" fmla="*/ 1 w 8519160"/>
                <a:gd name="T101" fmla="*/ 220980 h 2788920"/>
                <a:gd name="T102" fmla="*/ 1 w 8519160"/>
                <a:gd name="T103" fmla="*/ 190500 h 2788920"/>
                <a:gd name="T104" fmla="*/ 1 w 8519160"/>
                <a:gd name="T105" fmla="*/ 129540 h 2788920"/>
                <a:gd name="T106" fmla="*/ 1 w 8519160"/>
                <a:gd name="T107" fmla="*/ 22860 h 2788920"/>
                <a:gd name="T108" fmla="*/ 1 w 8519160"/>
                <a:gd name="T109" fmla="*/ 30480 h 27889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519160" h="2788920">
                  <a:moveTo>
                    <a:pt x="0" y="2788920"/>
                  </a:moveTo>
                  <a:cubicBezTo>
                    <a:pt x="12700" y="2783840"/>
                    <a:pt x="25124" y="2778005"/>
                    <a:pt x="38100" y="2773680"/>
                  </a:cubicBezTo>
                  <a:cubicBezTo>
                    <a:pt x="48035" y="2770368"/>
                    <a:pt x="58549" y="2769069"/>
                    <a:pt x="68580" y="2766060"/>
                  </a:cubicBezTo>
                  <a:cubicBezTo>
                    <a:pt x="83967" y="2761444"/>
                    <a:pt x="99060" y="2755900"/>
                    <a:pt x="114300" y="2750820"/>
                  </a:cubicBezTo>
                  <a:cubicBezTo>
                    <a:pt x="121920" y="2748280"/>
                    <a:pt x="130477" y="2747655"/>
                    <a:pt x="137160" y="2743200"/>
                  </a:cubicBezTo>
                  <a:cubicBezTo>
                    <a:pt x="144780" y="2738120"/>
                    <a:pt x="151602" y="2731568"/>
                    <a:pt x="160020" y="2727960"/>
                  </a:cubicBezTo>
                  <a:cubicBezTo>
                    <a:pt x="194200" y="2713311"/>
                    <a:pt x="183703" y="2727548"/>
                    <a:pt x="213360" y="2712720"/>
                  </a:cubicBezTo>
                  <a:cubicBezTo>
                    <a:pt x="265983" y="2686408"/>
                    <a:pt x="203265" y="2705719"/>
                    <a:pt x="266700" y="2689860"/>
                  </a:cubicBezTo>
                  <a:cubicBezTo>
                    <a:pt x="321578" y="2634982"/>
                    <a:pt x="291286" y="2648367"/>
                    <a:pt x="350520" y="2636520"/>
                  </a:cubicBezTo>
                  <a:cubicBezTo>
                    <a:pt x="360680" y="2628900"/>
                    <a:pt x="369395" y="2618818"/>
                    <a:pt x="381000" y="2613660"/>
                  </a:cubicBezTo>
                  <a:cubicBezTo>
                    <a:pt x="439306" y="2587746"/>
                    <a:pt x="401289" y="2628919"/>
                    <a:pt x="464820" y="2590800"/>
                  </a:cubicBezTo>
                  <a:cubicBezTo>
                    <a:pt x="547136" y="2541410"/>
                    <a:pt x="463636" y="2586482"/>
                    <a:pt x="533400" y="2560320"/>
                  </a:cubicBezTo>
                  <a:cubicBezTo>
                    <a:pt x="544036" y="2556332"/>
                    <a:pt x="553500" y="2549693"/>
                    <a:pt x="563880" y="2545080"/>
                  </a:cubicBezTo>
                  <a:cubicBezTo>
                    <a:pt x="576379" y="2539525"/>
                    <a:pt x="589481" y="2535395"/>
                    <a:pt x="601980" y="2529840"/>
                  </a:cubicBezTo>
                  <a:cubicBezTo>
                    <a:pt x="612360" y="2525227"/>
                    <a:pt x="621824" y="2518588"/>
                    <a:pt x="632460" y="2514600"/>
                  </a:cubicBezTo>
                  <a:cubicBezTo>
                    <a:pt x="642266" y="2510923"/>
                    <a:pt x="653273" y="2511008"/>
                    <a:pt x="662940" y="2506980"/>
                  </a:cubicBezTo>
                  <a:cubicBezTo>
                    <a:pt x="683911" y="2498242"/>
                    <a:pt x="702347" y="2483684"/>
                    <a:pt x="723900" y="2476500"/>
                  </a:cubicBezTo>
                  <a:cubicBezTo>
                    <a:pt x="739140" y="2471420"/>
                    <a:pt x="755252" y="2468444"/>
                    <a:pt x="769620" y="2461260"/>
                  </a:cubicBezTo>
                  <a:cubicBezTo>
                    <a:pt x="839947" y="2426096"/>
                    <a:pt x="808540" y="2436290"/>
                    <a:pt x="861060" y="2423160"/>
                  </a:cubicBezTo>
                  <a:cubicBezTo>
                    <a:pt x="876300" y="2413000"/>
                    <a:pt x="893828" y="2405632"/>
                    <a:pt x="906780" y="2392680"/>
                  </a:cubicBezTo>
                  <a:cubicBezTo>
                    <a:pt x="935320" y="2364140"/>
                    <a:pt x="919417" y="2373228"/>
                    <a:pt x="952500" y="2362200"/>
                  </a:cubicBezTo>
                  <a:cubicBezTo>
                    <a:pt x="960120" y="2354580"/>
                    <a:pt x="967020" y="2346164"/>
                    <a:pt x="975360" y="2339340"/>
                  </a:cubicBezTo>
                  <a:lnTo>
                    <a:pt x="1066800" y="2270760"/>
                  </a:lnTo>
                  <a:cubicBezTo>
                    <a:pt x="1076960" y="2263140"/>
                    <a:pt x="1086713" y="2254945"/>
                    <a:pt x="1097280" y="2247900"/>
                  </a:cubicBezTo>
                  <a:cubicBezTo>
                    <a:pt x="1112520" y="2237740"/>
                    <a:pt x="1128347" y="2228410"/>
                    <a:pt x="1143000" y="2217420"/>
                  </a:cubicBezTo>
                  <a:cubicBezTo>
                    <a:pt x="1153160" y="2209800"/>
                    <a:pt x="1162453" y="2200861"/>
                    <a:pt x="1173480" y="2194560"/>
                  </a:cubicBezTo>
                  <a:cubicBezTo>
                    <a:pt x="1180454" y="2190575"/>
                    <a:pt x="1188617" y="2189147"/>
                    <a:pt x="1196340" y="2186940"/>
                  </a:cubicBezTo>
                  <a:cubicBezTo>
                    <a:pt x="1215674" y="2181416"/>
                    <a:pt x="1231410" y="2179530"/>
                    <a:pt x="1249680" y="2171700"/>
                  </a:cubicBezTo>
                  <a:cubicBezTo>
                    <a:pt x="1260121" y="2167225"/>
                    <a:pt x="1269719" y="2160935"/>
                    <a:pt x="1280160" y="2156460"/>
                  </a:cubicBezTo>
                  <a:cubicBezTo>
                    <a:pt x="1287543" y="2153296"/>
                    <a:pt x="1295523" y="2151723"/>
                    <a:pt x="1303020" y="2148840"/>
                  </a:cubicBezTo>
                  <a:cubicBezTo>
                    <a:pt x="1328553" y="2139020"/>
                    <a:pt x="1352031" y="2121381"/>
                    <a:pt x="1379220" y="2118360"/>
                  </a:cubicBezTo>
                  <a:lnTo>
                    <a:pt x="1447800" y="2110740"/>
                  </a:lnTo>
                  <a:cubicBezTo>
                    <a:pt x="1478670" y="2100450"/>
                    <a:pt x="1469680" y="2102396"/>
                    <a:pt x="1508760" y="2095500"/>
                  </a:cubicBezTo>
                  <a:cubicBezTo>
                    <a:pt x="1539190" y="2090130"/>
                    <a:pt x="1570885" y="2090032"/>
                    <a:pt x="1600200" y="2080260"/>
                  </a:cubicBezTo>
                  <a:cubicBezTo>
                    <a:pt x="1617270" y="2074570"/>
                    <a:pt x="1635771" y="2067754"/>
                    <a:pt x="1653540" y="2065020"/>
                  </a:cubicBezTo>
                  <a:cubicBezTo>
                    <a:pt x="1676273" y="2061523"/>
                    <a:pt x="1699321" y="2060440"/>
                    <a:pt x="1722120" y="2057400"/>
                  </a:cubicBezTo>
                  <a:cubicBezTo>
                    <a:pt x="1737435" y="2055358"/>
                    <a:pt x="1752758" y="2053132"/>
                    <a:pt x="1767840" y="2049780"/>
                  </a:cubicBezTo>
                  <a:cubicBezTo>
                    <a:pt x="1775681" y="2048038"/>
                    <a:pt x="1782738" y="2043222"/>
                    <a:pt x="1790700" y="2042160"/>
                  </a:cubicBezTo>
                  <a:cubicBezTo>
                    <a:pt x="1821017" y="2038118"/>
                    <a:pt x="1851660" y="2037080"/>
                    <a:pt x="1882140" y="2034540"/>
                  </a:cubicBezTo>
                  <a:cubicBezTo>
                    <a:pt x="1889760" y="2032000"/>
                    <a:pt x="1897208" y="2028868"/>
                    <a:pt x="1905000" y="2026920"/>
                  </a:cubicBezTo>
                  <a:cubicBezTo>
                    <a:pt x="1949990" y="2015673"/>
                    <a:pt x="1974869" y="2016412"/>
                    <a:pt x="2026920" y="2011680"/>
                  </a:cubicBezTo>
                  <a:cubicBezTo>
                    <a:pt x="2039620" y="2009140"/>
                    <a:pt x="2052455" y="2007201"/>
                    <a:pt x="2065020" y="2004060"/>
                  </a:cubicBezTo>
                  <a:cubicBezTo>
                    <a:pt x="2072812" y="2002112"/>
                    <a:pt x="2080004" y="1998015"/>
                    <a:pt x="2087880" y="1996440"/>
                  </a:cubicBezTo>
                  <a:cubicBezTo>
                    <a:pt x="2105492" y="1992918"/>
                    <a:pt x="2123549" y="1992033"/>
                    <a:pt x="2141220" y="1988820"/>
                  </a:cubicBezTo>
                  <a:cubicBezTo>
                    <a:pt x="2224652" y="1973651"/>
                    <a:pt x="2111484" y="1988706"/>
                    <a:pt x="2209800" y="1973580"/>
                  </a:cubicBezTo>
                  <a:cubicBezTo>
                    <a:pt x="2350627" y="1951914"/>
                    <a:pt x="2182166" y="1983679"/>
                    <a:pt x="2346960" y="1950720"/>
                  </a:cubicBezTo>
                  <a:cubicBezTo>
                    <a:pt x="2359660" y="1948180"/>
                    <a:pt x="2372773" y="1947196"/>
                    <a:pt x="2385060" y="1943100"/>
                  </a:cubicBezTo>
                  <a:cubicBezTo>
                    <a:pt x="2432013" y="1927449"/>
                    <a:pt x="2381904" y="1945349"/>
                    <a:pt x="2438400" y="1920240"/>
                  </a:cubicBezTo>
                  <a:cubicBezTo>
                    <a:pt x="2450899" y="1914685"/>
                    <a:pt x="2463693" y="1909803"/>
                    <a:pt x="2476500" y="1905000"/>
                  </a:cubicBezTo>
                  <a:cubicBezTo>
                    <a:pt x="2484021" y="1902180"/>
                    <a:pt x="2492339" y="1901281"/>
                    <a:pt x="2499360" y="1897380"/>
                  </a:cubicBezTo>
                  <a:cubicBezTo>
                    <a:pt x="2515371" y="1888485"/>
                    <a:pt x="2529840" y="1877060"/>
                    <a:pt x="2545080" y="1866900"/>
                  </a:cubicBezTo>
                  <a:cubicBezTo>
                    <a:pt x="2552700" y="1861820"/>
                    <a:pt x="2561464" y="1858136"/>
                    <a:pt x="2567940" y="1851660"/>
                  </a:cubicBezTo>
                  <a:cubicBezTo>
                    <a:pt x="2588721" y="1830879"/>
                    <a:pt x="2595213" y="1822232"/>
                    <a:pt x="2621280" y="1805940"/>
                  </a:cubicBezTo>
                  <a:cubicBezTo>
                    <a:pt x="2630913" y="1799920"/>
                    <a:pt x="2642517" y="1797302"/>
                    <a:pt x="2651760" y="1790700"/>
                  </a:cubicBezTo>
                  <a:cubicBezTo>
                    <a:pt x="2660529" y="1784436"/>
                    <a:pt x="2666114" y="1774456"/>
                    <a:pt x="2674620" y="1767840"/>
                  </a:cubicBezTo>
                  <a:cubicBezTo>
                    <a:pt x="2689078" y="1756595"/>
                    <a:pt x="2705435" y="1748006"/>
                    <a:pt x="2720340" y="1737360"/>
                  </a:cubicBezTo>
                  <a:cubicBezTo>
                    <a:pt x="2741009" y="1722597"/>
                    <a:pt x="2760980" y="1706880"/>
                    <a:pt x="2781300" y="1691640"/>
                  </a:cubicBezTo>
                  <a:lnTo>
                    <a:pt x="2811780" y="1668780"/>
                  </a:lnTo>
                  <a:cubicBezTo>
                    <a:pt x="2821940" y="1661160"/>
                    <a:pt x="2831693" y="1652965"/>
                    <a:pt x="2842260" y="1645920"/>
                  </a:cubicBezTo>
                  <a:cubicBezTo>
                    <a:pt x="2849880" y="1640840"/>
                    <a:pt x="2856702" y="1634288"/>
                    <a:pt x="2865120" y="1630680"/>
                  </a:cubicBezTo>
                  <a:cubicBezTo>
                    <a:pt x="2874746" y="1626555"/>
                    <a:pt x="2885794" y="1626737"/>
                    <a:pt x="2895600" y="1623060"/>
                  </a:cubicBezTo>
                  <a:cubicBezTo>
                    <a:pt x="2932080" y="1609380"/>
                    <a:pt x="2916141" y="1607769"/>
                    <a:pt x="2948940" y="1600200"/>
                  </a:cubicBezTo>
                  <a:cubicBezTo>
                    <a:pt x="2974180" y="1594375"/>
                    <a:pt x="2999343" y="1587305"/>
                    <a:pt x="3025140" y="1584960"/>
                  </a:cubicBezTo>
                  <a:cubicBezTo>
                    <a:pt x="3157088" y="1572965"/>
                    <a:pt x="3080944" y="1578815"/>
                    <a:pt x="3253740" y="1569720"/>
                  </a:cubicBezTo>
                  <a:cubicBezTo>
                    <a:pt x="3266440" y="1567180"/>
                    <a:pt x="3279065" y="1564229"/>
                    <a:pt x="3291840" y="1562100"/>
                  </a:cubicBezTo>
                  <a:cubicBezTo>
                    <a:pt x="3309556" y="1559147"/>
                    <a:pt x="3327509" y="1557693"/>
                    <a:pt x="3345180" y="1554480"/>
                  </a:cubicBezTo>
                  <a:cubicBezTo>
                    <a:pt x="3355484" y="1552607"/>
                    <a:pt x="3365309" y="1548452"/>
                    <a:pt x="3375660" y="1546860"/>
                  </a:cubicBezTo>
                  <a:cubicBezTo>
                    <a:pt x="3398393" y="1543363"/>
                    <a:pt x="3421380" y="1541780"/>
                    <a:pt x="3444240" y="1539240"/>
                  </a:cubicBezTo>
                  <a:cubicBezTo>
                    <a:pt x="3496128" y="1521944"/>
                    <a:pt x="3432308" y="1543715"/>
                    <a:pt x="3505200" y="1516380"/>
                  </a:cubicBezTo>
                  <a:cubicBezTo>
                    <a:pt x="3558099" y="1496543"/>
                    <a:pt x="3536085" y="1516178"/>
                    <a:pt x="3627120" y="1470660"/>
                  </a:cubicBezTo>
                  <a:cubicBezTo>
                    <a:pt x="3728209" y="1420115"/>
                    <a:pt x="3601975" y="1481436"/>
                    <a:pt x="3680460" y="1447800"/>
                  </a:cubicBezTo>
                  <a:cubicBezTo>
                    <a:pt x="3736246" y="1423892"/>
                    <a:pt x="3685225" y="1438989"/>
                    <a:pt x="3741420" y="1424940"/>
                  </a:cubicBezTo>
                  <a:cubicBezTo>
                    <a:pt x="3749040" y="1419860"/>
                    <a:pt x="3755862" y="1413308"/>
                    <a:pt x="3764280" y="1409700"/>
                  </a:cubicBezTo>
                  <a:cubicBezTo>
                    <a:pt x="3773906" y="1405575"/>
                    <a:pt x="3784467" y="1404010"/>
                    <a:pt x="3794760" y="1402080"/>
                  </a:cubicBezTo>
                  <a:cubicBezTo>
                    <a:pt x="3825131" y="1396385"/>
                    <a:pt x="3855720" y="1391920"/>
                    <a:pt x="3886200" y="1386840"/>
                  </a:cubicBezTo>
                  <a:cubicBezTo>
                    <a:pt x="4050851" y="1359398"/>
                    <a:pt x="3798965" y="1401015"/>
                    <a:pt x="3985260" y="1371600"/>
                  </a:cubicBezTo>
                  <a:cubicBezTo>
                    <a:pt x="4175290" y="1341595"/>
                    <a:pt x="4010432" y="1367716"/>
                    <a:pt x="4114800" y="1348740"/>
                  </a:cubicBezTo>
                  <a:cubicBezTo>
                    <a:pt x="4130001" y="1345976"/>
                    <a:pt x="4145319" y="1343884"/>
                    <a:pt x="4160520" y="1341120"/>
                  </a:cubicBezTo>
                  <a:cubicBezTo>
                    <a:pt x="4173263" y="1338803"/>
                    <a:pt x="4185845" y="1335629"/>
                    <a:pt x="4198620" y="1333500"/>
                  </a:cubicBezTo>
                  <a:cubicBezTo>
                    <a:pt x="4216336" y="1330547"/>
                    <a:pt x="4234244" y="1328833"/>
                    <a:pt x="4251960" y="1325880"/>
                  </a:cubicBezTo>
                  <a:cubicBezTo>
                    <a:pt x="4264735" y="1323751"/>
                    <a:pt x="4277655" y="1321982"/>
                    <a:pt x="4290060" y="1318260"/>
                  </a:cubicBezTo>
                  <a:cubicBezTo>
                    <a:pt x="4303161" y="1314330"/>
                    <a:pt x="4314607" y="1304868"/>
                    <a:pt x="4328160" y="1303020"/>
                  </a:cubicBezTo>
                  <a:cubicBezTo>
                    <a:pt x="4371018" y="1297176"/>
                    <a:pt x="4414520" y="1297940"/>
                    <a:pt x="4457700" y="1295400"/>
                  </a:cubicBezTo>
                  <a:cubicBezTo>
                    <a:pt x="4472940" y="1292860"/>
                    <a:pt x="4488270" y="1290810"/>
                    <a:pt x="4503420" y="1287780"/>
                  </a:cubicBezTo>
                  <a:cubicBezTo>
                    <a:pt x="4551013" y="1278261"/>
                    <a:pt x="4516816" y="1283434"/>
                    <a:pt x="4556760" y="1272540"/>
                  </a:cubicBezTo>
                  <a:cubicBezTo>
                    <a:pt x="4607308" y="1258754"/>
                    <a:pt x="4611389" y="1258566"/>
                    <a:pt x="4655820" y="1249680"/>
                  </a:cubicBezTo>
                  <a:cubicBezTo>
                    <a:pt x="4663440" y="1244600"/>
                    <a:pt x="4670489" y="1238536"/>
                    <a:pt x="4678680" y="1234440"/>
                  </a:cubicBezTo>
                  <a:cubicBezTo>
                    <a:pt x="4702869" y="1222345"/>
                    <a:pt x="4767723" y="1202219"/>
                    <a:pt x="4785360" y="1196340"/>
                  </a:cubicBezTo>
                  <a:cubicBezTo>
                    <a:pt x="4792980" y="1193800"/>
                    <a:pt x="4801036" y="1192312"/>
                    <a:pt x="4808220" y="1188720"/>
                  </a:cubicBezTo>
                  <a:cubicBezTo>
                    <a:pt x="4842728" y="1171466"/>
                    <a:pt x="4846448" y="1166912"/>
                    <a:pt x="4876800" y="1158240"/>
                  </a:cubicBezTo>
                  <a:cubicBezTo>
                    <a:pt x="4888193" y="1154985"/>
                    <a:pt x="4917960" y="1149090"/>
                    <a:pt x="4930140" y="1143000"/>
                  </a:cubicBezTo>
                  <a:cubicBezTo>
                    <a:pt x="4943387" y="1136376"/>
                    <a:pt x="4954757" y="1126269"/>
                    <a:pt x="4968240" y="1120140"/>
                  </a:cubicBezTo>
                  <a:cubicBezTo>
                    <a:pt x="4990914" y="1109833"/>
                    <a:pt x="5019876" y="1103421"/>
                    <a:pt x="5044440" y="1097280"/>
                  </a:cubicBezTo>
                  <a:cubicBezTo>
                    <a:pt x="5052060" y="1092200"/>
                    <a:pt x="5058931" y="1085759"/>
                    <a:pt x="5067300" y="1082040"/>
                  </a:cubicBezTo>
                  <a:cubicBezTo>
                    <a:pt x="5081980" y="1075516"/>
                    <a:pt x="5097780" y="1071880"/>
                    <a:pt x="5113020" y="1066800"/>
                  </a:cubicBezTo>
                  <a:cubicBezTo>
                    <a:pt x="5120640" y="1064260"/>
                    <a:pt x="5128696" y="1062772"/>
                    <a:pt x="5135880" y="1059180"/>
                  </a:cubicBezTo>
                  <a:cubicBezTo>
                    <a:pt x="5156200" y="1049020"/>
                    <a:pt x="5175746" y="1037137"/>
                    <a:pt x="5196840" y="1028700"/>
                  </a:cubicBezTo>
                  <a:cubicBezTo>
                    <a:pt x="5209540" y="1023620"/>
                    <a:pt x="5222133" y="1018263"/>
                    <a:pt x="5234940" y="1013460"/>
                  </a:cubicBezTo>
                  <a:cubicBezTo>
                    <a:pt x="5242461" y="1010640"/>
                    <a:pt x="5250417" y="1009004"/>
                    <a:pt x="5257800" y="1005840"/>
                  </a:cubicBezTo>
                  <a:cubicBezTo>
                    <a:pt x="5268241" y="1001365"/>
                    <a:pt x="5277839" y="995075"/>
                    <a:pt x="5288280" y="990600"/>
                  </a:cubicBezTo>
                  <a:cubicBezTo>
                    <a:pt x="5295663" y="987436"/>
                    <a:pt x="5303956" y="986572"/>
                    <a:pt x="5311140" y="982980"/>
                  </a:cubicBezTo>
                  <a:cubicBezTo>
                    <a:pt x="5319331" y="978884"/>
                    <a:pt x="5325960" y="972125"/>
                    <a:pt x="5334000" y="967740"/>
                  </a:cubicBezTo>
                  <a:cubicBezTo>
                    <a:pt x="5353944" y="956861"/>
                    <a:pt x="5376057" y="949862"/>
                    <a:pt x="5394960" y="937260"/>
                  </a:cubicBezTo>
                  <a:cubicBezTo>
                    <a:pt x="5410200" y="927100"/>
                    <a:pt x="5422719" y="910372"/>
                    <a:pt x="5440680" y="906780"/>
                  </a:cubicBezTo>
                  <a:lnTo>
                    <a:pt x="5478780" y="899160"/>
                  </a:lnTo>
                  <a:cubicBezTo>
                    <a:pt x="5486400" y="894080"/>
                    <a:pt x="5493222" y="887528"/>
                    <a:pt x="5501640" y="883920"/>
                  </a:cubicBezTo>
                  <a:cubicBezTo>
                    <a:pt x="5511266" y="879795"/>
                    <a:pt x="5521880" y="878494"/>
                    <a:pt x="5532120" y="876300"/>
                  </a:cubicBezTo>
                  <a:cubicBezTo>
                    <a:pt x="5557448" y="870873"/>
                    <a:pt x="5583746" y="869251"/>
                    <a:pt x="5608320" y="861060"/>
                  </a:cubicBezTo>
                  <a:cubicBezTo>
                    <a:pt x="5615940" y="858520"/>
                    <a:pt x="5623304" y="855015"/>
                    <a:pt x="5631180" y="853440"/>
                  </a:cubicBezTo>
                  <a:cubicBezTo>
                    <a:pt x="5658362" y="848004"/>
                    <a:pt x="5729327" y="840841"/>
                    <a:pt x="5753100" y="838200"/>
                  </a:cubicBezTo>
                  <a:cubicBezTo>
                    <a:pt x="5763260" y="835660"/>
                    <a:pt x="5773276" y="832453"/>
                    <a:pt x="5783580" y="830580"/>
                  </a:cubicBezTo>
                  <a:cubicBezTo>
                    <a:pt x="5801251" y="827367"/>
                    <a:pt x="5819592" y="827686"/>
                    <a:pt x="5836920" y="822960"/>
                  </a:cubicBezTo>
                  <a:cubicBezTo>
                    <a:pt x="5847879" y="819971"/>
                    <a:pt x="5856764" y="811708"/>
                    <a:pt x="5867400" y="807720"/>
                  </a:cubicBezTo>
                  <a:cubicBezTo>
                    <a:pt x="5877206" y="804043"/>
                    <a:pt x="5888213" y="804128"/>
                    <a:pt x="5897880" y="800100"/>
                  </a:cubicBezTo>
                  <a:cubicBezTo>
                    <a:pt x="5918851" y="791362"/>
                    <a:pt x="5936297" y="772438"/>
                    <a:pt x="5958840" y="769620"/>
                  </a:cubicBezTo>
                  <a:lnTo>
                    <a:pt x="6019800" y="762000"/>
                  </a:lnTo>
                  <a:cubicBezTo>
                    <a:pt x="6088984" y="727408"/>
                    <a:pt x="6003393" y="769458"/>
                    <a:pt x="6103620" y="723900"/>
                  </a:cubicBezTo>
                  <a:cubicBezTo>
                    <a:pt x="6113961" y="719200"/>
                    <a:pt x="6123425" y="712542"/>
                    <a:pt x="6134100" y="708660"/>
                  </a:cubicBezTo>
                  <a:cubicBezTo>
                    <a:pt x="6183795" y="690589"/>
                    <a:pt x="6182696" y="699602"/>
                    <a:pt x="6225540" y="678180"/>
                  </a:cubicBezTo>
                  <a:cubicBezTo>
                    <a:pt x="6238787" y="671556"/>
                    <a:pt x="6250393" y="661944"/>
                    <a:pt x="6263640" y="655320"/>
                  </a:cubicBezTo>
                  <a:cubicBezTo>
                    <a:pt x="6270824" y="651728"/>
                    <a:pt x="6278979" y="650520"/>
                    <a:pt x="6286500" y="647700"/>
                  </a:cubicBezTo>
                  <a:cubicBezTo>
                    <a:pt x="6299307" y="642897"/>
                    <a:pt x="6312101" y="638015"/>
                    <a:pt x="6324600" y="632460"/>
                  </a:cubicBezTo>
                  <a:cubicBezTo>
                    <a:pt x="6334980" y="627847"/>
                    <a:pt x="6344639" y="621695"/>
                    <a:pt x="6355080" y="617220"/>
                  </a:cubicBezTo>
                  <a:cubicBezTo>
                    <a:pt x="6378955" y="606988"/>
                    <a:pt x="6396259" y="606547"/>
                    <a:pt x="6423660" y="601980"/>
                  </a:cubicBezTo>
                  <a:cubicBezTo>
                    <a:pt x="6449663" y="588979"/>
                    <a:pt x="6491939" y="565731"/>
                    <a:pt x="6522720" y="556260"/>
                  </a:cubicBezTo>
                  <a:cubicBezTo>
                    <a:pt x="6542739" y="550100"/>
                    <a:pt x="6563809" y="547644"/>
                    <a:pt x="6583680" y="541020"/>
                  </a:cubicBezTo>
                  <a:cubicBezTo>
                    <a:pt x="6594456" y="537428"/>
                    <a:pt x="6603780" y="530393"/>
                    <a:pt x="6614160" y="525780"/>
                  </a:cubicBezTo>
                  <a:cubicBezTo>
                    <a:pt x="6626659" y="520225"/>
                    <a:pt x="6639453" y="515343"/>
                    <a:pt x="6652260" y="510540"/>
                  </a:cubicBezTo>
                  <a:cubicBezTo>
                    <a:pt x="6659781" y="507720"/>
                    <a:pt x="6667737" y="506084"/>
                    <a:pt x="6675120" y="502920"/>
                  </a:cubicBezTo>
                  <a:cubicBezTo>
                    <a:pt x="6685561" y="498445"/>
                    <a:pt x="6695159" y="492155"/>
                    <a:pt x="6705600" y="487680"/>
                  </a:cubicBezTo>
                  <a:cubicBezTo>
                    <a:pt x="6712983" y="484516"/>
                    <a:pt x="6721276" y="483652"/>
                    <a:pt x="6728460" y="480060"/>
                  </a:cubicBezTo>
                  <a:cubicBezTo>
                    <a:pt x="6736651" y="475964"/>
                    <a:pt x="6742632" y="467716"/>
                    <a:pt x="6751320" y="464820"/>
                  </a:cubicBezTo>
                  <a:cubicBezTo>
                    <a:pt x="6765977" y="459934"/>
                    <a:pt x="6781890" y="460230"/>
                    <a:pt x="6797040" y="457200"/>
                  </a:cubicBezTo>
                  <a:cubicBezTo>
                    <a:pt x="6807309" y="455146"/>
                    <a:pt x="6817280" y="451774"/>
                    <a:pt x="6827520" y="449580"/>
                  </a:cubicBezTo>
                  <a:cubicBezTo>
                    <a:pt x="6852848" y="444153"/>
                    <a:pt x="6879146" y="442531"/>
                    <a:pt x="6903720" y="434340"/>
                  </a:cubicBezTo>
                  <a:cubicBezTo>
                    <a:pt x="6911340" y="431800"/>
                    <a:pt x="6918704" y="428295"/>
                    <a:pt x="6926580" y="426720"/>
                  </a:cubicBezTo>
                  <a:cubicBezTo>
                    <a:pt x="6944192" y="423198"/>
                    <a:pt x="6962204" y="422053"/>
                    <a:pt x="6979920" y="419100"/>
                  </a:cubicBezTo>
                  <a:cubicBezTo>
                    <a:pt x="6992695" y="416971"/>
                    <a:pt x="7005122" y="412653"/>
                    <a:pt x="7018020" y="411480"/>
                  </a:cubicBezTo>
                  <a:cubicBezTo>
                    <a:pt x="7061097" y="407564"/>
                    <a:pt x="7104380" y="406400"/>
                    <a:pt x="7147560" y="403860"/>
                  </a:cubicBezTo>
                  <a:lnTo>
                    <a:pt x="7193280" y="388620"/>
                  </a:lnTo>
                  <a:lnTo>
                    <a:pt x="7216140" y="381000"/>
                  </a:lnTo>
                  <a:cubicBezTo>
                    <a:pt x="7234077" y="363063"/>
                    <a:pt x="7260415" y="333736"/>
                    <a:pt x="7284720" y="327660"/>
                  </a:cubicBezTo>
                  <a:cubicBezTo>
                    <a:pt x="7294880" y="325120"/>
                    <a:pt x="7305169" y="323049"/>
                    <a:pt x="7315200" y="320040"/>
                  </a:cubicBezTo>
                  <a:cubicBezTo>
                    <a:pt x="7330587" y="315424"/>
                    <a:pt x="7345680" y="309880"/>
                    <a:pt x="7360920" y="304800"/>
                  </a:cubicBezTo>
                  <a:cubicBezTo>
                    <a:pt x="7368540" y="302260"/>
                    <a:pt x="7375763" y="297681"/>
                    <a:pt x="7383780" y="297180"/>
                  </a:cubicBezTo>
                  <a:lnTo>
                    <a:pt x="7505700" y="289560"/>
                  </a:lnTo>
                  <a:cubicBezTo>
                    <a:pt x="7568205" y="268725"/>
                    <a:pt x="7469535" y="299841"/>
                    <a:pt x="7597140" y="274320"/>
                  </a:cubicBezTo>
                  <a:cubicBezTo>
                    <a:pt x="7612892" y="271170"/>
                    <a:pt x="7626894" y="260854"/>
                    <a:pt x="7642860" y="259080"/>
                  </a:cubicBezTo>
                  <a:cubicBezTo>
                    <a:pt x="7665720" y="256540"/>
                    <a:pt x="7688670" y="254713"/>
                    <a:pt x="7711440" y="251460"/>
                  </a:cubicBezTo>
                  <a:cubicBezTo>
                    <a:pt x="7724261" y="249628"/>
                    <a:pt x="7736797" y="246157"/>
                    <a:pt x="7749540" y="243840"/>
                  </a:cubicBezTo>
                  <a:cubicBezTo>
                    <a:pt x="7764741" y="241076"/>
                    <a:pt x="7780059" y="238984"/>
                    <a:pt x="7795260" y="236220"/>
                  </a:cubicBezTo>
                  <a:cubicBezTo>
                    <a:pt x="7808003" y="233903"/>
                    <a:pt x="7820522" y="230312"/>
                    <a:pt x="7833360" y="228600"/>
                  </a:cubicBezTo>
                  <a:cubicBezTo>
                    <a:pt x="7858663" y="225226"/>
                    <a:pt x="7884189" y="223799"/>
                    <a:pt x="7909560" y="220980"/>
                  </a:cubicBezTo>
                  <a:cubicBezTo>
                    <a:pt x="7929913" y="218719"/>
                    <a:pt x="7950200" y="215900"/>
                    <a:pt x="7970520" y="213360"/>
                  </a:cubicBezTo>
                  <a:lnTo>
                    <a:pt x="8016240" y="198120"/>
                  </a:lnTo>
                  <a:cubicBezTo>
                    <a:pt x="8023860" y="195580"/>
                    <a:pt x="8032417" y="194955"/>
                    <a:pt x="8039100" y="190500"/>
                  </a:cubicBezTo>
                  <a:cubicBezTo>
                    <a:pt x="8046720" y="185420"/>
                    <a:pt x="8053645" y="179098"/>
                    <a:pt x="8061960" y="175260"/>
                  </a:cubicBezTo>
                  <a:cubicBezTo>
                    <a:pt x="8086799" y="163796"/>
                    <a:pt x="8112207" y="153431"/>
                    <a:pt x="8138160" y="144780"/>
                  </a:cubicBezTo>
                  <a:cubicBezTo>
                    <a:pt x="8153400" y="139700"/>
                    <a:pt x="8170514" y="138451"/>
                    <a:pt x="8183880" y="129540"/>
                  </a:cubicBezTo>
                  <a:cubicBezTo>
                    <a:pt x="8215706" y="108322"/>
                    <a:pt x="8200264" y="120776"/>
                    <a:pt x="8229600" y="91440"/>
                  </a:cubicBezTo>
                  <a:cubicBezTo>
                    <a:pt x="8242991" y="51266"/>
                    <a:pt x="8228369" y="83773"/>
                    <a:pt x="8260080" y="45720"/>
                  </a:cubicBezTo>
                  <a:cubicBezTo>
                    <a:pt x="8265943" y="38685"/>
                    <a:pt x="8268844" y="29336"/>
                    <a:pt x="8275320" y="22860"/>
                  </a:cubicBezTo>
                  <a:cubicBezTo>
                    <a:pt x="8290092" y="8088"/>
                    <a:pt x="8302447" y="6198"/>
                    <a:pt x="8321040" y="0"/>
                  </a:cubicBezTo>
                  <a:cubicBezTo>
                    <a:pt x="8374892" y="10770"/>
                    <a:pt x="8346853" y="3524"/>
                    <a:pt x="8404860" y="22860"/>
                  </a:cubicBezTo>
                  <a:lnTo>
                    <a:pt x="8427720" y="30480"/>
                  </a:lnTo>
                  <a:cubicBezTo>
                    <a:pt x="8450580" y="27940"/>
                    <a:pt x="8473612" y="26641"/>
                    <a:pt x="8496300" y="22860"/>
                  </a:cubicBezTo>
                  <a:cubicBezTo>
                    <a:pt x="8504223" y="21540"/>
                    <a:pt x="8519160" y="15240"/>
                    <a:pt x="8519160" y="15240"/>
                  </a:cubicBezTo>
                </a:path>
              </a:pathLst>
            </a:custGeom>
            <a:noFill/>
            <a:ln w="1016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76811" name="Gruppieren 11">
              <a:extLst>
                <a:ext uri="{FF2B5EF4-FFF2-40B4-BE49-F238E27FC236}">
                  <a16:creationId xmlns:a16="http://schemas.microsoft.com/office/drawing/2014/main" id="{F126ADBB-12CE-4809-8B8E-95AD0EF1E696}"/>
                </a:ext>
              </a:extLst>
            </p:cNvPr>
            <p:cNvGrpSpPr>
              <a:grpSpLocks/>
            </p:cNvGrpSpPr>
            <p:nvPr/>
          </p:nvGrpSpPr>
          <p:grpSpPr bwMode="auto">
            <a:xfrm rot="286618">
              <a:off x="2018625" y="2954951"/>
              <a:ext cx="5757650" cy="2797267"/>
              <a:chOff x="814131" y="2773552"/>
              <a:chExt cx="8209754" cy="2797267"/>
            </a:xfrm>
          </p:grpSpPr>
          <p:pic>
            <p:nvPicPr>
              <p:cNvPr id="76812" name="Grafik 12">
                <a:extLst>
                  <a:ext uri="{FF2B5EF4-FFF2-40B4-BE49-F238E27FC236}">
                    <a16:creationId xmlns:a16="http://schemas.microsoft.com/office/drawing/2014/main" id="{A81D5F72-CFAF-48EB-9B55-499E1368D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852986" y="529176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Grafik 13">
                <a:extLst>
                  <a:ext uri="{FF2B5EF4-FFF2-40B4-BE49-F238E27FC236}">
                    <a16:creationId xmlns:a16="http://schemas.microsoft.com/office/drawing/2014/main" id="{113FE199-3833-405A-8F51-AD816509AB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19304">
                <a:off x="1163407" y="5156045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4" name="Grafik 14">
                <a:extLst>
                  <a:ext uri="{FF2B5EF4-FFF2-40B4-BE49-F238E27FC236}">
                    <a16:creationId xmlns:a16="http://schemas.microsoft.com/office/drawing/2014/main" id="{4D39E20C-199A-45A3-BC4C-10EFC758C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02988">
                <a:off x="1477219" y="5047976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5" name="Grafik 15">
                <a:extLst>
                  <a:ext uri="{FF2B5EF4-FFF2-40B4-BE49-F238E27FC236}">
                    <a16:creationId xmlns:a16="http://schemas.microsoft.com/office/drawing/2014/main" id="{F162784C-E927-468F-A829-DC6F63CC70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49198">
                <a:off x="1786346" y="4960291"/>
                <a:ext cx="240199" cy="31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816" name="Gruppieren 16">
                <a:extLst>
                  <a:ext uri="{FF2B5EF4-FFF2-40B4-BE49-F238E27FC236}">
                    <a16:creationId xmlns:a16="http://schemas.microsoft.com/office/drawing/2014/main" id="{BD8AC127-CF86-4B0F-8899-DAB5806CC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20531">
                <a:off x="2074080" y="4525204"/>
                <a:ext cx="1333392" cy="512874"/>
                <a:chOff x="2092741" y="4611956"/>
                <a:chExt cx="1333392" cy="512874"/>
              </a:xfrm>
            </p:grpSpPr>
            <p:pic>
              <p:nvPicPr>
                <p:cNvPr id="76837" name="Grafik 37">
                  <a:extLst>
                    <a:ext uri="{FF2B5EF4-FFF2-40B4-BE49-F238E27FC236}">
                      <a16:creationId xmlns:a16="http://schemas.microsoft.com/office/drawing/2014/main" id="{051F210A-DC83-4581-A7F8-D5B801468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131596" y="4845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8" name="Grafik 38">
                  <a:extLst>
                    <a:ext uri="{FF2B5EF4-FFF2-40B4-BE49-F238E27FC236}">
                      <a16:creationId xmlns:a16="http://schemas.microsoft.com/office/drawing/2014/main" id="{4F00012B-A6DD-4A59-91F2-9A90D3B7A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416558" y="4771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9" name="Grafik 39">
                  <a:extLst>
                    <a:ext uri="{FF2B5EF4-FFF2-40B4-BE49-F238E27FC236}">
                      <a16:creationId xmlns:a16="http://schemas.microsoft.com/office/drawing/2014/main" id="{12242401-54D8-4ABA-B4FB-B1CB8D549C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2764650" y="4684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40" name="Grafik 40">
                  <a:extLst>
                    <a:ext uri="{FF2B5EF4-FFF2-40B4-BE49-F238E27FC236}">
                      <a16:creationId xmlns:a16="http://schemas.microsoft.com/office/drawing/2014/main" id="{517F6E30-CBB7-474A-8F89-88E22ED26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3147078" y="457310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7" name="Gruppieren 17">
                <a:extLst>
                  <a:ext uri="{FF2B5EF4-FFF2-40B4-BE49-F238E27FC236}">
                    <a16:creationId xmlns:a16="http://schemas.microsoft.com/office/drawing/2014/main" id="{450F1073-1A95-476A-9D1A-A4660FEE5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5854">
                <a:off x="3426592" y="3777148"/>
                <a:ext cx="2333399" cy="839147"/>
                <a:chOff x="3418644" y="3877288"/>
                <a:chExt cx="2333399" cy="839147"/>
              </a:xfrm>
            </p:grpSpPr>
            <p:pic>
              <p:nvPicPr>
                <p:cNvPr id="76830" name="Grafik 30">
                  <a:extLst>
                    <a:ext uri="{FF2B5EF4-FFF2-40B4-BE49-F238E27FC236}">
                      <a16:creationId xmlns:a16="http://schemas.microsoft.com/office/drawing/2014/main" id="{537B7692-E2C2-4F8B-898A-532513CBA3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3457499" y="4437381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1" name="Grafik 31">
                  <a:extLst>
                    <a:ext uri="{FF2B5EF4-FFF2-40B4-BE49-F238E27FC236}">
                      <a16:creationId xmlns:a16="http://schemas.microsoft.com/office/drawing/2014/main" id="{77AAF6E0-5F65-465C-8FE4-E430C20A9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3771311" y="43293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2" name="Grafik 32">
                  <a:extLst>
                    <a:ext uri="{FF2B5EF4-FFF2-40B4-BE49-F238E27FC236}">
                      <a16:creationId xmlns:a16="http://schemas.microsoft.com/office/drawing/2014/main" id="{E14A1771-7DF4-4D22-B47A-9B0427A7E5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080438" y="424162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3" name="Grafik 33">
                  <a:extLst>
                    <a:ext uri="{FF2B5EF4-FFF2-40B4-BE49-F238E27FC236}">
                      <a16:creationId xmlns:a16="http://schemas.microsoft.com/office/drawing/2014/main" id="{DAF25138-E82F-4F66-8630-E9C0E67BEE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425688" y="412711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4" name="Grafik 34">
                  <a:extLst>
                    <a:ext uri="{FF2B5EF4-FFF2-40B4-BE49-F238E27FC236}">
                      <a16:creationId xmlns:a16="http://schemas.microsoft.com/office/drawing/2014/main" id="{9C6684AE-D824-4B8F-BF47-333C4252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4710650" y="405310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5" name="Grafik 35">
                  <a:extLst>
                    <a:ext uri="{FF2B5EF4-FFF2-40B4-BE49-F238E27FC236}">
                      <a16:creationId xmlns:a16="http://schemas.microsoft.com/office/drawing/2014/main" id="{23BD8AEA-3304-4EE0-B3CF-DB13D1C6AB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5058742" y="3966225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36" name="Grafik 36">
                  <a:extLst>
                    <a:ext uri="{FF2B5EF4-FFF2-40B4-BE49-F238E27FC236}">
                      <a16:creationId xmlns:a16="http://schemas.microsoft.com/office/drawing/2014/main" id="{0A762B1A-0706-4FC5-8B65-E101586E9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19304">
                  <a:off x="5472988" y="3838433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8" name="Gruppieren 18">
                <a:extLst>
                  <a:ext uri="{FF2B5EF4-FFF2-40B4-BE49-F238E27FC236}">
                    <a16:creationId xmlns:a16="http://schemas.microsoft.com/office/drawing/2014/main" id="{831F0398-D4C5-4A8B-8289-64B7466A2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0020">
                <a:off x="5785888" y="3322688"/>
                <a:ext cx="1605340" cy="603286"/>
                <a:chOff x="5747946" y="3406132"/>
                <a:chExt cx="1605340" cy="603286"/>
              </a:xfrm>
            </p:grpSpPr>
            <p:pic>
              <p:nvPicPr>
                <p:cNvPr id="76825" name="Grafik 25">
                  <a:extLst>
                    <a:ext uri="{FF2B5EF4-FFF2-40B4-BE49-F238E27FC236}">
                      <a16:creationId xmlns:a16="http://schemas.microsoft.com/office/drawing/2014/main" id="{E1066D86-C250-4BD0-886A-B8DE2B6B7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5786801" y="37303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6" name="Grafik 26">
                  <a:extLst>
                    <a:ext uri="{FF2B5EF4-FFF2-40B4-BE49-F238E27FC236}">
                      <a16:creationId xmlns:a16="http://schemas.microsoft.com/office/drawing/2014/main" id="{0F4F6BD5-8729-4AE1-804D-493FDF0DDE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095928" y="364268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7" name="Grafik 27">
                  <a:extLst>
                    <a:ext uri="{FF2B5EF4-FFF2-40B4-BE49-F238E27FC236}">
                      <a16:creationId xmlns:a16="http://schemas.microsoft.com/office/drawing/2014/main" id="{DD723995-5639-4EED-B5B5-50FB22F2AA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441178" y="3528164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8" name="Grafik 28">
                  <a:extLst>
                    <a:ext uri="{FF2B5EF4-FFF2-40B4-BE49-F238E27FC236}">
                      <a16:creationId xmlns:a16="http://schemas.microsoft.com/office/drawing/2014/main" id="{95C6F2A9-4E56-4465-9811-0F55E38A4E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6726139" y="3454158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9" name="Grafik 29">
                  <a:extLst>
                    <a:ext uri="{FF2B5EF4-FFF2-40B4-BE49-F238E27FC236}">
                      <a16:creationId xmlns:a16="http://schemas.microsoft.com/office/drawing/2014/main" id="{B0151603-5CCD-4C3C-A326-ADFDF8E093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074231" y="33672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6819" name="Gruppieren 19">
                <a:extLst>
                  <a:ext uri="{FF2B5EF4-FFF2-40B4-BE49-F238E27FC236}">
                    <a16:creationId xmlns:a16="http://schemas.microsoft.com/office/drawing/2014/main" id="{806D6A9B-F126-4C72-A513-BE97B9452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8545" y="2773552"/>
                <a:ext cx="1605340" cy="603287"/>
                <a:chOff x="7372905" y="2866744"/>
                <a:chExt cx="1605340" cy="603287"/>
              </a:xfrm>
            </p:grpSpPr>
            <p:pic>
              <p:nvPicPr>
                <p:cNvPr id="76820" name="Grafik 20">
                  <a:extLst>
                    <a:ext uri="{FF2B5EF4-FFF2-40B4-BE49-F238E27FC236}">
                      <a16:creationId xmlns:a16="http://schemas.microsoft.com/office/drawing/2014/main" id="{24DE8321-4ECF-40F7-8404-01553CB5A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302988">
                  <a:off x="7411760" y="3190977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1" name="Grafik 21">
                  <a:extLst>
                    <a:ext uri="{FF2B5EF4-FFF2-40B4-BE49-F238E27FC236}">
                      <a16:creationId xmlns:a16="http://schemas.microsoft.com/office/drawing/2014/main" id="{CF1574E7-43EB-4EC0-B8E8-62B094EC75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7720887" y="3103292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2" name="Grafik 22">
                  <a:extLst>
                    <a:ext uri="{FF2B5EF4-FFF2-40B4-BE49-F238E27FC236}">
                      <a16:creationId xmlns:a16="http://schemas.microsoft.com/office/drawing/2014/main" id="{68B113FD-0270-4178-8A51-0F2B115002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066137" y="2988776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3" name="Grafik 23">
                  <a:extLst>
                    <a:ext uri="{FF2B5EF4-FFF2-40B4-BE49-F238E27FC236}">
                      <a16:creationId xmlns:a16="http://schemas.microsoft.com/office/drawing/2014/main" id="{08A175A6-B1D5-4349-9EBA-C3E1BCA899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351098" y="2914770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824" name="Grafik 24">
                  <a:extLst>
                    <a:ext uri="{FF2B5EF4-FFF2-40B4-BE49-F238E27FC236}">
                      <a16:creationId xmlns:a16="http://schemas.microsoft.com/office/drawing/2014/main" id="{681EAA42-5F43-428F-958A-438D8E0924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449198">
                  <a:off x="8699190" y="2827889"/>
                  <a:ext cx="240199" cy="317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6806" name="Textfeld 56">
            <a:extLst>
              <a:ext uri="{FF2B5EF4-FFF2-40B4-BE49-F238E27FC236}">
                <a16:creationId xmlns:a16="http://schemas.microsoft.com/office/drawing/2014/main" id="{E7BC9CE0-08EF-4288-9856-C13CD2F3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144463"/>
            <a:ext cx="105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00B050"/>
                </a:solidFill>
              </a:rPr>
              <a:t>!100% !</a:t>
            </a:r>
          </a:p>
        </p:txBody>
      </p:sp>
      <p:sp>
        <p:nvSpPr>
          <p:cNvPr id="76807" name="Textfeld 1">
            <a:extLst>
              <a:ext uri="{FF2B5EF4-FFF2-40B4-BE49-F238E27FC236}">
                <a16:creationId xmlns:a16="http://schemas.microsoft.com/office/drawing/2014/main" id="{4DD3F373-2CC7-4B7C-98C2-D4B50143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912" y="4657276"/>
            <a:ext cx="44270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Wolfgang Thiel, Vorsitzender</a:t>
            </a:r>
          </a:p>
          <a:p>
            <a:pPr algn="ctr"/>
            <a:r>
              <a:rPr lang="de-DE" altLang="de-DE" sz="1800" b="1" dirty="0">
                <a:solidFill>
                  <a:srgbClr val="0000FF"/>
                </a:solidFill>
              </a:rPr>
              <a:t>Initiative Südpfalz-Energie (ISE e.V.)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www.i-suedpfalz-energie.de/</a:t>
            </a:r>
          </a:p>
          <a:p>
            <a:pPr algn="ctr"/>
            <a:r>
              <a:rPr lang="de-DE" altLang="de-DE" sz="1800" dirty="0">
                <a:solidFill>
                  <a:srgbClr val="0000FF"/>
                </a:solidFill>
              </a:rPr>
              <a:t>Tel.: +49 172 7419812</a:t>
            </a:r>
          </a:p>
          <a:p>
            <a:pPr algn="ctr"/>
            <a:r>
              <a:rPr lang="de-DE" altLang="de-DE" sz="1800" dirty="0" err="1">
                <a:solidFill>
                  <a:srgbClr val="0000FF"/>
                </a:solidFill>
              </a:rPr>
              <a:t>eMail</a:t>
            </a:r>
            <a:r>
              <a:rPr lang="de-DE" altLang="de-DE" sz="1800" dirty="0">
                <a:solidFill>
                  <a:srgbClr val="0000FF"/>
                </a:solidFill>
              </a:rPr>
              <a:t>: wolfgang@thiel-wt.de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46A1577-52E2-61EE-760C-FD670A91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69" y="469538"/>
            <a:ext cx="558631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/>
            <a:r>
              <a:rPr lang="de-DE" sz="1800" b="1" dirty="0">
                <a:solidFill>
                  <a:srgbClr val="3333FF"/>
                </a:solidFill>
              </a:rPr>
              <a:t>Projekt-Team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Wolfgang Thiel (Projektleiter und PPT-Ersteller)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Frieder </a:t>
            </a:r>
            <a:r>
              <a:rPr lang="de-DE" sz="1800" dirty="0" err="1">
                <a:solidFill>
                  <a:srgbClr val="3333FF"/>
                </a:solidFill>
              </a:rPr>
              <a:t>Wambsganß</a:t>
            </a:r>
            <a:r>
              <a:rPr lang="de-DE" sz="1800" dirty="0">
                <a:solidFill>
                  <a:srgbClr val="3333FF"/>
                </a:solidFill>
              </a:rPr>
              <a:t> (Lektor)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Wolfgang </a:t>
            </a:r>
            <a:r>
              <a:rPr lang="de-DE" altLang="de-DE" sz="1800" dirty="0" err="1">
                <a:solidFill>
                  <a:srgbClr val="3333FF"/>
                </a:solidFill>
              </a:rPr>
              <a:t>Fedderken</a:t>
            </a:r>
            <a:endParaRPr lang="de-DE" altLang="de-DE" sz="1800" dirty="0">
              <a:solidFill>
                <a:srgbClr val="3333FF"/>
              </a:solidFill>
            </a:endParaRPr>
          </a:p>
          <a:p>
            <a:pPr marL="0" indent="0"/>
            <a:r>
              <a:rPr lang="de-DE" sz="1800" dirty="0">
                <a:solidFill>
                  <a:srgbClr val="3333FF"/>
                </a:solidFill>
              </a:rPr>
              <a:t>Prof. Dr. Karl Keilen</a:t>
            </a:r>
          </a:p>
          <a:p>
            <a:pPr marL="0" indent="0"/>
            <a:r>
              <a:rPr lang="de-DE" altLang="de-DE" sz="1800" dirty="0">
                <a:solidFill>
                  <a:srgbClr val="3333FF"/>
                </a:solidFill>
              </a:rPr>
              <a:t>Dr. Gerhard Lausterer</a:t>
            </a:r>
            <a:br>
              <a:rPr lang="de-DE" alt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Michael Linder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Volker Wander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22634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Randbedingung 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55FCFC0-3C8D-4EC3-855E-AF056DD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1082968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de-DE" altLang="de-DE" sz="1800" b="1" dirty="0">
                <a:solidFill>
                  <a:srgbClr val="0000FF"/>
                </a:solidFill>
              </a:rPr>
              <a:t>Randbedingung</a:t>
            </a:r>
            <a:br>
              <a:rPr lang="de-DE" altLang="de-DE" sz="1800" b="1" dirty="0">
                <a:solidFill>
                  <a:srgbClr val="0000FF"/>
                </a:solidFill>
              </a:rPr>
            </a:br>
            <a:endParaRPr lang="de-DE" altLang="de-DE" sz="18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rgbClr val="0000FF"/>
                </a:solidFill>
              </a:rPr>
              <a:t>Für die Meta-Studie wurden die einschlägigen Studien bzw. Datenquellen genutzt und nur in Ausnahmefällen wurden zusätzlich plausible Annahmen getroffen.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4B16314-A1A6-46CB-93C4-F86125190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53" y="2560296"/>
            <a:ext cx="86979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rgbClr val="0000FF"/>
                </a:solidFill>
              </a:rPr>
              <a:t>Primärenergiebedarf und EE-Potenziale werden nur für die Endenergieverbrauchssektoren „Industrie, Verkehr, Haushalte und GDH“ betrachtet.</a:t>
            </a:r>
            <a:br>
              <a:rPr lang="de-DE" altLang="de-DE" sz="1800" dirty="0">
                <a:solidFill>
                  <a:srgbClr val="0000FF"/>
                </a:solidFill>
              </a:rPr>
            </a:br>
            <a:r>
              <a:rPr lang="de-DE" altLang="de-DE" sz="1800" dirty="0">
                <a:solidFill>
                  <a:srgbClr val="0000FF"/>
                </a:solidFill>
              </a:rPr>
              <a:t>Der zusätzliche Energiebedarf (513 TWh/a) für die „klimaneutrale Grundstoff-Industrie“ wird im entsprechenden Kapitel behandelt.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EC7B4165-8C96-49E7-B222-AF51C7E8DB3E}"/>
              </a:ext>
            </a:extLst>
          </p:cNvPr>
          <p:cNvGrpSpPr/>
          <p:nvPr/>
        </p:nvGrpSpPr>
        <p:grpSpPr>
          <a:xfrm>
            <a:off x="65764" y="2545331"/>
            <a:ext cx="2787742" cy="1593273"/>
            <a:chOff x="65764" y="3130682"/>
            <a:chExt cx="2787742" cy="1593273"/>
          </a:xfrm>
        </p:grpSpPr>
        <p:pic>
          <p:nvPicPr>
            <p:cNvPr id="43" name="Grafik 3">
              <a:extLst>
                <a:ext uri="{FF2B5EF4-FFF2-40B4-BE49-F238E27FC236}">
                  <a16:creationId xmlns:a16="http://schemas.microsoft.com/office/drawing/2014/main" id="{52E7491A-F918-461A-8232-2F97F8084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05" b="12709"/>
            <a:stretch>
              <a:fillRect/>
            </a:stretch>
          </p:blipFill>
          <p:spPr bwMode="auto">
            <a:xfrm>
              <a:off x="65764" y="3130682"/>
              <a:ext cx="2184600" cy="103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Pfeil: Chevron 43">
              <a:extLst>
                <a:ext uri="{FF2B5EF4-FFF2-40B4-BE49-F238E27FC236}">
                  <a16:creationId xmlns:a16="http://schemas.microsoft.com/office/drawing/2014/main" id="{28EC4E1F-68A0-406C-8B69-6CCB963B8707}"/>
                </a:ext>
              </a:extLst>
            </p:cNvPr>
            <p:cNvSpPr/>
            <p:nvPr/>
          </p:nvSpPr>
          <p:spPr bwMode="auto">
            <a:xfrm>
              <a:off x="2101437" y="3396209"/>
              <a:ext cx="752069" cy="503853"/>
            </a:xfrm>
            <a:prstGeom prst="chevron">
              <a:avLst>
                <a:gd name="adj" fmla="val 2222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de-DE" sz="1400" dirty="0">
                  <a:solidFill>
                    <a:schemeClr val="bg1"/>
                  </a:solidFill>
                  <a:latin typeface="Arial" charset="0"/>
                </a:rPr>
                <a:t>PJ</a:t>
              </a: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/a</a:t>
              </a:r>
            </a:p>
          </p:txBody>
        </p: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DCBF6239-4EE6-4EFA-B88A-9B140DA0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14" y="4165587"/>
              <a:ext cx="2379519" cy="558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0000FF"/>
                  </a:solidFill>
                </a:rPr>
                <a:t>P-Energieverbrauch in 2017</a:t>
              </a:r>
              <a:br>
                <a:rPr lang="de-DE" altLang="de-DE" sz="1400" dirty="0">
                  <a:solidFill>
                    <a:srgbClr val="0000FF"/>
                  </a:solidFill>
                </a:rPr>
              </a:br>
              <a:r>
                <a:rPr lang="de-DE" altLang="de-DE" sz="1400" dirty="0">
                  <a:solidFill>
                    <a:srgbClr val="0000FF"/>
                  </a:solidFill>
                </a:rPr>
                <a:t>(AGEB)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852F0E8-5E42-42F8-8786-7755AB99D87E}"/>
              </a:ext>
            </a:extLst>
          </p:cNvPr>
          <p:cNvGrpSpPr/>
          <p:nvPr/>
        </p:nvGrpSpPr>
        <p:grpSpPr>
          <a:xfrm>
            <a:off x="7105650" y="1012187"/>
            <a:ext cx="1876425" cy="1058854"/>
            <a:chOff x="7105650" y="1355063"/>
            <a:chExt cx="1876425" cy="1058854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99221971-1CCB-41D1-9D15-B4CA00A7178F}"/>
                </a:ext>
              </a:extLst>
            </p:cNvPr>
            <p:cNvGrpSpPr/>
            <p:nvPr/>
          </p:nvGrpSpPr>
          <p:grpSpPr>
            <a:xfrm>
              <a:off x="7105650" y="1355063"/>
              <a:ext cx="1876425" cy="342924"/>
              <a:chOff x="7505700" y="5888340"/>
              <a:chExt cx="1876425" cy="342924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CB1B8A3-D9DD-422F-8490-DC3A5AFD3D9F}"/>
                  </a:ext>
                </a:extLst>
              </p:cNvPr>
              <p:cNvSpPr/>
              <p:nvPr/>
            </p:nvSpPr>
            <p:spPr bwMode="auto">
              <a:xfrm>
                <a:off x="7505700" y="5888340"/>
                <a:ext cx="1876425" cy="342924"/>
              </a:xfrm>
              <a:prstGeom prst="rect">
                <a:avLst/>
              </a:prstGeom>
              <a:solidFill>
                <a:srgbClr val="0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">
                <a:extLst>
                  <a:ext uri="{FF2B5EF4-FFF2-40B4-BE49-F238E27FC236}">
                    <a16:creationId xmlns:a16="http://schemas.microsoft.com/office/drawing/2014/main" id="{D887C264-B669-43D0-A18A-EB36FB054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8" y="5888340"/>
                <a:ext cx="1592876" cy="34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chemeClr val="bg1"/>
                    </a:solidFill>
                  </a:rPr>
                  <a:t>Potenzialanalyse</a:t>
                </a:r>
              </a:p>
            </p:txBody>
          </p:sp>
        </p:grpSp>
        <p:sp>
          <p:nvSpPr>
            <p:cNvPr id="53" name="Pfeil: nach unten 52">
              <a:extLst>
                <a:ext uri="{FF2B5EF4-FFF2-40B4-BE49-F238E27FC236}">
                  <a16:creationId xmlns:a16="http://schemas.microsoft.com/office/drawing/2014/main" id="{A5BBD24A-9A58-491C-9198-0823DAC46237}"/>
                </a:ext>
              </a:extLst>
            </p:cNvPr>
            <p:cNvSpPr/>
            <p:nvPr/>
          </p:nvSpPr>
          <p:spPr bwMode="auto">
            <a:xfrm>
              <a:off x="7334541" y="1948239"/>
              <a:ext cx="1509888" cy="465678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TWh/a</a:t>
              </a:r>
            </a:p>
          </p:txBody>
        </p:sp>
      </p:grpSp>
      <p:sp>
        <p:nvSpPr>
          <p:cNvPr id="59" name="Textfeld 58">
            <a:extLst>
              <a:ext uri="{FF2B5EF4-FFF2-40B4-BE49-F238E27FC236}">
                <a16:creationId xmlns:a16="http://schemas.microsoft.com/office/drawing/2014/main" id="{8B5F519C-BCA8-43B9-9A60-8340ADFA7471}"/>
              </a:ext>
            </a:extLst>
          </p:cNvPr>
          <p:cNvSpPr txBox="1"/>
          <p:nvPr/>
        </p:nvSpPr>
        <p:spPr>
          <a:xfrm>
            <a:off x="1055315" y="-18662"/>
            <a:ext cx="7179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dirty="0" err="1">
                <a:solidFill>
                  <a:schemeClr val="bg1"/>
                </a:solidFill>
              </a:rPr>
              <a:t>V</a:t>
            </a:r>
            <a:r>
              <a:rPr lang="en-US" altLang="de-DE" sz="2400" dirty="0" err="1">
                <a:solidFill>
                  <a:schemeClr val="bg1"/>
                </a:solidFill>
              </a:rPr>
              <a:t>om</a:t>
            </a:r>
            <a:r>
              <a:rPr lang="en-US" altLang="de-DE" sz="2400" dirty="0">
                <a:solidFill>
                  <a:schemeClr val="bg1"/>
                </a:solidFill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</a:rPr>
              <a:t>Primärenergieverbrauch</a:t>
            </a:r>
            <a:r>
              <a:rPr lang="en-US" altLang="de-DE" sz="2400" dirty="0">
                <a:solidFill>
                  <a:schemeClr val="bg1"/>
                </a:solidFill>
              </a:rPr>
              <a:t> in 2017 </a:t>
            </a:r>
            <a:r>
              <a:rPr lang="en-US" altLang="de-DE" sz="2400" dirty="0" err="1">
                <a:solidFill>
                  <a:schemeClr val="bg1"/>
                </a:solidFill>
              </a:rPr>
              <a:t>zum</a:t>
            </a:r>
            <a:r>
              <a:rPr lang="en-US" altLang="de-DE" sz="2400" dirty="0">
                <a:solidFill>
                  <a:schemeClr val="bg1"/>
                </a:solidFill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</a:rPr>
              <a:t>Primärenergiebedarf</a:t>
            </a:r>
            <a:r>
              <a:rPr lang="en-US" altLang="de-DE" sz="2400" dirty="0">
                <a:solidFill>
                  <a:schemeClr val="bg1"/>
                </a:solidFill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</a:rPr>
              <a:t>mit</a:t>
            </a:r>
            <a:r>
              <a:rPr lang="en-US" altLang="de-DE" sz="2400" dirty="0">
                <a:solidFill>
                  <a:schemeClr val="bg1"/>
                </a:solidFill>
              </a:rPr>
              <a:t> EE-</a:t>
            </a:r>
            <a:r>
              <a:rPr lang="en-US" altLang="de-DE" sz="2400" dirty="0" err="1">
                <a:solidFill>
                  <a:schemeClr val="bg1"/>
                </a:solidFill>
              </a:rPr>
              <a:t>Potenzialen</a:t>
            </a:r>
            <a:r>
              <a:rPr lang="en-US" altLang="de-DE" sz="2400" dirty="0">
                <a:solidFill>
                  <a:schemeClr val="bg1"/>
                </a:solidFill>
              </a:rPr>
              <a:t> bis 2040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2AF14832-0EE4-4D43-8FA8-62217B481B75}"/>
              </a:ext>
            </a:extLst>
          </p:cNvPr>
          <p:cNvGrpSpPr/>
          <p:nvPr/>
        </p:nvGrpSpPr>
        <p:grpSpPr>
          <a:xfrm>
            <a:off x="7160869" y="2342439"/>
            <a:ext cx="2487143" cy="1824210"/>
            <a:chOff x="7160869" y="2685339"/>
            <a:chExt cx="2487143" cy="1824210"/>
          </a:xfrm>
        </p:grpSpPr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2D6F65E7-8BCB-4EF2-BEE6-343363BF626E}"/>
                </a:ext>
              </a:extLst>
            </p:cNvPr>
            <p:cNvGrpSpPr/>
            <p:nvPr/>
          </p:nvGrpSpPr>
          <p:grpSpPr>
            <a:xfrm>
              <a:off x="7237418" y="2685339"/>
              <a:ext cx="1592876" cy="1337466"/>
              <a:chOff x="7237418" y="2685339"/>
              <a:chExt cx="1592876" cy="1337466"/>
            </a:xfrm>
          </p:grpSpPr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74E87F03-E7AE-4601-B15D-49D7F2C49027}"/>
                  </a:ext>
                </a:extLst>
              </p:cNvPr>
              <p:cNvSpPr/>
              <p:nvPr/>
            </p:nvSpPr>
            <p:spPr bwMode="auto">
              <a:xfrm>
                <a:off x="7237418" y="2904745"/>
                <a:ext cx="1592876" cy="11180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D9B917F0-44EB-41DE-A7B0-EE78019B36F1}"/>
                  </a:ext>
                </a:extLst>
              </p:cNvPr>
              <p:cNvGrpSpPr/>
              <p:nvPr/>
            </p:nvGrpSpPr>
            <p:grpSpPr>
              <a:xfrm>
                <a:off x="7334541" y="2685339"/>
                <a:ext cx="1255488" cy="1279724"/>
                <a:chOff x="6979377" y="3019973"/>
                <a:chExt cx="1255488" cy="1279724"/>
              </a:xfrm>
            </p:grpSpPr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5DA5021F-D25C-4605-B374-46592662F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282" r="68143"/>
                <a:stretch/>
              </p:blipFill>
              <p:spPr>
                <a:xfrm>
                  <a:off x="6979377" y="3019973"/>
                  <a:ext cx="494269" cy="1279724"/>
                </a:xfrm>
                <a:prstGeom prst="rect">
                  <a:avLst/>
                </a:prstGeom>
              </p:spPr>
            </p:pic>
            <p:pic>
              <p:nvPicPr>
                <p:cNvPr id="11" name="Grafik 10">
                  <a:extLst>
                    <a:ext uri="{FF2B5EF4-FFF2-40B4-BE49-F238E27FC236}">
                      <a16:creationId xmlns:a16="http://schemas.microsoft.com/office/drawing/2014/main" id="{EC907FC6-749F-4C5D-A881-FB44D600C6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973" r="7847"/>
                <a:stretch/>
              </p:blipFill>
              <p:spPr>
                <a:xfrm>
                  <a:off x="7801077" y="3019973"/>
                  <a:ext cx="433788" cy="1279724"/>
                </a:xfrm>
                <a:prstGeom prst="rect">
                  <a:avLst/>
                </a:prstGeom>
              </p:spPr>
            </p:pic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303B3E41-80BA-4922-A527-EF1732935C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68" r="39152"/>
                <a:stretch/>
              </p:blipFill>
              <p:spPr>
                <a:xfrm>
                  <a:off x="7390227" y="3019973"/>
                  <a:ext cx="433788" cy="1279724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Pfeil: Chevron 12">
              <a:extLst>
                <a:ext uri="{FF2B5EF4-FFF2-40B4-BE49-F238E27FC236}">
                  <a16:creationId xmlns:a16="http://schemas.microsoft.com/office/drawing/2014/main" id="{074DA29B-B79D-4939-973E-260AF7596682}"/>
                </a:ext>
              </a:extLst>
            </p:cNvPr>
            <p:cNvSpPr/>
            <p:nvPr/>
          </p:nvSpPr>
          <p:spPr bwMode="auto">
            <a:xfrm>
              <a:off x="8895943" y="3159546"/>
              <a:ext cx="752069" cy="503853"/>
            </a:xfrm>
            <a:prstGeom prst="chevron">
              <a:avLst>
                <a:gd name="adj" fmla="val 2222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TWh/a</a:t>
              </a:r>
            </a:p>
          </p:txBody>
        </p:sp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E9FE3359-DA3B-43AE-9989-2F832D98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869" y="3951181"/>
              <a:ext cx="2379519" cy="558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0000FF"/>
                  </a:solidFill>
                </a:rPr>
                <a:t>P-Energiebedarf mit</a:t>
              </a:r>
              <a:br>
                <a:rPr lang="de-DE" altLang="de-DE" sz="1400" dirty="0">
                  <a:solidFill>
                    <a:srgbClr val="0000FF"/>
                  </a:solidFill>
                </a:rPr>
              </a:br>
              <a:r>
                <a:rPr lang="de-DE" altLang="de-DE" sz="1400" dirty="0">
                  <a:solidFill>
                    <a:srgbClr val="0000FF"/>
                  </a:solidFill>
                </a:rPr>
                <a:t>EE-Potenzialen bis 2040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5E241457-BC67-439A-B42C-F5FC9F0968B5}"/>
              </a:ext>
            </a:extLst>
          </p:cNvPr>
          <p:cNvGrpSpPr/>
          <p:nvPr/>
        </p:nvGrpSpPr>
        <p:grpSpPr>
          <a:xfrm>
            <a:off x="3606364" y="1012187"/>
            <a:ext cx="1876425" cy="973129"/>
            <a:chOff x="3357784" y="1355063"/>
            <a:chExt cx="1876425" cy="973129"/>
          </a:xfrm>
        </p:grpSpPr>
        <p:sp>
          <p:nvSpPr>
            <p:cNvPr id="22" name="Pfeil: nach unten 21">
              <a:extLst>
                <a:ext uri="{FF2B5EF4-FFF2-40B4-BE49-F238E27FC236}">
                  <a16:creationId xmlns:a16="http://schemas.microsoft.com/office/drawing/2014/main" id="{F9B124DC-E833-4335-843B-95D0571315BB}"/>
                </a:ext>
              </a:extLst>
            </p:cNvPr>
            <p:cNvSpPr/>
            <p:nvPr/>
          </p:nvSpPr>
          <p:spPr bwMode="auto">
            <a:xfrm>
              <a:off x="3466804" y="1862514"/>
              <a:ext cx="1509888" cy="465678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C01CA6C3-FB12-4B37-B979-04D6854BB737}"/>
                </a:ext>
              </a:extLst>
            </p:cNvPr>
            <p:cNvGrpSpPr/>
            <p:nvPr/>
          </p:nvGrpSpPr>
          <p:grpSpPr>
            <a:xfrm>
              <a:off x="3357784" y="1355063"/>
              <a:ext cx="1876425" cy="342924"/>
              <a:chOff x="7505700" y="5888340"/>
              <a:chExt cx="1876425" cy="342924"/>
            </a:xfrm>
          </p:grpSpPr>
          <p:sp>
            <p:nvSpPr>
              <p:cNvPr id="75" name="Rechteck 74">
                <a:extLst>
                  <a:ext uri="{FF2B5EF4-FFF2-40B4-BE49-F238E27FC236}">
                    <a16:creationId xmlns:a16="http://schemas.microsoft.com/office/drawing/2014/main" id="{AADC40E7-376B-4987-8071-5E6ADFF080C9}"/>
                  </a:ext>
                </a:extLst>
              </p:cNvPr>
              <p:cNvSpPr/>
              <p:nvPr/>
            </p:nvSpPr>
            <p:spPr bwMode="auto">
              <a:xfrm>
                <a:off x="7505700" y="5888340"/>
                <a:ext cx="1876425" cy="342924"/>
              </a:xfrm>
              <a:prstGeom prst="rect">
                <a:avLst/>
              </a:prstGeom>
              <a:solidFill>
                <a:srgbClr val="00808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4">
                <a:extLst>
                  <a:ext uri="{FF2B5EF4-FFF2-40B4-BE49-F238E27FC236}">
                    <a16:creationId xmlns:a16="http://schemas.microsoft.com/office/drawing/2014/main" id="{590B3A10-6E16-46A3-943A-02E816F6A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468" y="5888340"/>
                <a:ext cx="1592876" cy="34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chemeClr val="bg1"/>
                    </a:solidFill>
                  </a:rPr>
                  <a:t>Annahmen</a:t>
                </a:r>
              </a:p>
            </p:txBody>
          </p:sp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D1C70C2-6641-43EB-92C8-DDAD8039F886}"/>
              </a:ext>
            </a:extLst>
          </p:cNvPr>
          <p:cNvGrpSpPr/>
          <p:nvPr/>
        </p:nvGrpSpPr>
        <p:grpSpPr>
          <a:xfrm>
            <a:off x="2841150" y="2185547"/>
            <a:ext cx="3634176" cy="2407831"/>
            <a:chOff x="3012600" y="2118872"/>
            <a:chExt cx="3634176" cy="2407831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479E5B89-841D-4B7B-8B69-881EE5E9A427}"/>
                </a:ext>
              </a:extLst>
            </p:cNvPr>
            <p:cNvGrpSpPr/>
            <p:nvPr/>
          </p:nvGrpSpPr>
          <p:grpSpPr>
            <a:xfrm>
              <a:off x="3012600" y="2118872"/>
              <a:ext cx="2732880" cy="2407831"/>
              <a:chOff x="3012600" y="2467124"/>
              <a:chExt cx="2732880" cy="2407831"/>
            </a:xfrm>
          </p:grpSpPr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B582F064-0E4C-42C0-92F8-CD060ABCCE10}"/>
                  </a:ext>
                </a:extLst>
              </p:cNvPr>
              <p:cNvGrpSpPr/>
              <p:nvPr/>
            </p:nvGrpSpPr>
            <p:grpSpPr>
              <a:xfrm>
                <a:off x="3119751" y="2467124"/>
                <a:ext cx="2625729" cy="1652399"/>
                <a:chOff x="3119751" y="2420405"/>
                <a:chExt cx="3244850" cy="2042018"/>
              </a:xfrm>
            </p:grpSpPr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0575AD6F-224C-4CE4-A1BE-852AB0DF83C6}"/>
                    </a:ext>
                  </a:extLst>
                </p:cNvPr>
                <p:cNvSpPr/>
                <p:nvPr/>
              </p:nvSpPr>
              <p:spPr bwMode="auto">
                <a:xfrm>
                  <a:off x="3185160" y="2537460"/>
                  <a:ext cx="3122614" cy="192496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4D1ACA05-3151-4A51-918E-3883D35A43AE}"/>
                    </a:ext>
                  </a:extLst>
                </p:cNvPr>
                <p:cNvGrpSpPr/>
                <p:nvPr/>
              </p:nvGrpSpPr>
              <p:grpSpPr>
                <a:xfrm>
                  <a:off x="3119751" y="2420405"/>
                  <a:ext cx="3244850" cy="2042018"/>
                  <a:chOff x="3765550" y="2002932"/>
                  <a:chExt cx="3244850" cy="2042018"/>
                </a:xfrm>
              </p:grpSpPr>
              <p:graphicFrame>
                <p:nvGraphicFramePr>
                  <p:cNvPr id="64" name="Diagramm 63">
                    <a:extLst>
                      <a:ext uri="{FF2B5EF4-FFF2-40B4-BE49-F238E27FC236}">
                        <a16:creationId xmlns:a16="http://schemas.microsoft.com/office/drawing/2014/main" id="{E89C2E72-613B-49C9-A112-B6D75C5EC216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24103818"/>
                      </p:ext>
                    </p:extLst>
                  </p:nvPr>
                </p:nvGraphicFramePr>
                <p:xfrm>
                  <a:off x="3765550" y="2002932"/>
                  <a:ext cx="3244850" cy="204201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0B3C0096-AF53-49AA-BAB9-F7287624EEE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155281" y="2759869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" name="Gerader Verbinder 65">
                    <a:extLst>
                      <a:ext uri="{FF2B5EF4-FFF2-40B4-BE49-F238E27FC236}">
                        <a16:creationId xmlns:a16="http://schemas.microsoft.com/office/drawing/2014/main" id="{1715778C-3B86-4193-BE96-AB78641AD2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530790" y="2369344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" name="Gerader Verbinder 66">
                    <a:extLst>
                      <a:ext uri="{FF2B5EF4-FFF2-40B4-BE49-F238E27FC236}">
                        <a16:creationId xmlns:a16="http://schemas.microsoft.com/office/drawing/2014/main" id="{D8DC897D-1660-45BE-B0FC-638FF231C87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4895122" y="2366962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" name="Gerader Verbinder 67">
                    <a:extLst>
                      <a:ext uri="{FF2B5EF4-FFF2-40B4-BE49-F238E27FC236}">
                        <a16:creationId xmlns:a16="http://schemas.microsoft.com/office/drawing/2014/main" id="{2486C30A-4506-4F4A-90B3-372F64097FE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273675" y="2590799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" name="Gerader Verbinder 68">
                    <a:extLst>
                      <a:ext uri="{FF2B5EF4-FFF2-40B4-BE49-F238E27FC236}">
                        <a16:creationId xmlns:a16="http://schemas.microsoft.com/office/drawing/2014/main" id="{53923AAF-27B1-4818-93A6-9E3D401FE0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642769" y="2928937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" name="Gerader Verbinder 69">
                    <a:extLst>
                      <a:ext uri="{FF2B5EF4-FFF2-40B4-BE49-F238E27FC236}">
                        <a16:creationId xmlns:a16="http://schemas.microsoft.com/office/drawing/2014/main" id="{DC61BB96-8DFE-423F-BAA9-D4407CE526E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014244" y="3321843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Gerader Verbinder 70">
                    <a:extLst>
                      <a:ext uri="{FF2B5EF4-FFF2-40B4-BE49-F238E27FC236}">
                        <a16:creationId xmlns:a16="http://schemas.microsoft.com/office/drawing/2014/main" id="{FB718D3D-380A-4067-A7F7-4BB39805CE9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378576" y="3281362"/>
                    <a:ext cx="2286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85" name="Rectangle 4">
                <a:extLst>
                  <a:ext uri="{FF2B5EF4-FFF2-40B4-BE49-F238E27FC236}">
                    <a16:creationId xmlns:a16="http://schemas.microsoft.com/office/drawing/2014/main" id="{E4F8809B-8041-4501-AEC4-801E6D66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600" y="4101143"/>
                <a:ext cx="2486135" cy="773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 dirty="0">
                    <a:solidFill>
                      <a:srgbClr val="0000FF"/>
                    </a:solidFill>
                  </a:rPr>
                  <a:t>Überleitung:</a:t>
                </a:r>
                <a:br>
                  <a:rPr lang="de-DE" altLang="de-DE" sz="1400" dirty="0">
                    <a:solidFill>
                      <a:srgbClr val="0000FF"/>
                    </a:solidFill>
                  </a:rPr>
                </a:br>
                <a:r>
                  <a:rPr lang="de-DE" altLang="de-DE" sz="1400" dirty="0">
                    <a:solidFill>
                      <a:srgbClr val="0000FF"/>
                    </a:solidFill>
                  </a:rPr>
                  <a:t>P-Energieverbrauch in 2017</a:t>
                </a:r>
                <a:br>
                  <a:rPr lang="de-DE" altLang="de-DE" sz="1400" dirty="0">
                    <a:solidFill>
                      <a:srgbClr val="0000FF"/>
                    </a:solidFill>
                  </a:rPr>
                </a:br>
                <a:r>
                  <a:rPr lang="de-DE" altLang="de-DE" sz="1400" dirty="0">
                    <a:solidFill>
                      <a:srgbClr val="0000FF"/>
                    </a:solidFill>
                  </a:rPr>
                  <a:t>zu P-Energiebedarf in 2040</a:t>
                </a:r>
              </a:p>
            </p:txBody>
          </p:sp>
        </p:grpSp>
        <p:sp>
          <p:nvSpPr>
            <p:cNvPr id="86" name="Pfeil: Chevron 85">
              <a:extLst>
                <a:ext uri="{FF2B5EF4-FFF2-40B4-BE49-F238E27FC236}">
                  <a16:creationId xmlns:a16="http://schemas.microsoft.com/office/drawing/2014/main" id="{E044EC55-4B07-453B-AE57-0186B35CB770}"/>
                </a:ext>
              </a:extLst>
            </p:cNvPr>
            <p:cNvSpPr/>
            <p:nvPr/>
          </p:nvSpPr>
          <p:spPr bwMode="auto">
            <a:xfrm>
              <a:off x="5894707" y="2746150"/>
              <a:ext cx="752069" cy="503853"/>
            </a:xfrm>
            <a:prstGeom prst="chevron">
              <a:avLst>
                <a:gd name="adj" fmla="val 22222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e-D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TWh/a</a:t>
              </a:r>
            </a:p>
          </p:txBody>
        </p: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FC4A9D56-4DB1-4643-80F1-2B30EF0BEF4D}"/>
              </a:ext>
            </a:extLst>
          </p:cNvPr>
          <p:cNvGrpSpPr/>
          <p:nvPr/>
        </p:nvGrpSpPr>
        <p:grpSpPr>
          <a:xfrm>
            <a:off x="5642912" y="3758928"/>
            <a:ext cx="4351385" cy="2455705"/>
            <a:chOff x="5642912" y="3758928"/>
            <a:chExt cx="4351385" cy="2455705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7E0D83AA-0FE4-4624-904C-0124E10BB197}"/>
                </a:ext>
              </a:extLst>
            </p:cNvPr>
            <p:cNvGrpSpPr/>
            <p:nvPr/>
          </p:nvGrpSpPr>
          <p:grpSpPr>
            <a:xfrm>
              <a:off x="6811902" y="4151556"/>
              <a:ext cx="3182395" cy="2063077"/>
              <a:chOff x="6811902" y="4204896"/>
              <a:chExt cx="3182395" cy="2063077"/>
            </a:xfrm>
          </p:grpSpPr>
          <p:grpSp>
            <p:nvGrpSpPr>
              <p:cNvPr id="78" name="Gruppieren 77">
                <a:extLst>
                  <a:ext uri="{FF2B5EF4-FFF2-40B4-BE49-F238E27FC236}">
                    <a16:creationId xmlns:a16="http://schemas.microsoft.com/office/drawing/2014/main" id="{1BF212DD-0E08-4E8A-ACE6-A4BE76AA1B4D}"/>
                  </a:ext>
                </a:extLst>
              </p:cNvPr>
              <p:cNvGrpSpPr/>
              <p:nvPr/>
            </p:nvGrpSpPr>
            <p:grpSpPr>
              <a:xfrm>
                <a:off x="6933133" y="4204896"/>
                <a:ext cx="3061164" cy="1745526"/>
                <a:chOff x="6933133" y="4204896"/>
                <a:chExt cx="3061164" cy="1745526"/>
              </a:xfrm>
            </p:grpSpPr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C915DCBE-18BE-42B0-A099-D826DD07A30A}"/>
                    </a:ext>
                  </a:extLst>
                </p:cNvPr>
                <p:cNvSpPr/>
                <p:nvPr/>
              </p:nvSpPr>
              <p:spPr bwMode="auto">
                <a:xfrm>
                  <a:off x="6933133" y="4462423"/>
                  <a:ext cx="2808751" cy="14879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aphicFrame>
              <p:nvGraphicFramePr>
                <p:cNvPr id="54" name="Diagramm 53">
                  <a:extLst>
                    <a:ext uri="{FF2B5EF4-FFF2-40B4-BE49-F238E27FC236}">
                      <a16:creationId xmlns:a16="http://schemas.microsoft.com/office/drawing/2014/main" id="{FEB5896B-F99C-481F-A728-BFFA5490D77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32611616"/>
                    </p:ext>
                  </p:extLst>
                </p:nvPr>
              </p:nvGraphicFramePr>
              <p:xfrm>
                <a:off x="7027259" y="4204896"/>
                <a:ext cx="2967038" cy="148799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  <p:sp>
            <p:nvSpPr>
              <p:cNvPr id="58" name="Rectangle 4">
                <a:extLst>
                  <a:ext uri="{FF2B5EF4-FFF2-40B4-BE49-F238E27FC236}">
                    <a16:creationId xmlns:a16="http://schemas.microsoft.com/office/drawing/2014/main" id="{E0D32B3F-F1C3-4682-98F4-39E3F555A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902" y="5925049"/>
                <a:ext cx="3094098" cy="342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chemeClr val="accent2"/>
                    </a:solidFill>
                  </a:rPr>
                  <a:t>Transformation zu 100% EE bis 2040</a:t>
                </a:r>
              </a:p>
            </p:txBody>
          </p:sp>
        </p:grpSp>
        <p:sp>
          <p:nvSpPr>
            <p:cNvPr id="89" name="Pfeil: nach rechts 88">
              <a:extLst>
                <a:ext uri="{FF2B5EF4-FFF2-40B4-BE49-F238E27FC236}">
                  <a16:creationId xmlns:a16="http://schemas.microsoft.com/office/drawing/2014/main" id="{63A2B3CB-B7E4-410E-883B-14E974080708}"/>
                </a:ext>
              </a:extLst>
            </p:cNvPr>
            <p:cNvSpPr/>
            <p:nvPr/>
          </p:nvSpPr>
          <p:spPr bwMode="auto">
            <a:xfrm rot="2229644">
              <a:off x="5642912" y="3758928"/>
              <a:ext cx="1278879" cy="30319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Rectangle 4">
            <a:extLst>
              <a:ext uri="{FF2B5EF4-FFF2-40B4-BE49-F238E27FC236}">
                <a16:creationId xmlns:a16="http://schemas.microsoft.com/office/drawing/2014/main" id="{5A6EA07F-EA15-4CA3-AA00-2B0832A4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Herleitung zum P-Energiebedarf mit den EE-Potenzialen bis 2040 folgt einer klaren Logik! </a:t>
            </a:r>
          </a:p>
        </p:txBody>
      </p:sp>
    </p:spTree>
    <p:extLst>
      <p:ext uri="{BB962C8B-B14F-4D97-AF65-F5344CB8AC3E}">
        <p14:creationId xmlns:p14="http://schemas.microsoft.com/office/powerpoint/2010/main" val="29401084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2505A362-F58E-44AA-AF42-17221A6D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6350"/>
            <a:ext cx="66636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2017 (1)</a:t>
            </a:r>
          </a:p>
          <a:p>
            <a:r>
              <a:rPr lang="de-DE" altLang="de-DE" dirty="0">
                <a:solidFill>
                  <a:schemeClr val="bg1"/>
                </a:solidFill>
              </a:rPr>
              <a:t>Energieträger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800B645E-C605-4CE3-81E4-9BD2AE12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892175"/>
            <a:ext cx="3571875" cy="3714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000000"/>
                </a:solidFill>
                <a:ea typeface="Microsoft YaHei" panose="020B0503020204020204" pitchFamily="34" charset="-122"/>
              </a:rPr>
              <a:t> 16.301 PJ = 4.528 TWh</a:t>
            </a:r>
          </a:p>
        </p:txBody>
      </p:sp>
      <p:sp>
        <p:nvSpPr>
          <p:cNvPr id="21508" name="Text Box 14">
            <a:extLst>
              <a:ext uri="{FF2B5EF4-FFF2-40B4-BE49-F238E27FC236}">
                <a16:creationId xmlns:a16="http://schemas.microsoft.com/office/drawing/2014/main" id="{75E67D73-9617-4200-8E1D-AC2B15E6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238" y="6187542"/>
            <a:ext cx="9906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AGEB</a:t>
            </a:r>
          </a:p>
        </p:txBody>
      </p:sp>
      <p:sp>
        <p:nvSpPr>
          <p:cNvPr id="21509" name="Rectangle 15">
            <a:extLst>
              <a:ext uri="{FF2B5EF4-FFF2-40B4-BE49-F238E27FC236}">
                <a16:creationId xmlns:a16="http://schemas.microsoft.com/office/drawing/2014/main" id="{1FF143F7-880C-455D-AA6E-667938B2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5365750"/>
            <a:ext cx="1039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rgbClr val="00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sp>
        <p:nvSpPr>
          <p:cNvPr id="21510" name="Text Box 16">
            <a:extLst>
              <a:ext uri="{FF2B5EF4-FFF2-40B4-BE49-F238E27FC236}">
                <a16:creationId xmlns:a16="http://schemas.microsoft.com/office/drawing/2014/main" id="{1C7926DD-A50E-4DE3-B2CB-5B7F9CBD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165350"/>
            <a:ext cx="1227138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Kernenergie</a:t>
            </a:r>
          </a:p>
        </p:txBody>
      </p:sp>
      <p:sp>
        <p:nvSpPr>
          <p:cNvPr id="21511" name="Text Box 17">
            <a:extLst>
              <a:ext uri="{FF2B5EF4-FFF2-40B4-BE49-F238E27FC236}">
                <a16:creationId xmlns:a16="http://schemas.microsoft.com/office/drawing/2014/main" id="{257C687E-936B-47ED-BDD2-82906944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772150"/>
            <a:ext cx="788987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Erdgas</a:t>
            </a:r>
          </a:p>
        </p:txBody>
      </p:sp>
      <p:sp>
        <p:nvSpPr>
          <p:cNvPr id="21512" name="Text Box 18">
            <a:extLst>
              <a:ext uri="{FF2B5EF4-FFF2-40B4-BE49-F238E27FC236}">
                <a16:creationId xmlns:a16="http://schemas.microsoft.com/office/drawing/2014/main" id="{62B7590C-E14E-4FD9-932F-6D3DAD04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689475"/>
            <a:ext cx="1085850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Steinkohle</a:t>
            </a:r>
          </a:p>
        </p:txBody>
      </p:sp>
      <p:sp>
        <p:nvSpPr>
          <p:cNvPr id="21513" name="Text Box 19">
            <a:extLst>
              <a:ext uri="{FF2B5EF4-FFF2-40B4-BE49-F238E27FC236}">
                <a16:creationId xmlns:a16="http://schemas.microsoft.com/office/drawing/2014/main" id="{E7CC37D8-35CE-49F0-A867-BE2D36D35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973388"/>
            <a:ext cx="1358900" cy="309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Braunkohle</a:t>
            </a:r>
          </a:p>
        </p:txBody>
      </p:sp>
      <p:sp>
        <p:nvSpPr>
          <p:cNvPr id="21514" name="Text Box 20">
            <a:extLst>
              <a:ext uri="{FF2B5EF4-FFF2-40B4-BE49-F238E27FC236}">
                <a16:creationId xmlns:a16="http://schemas.microsoft.com/office/drawing/2014/main" id="{75939639-5EDF-4562-9E04-A92D7397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1209675"/>
            <a:ext cx="749300" cy="3095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Übrige</a:t>
            </a:r>
          </a:p>
        </p:txBody>
      </p:sp>
      <p:sp>
        <p:nvSpPr>
          <p:cNvPr id="21515" name="Text Box 21">
            <a:extLst>
              <a:ext uri="{FF2B5EF4-FFF2-40B4-BE49-F238E27FC236}">
                <a16:creationId xmlns:a16="http://schemas.microsoft.com/office/drawing/2014/main" id="{51215300-4CD9-437A-810C-557A93A25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1547813"/>
            <a:ext cx="2235200" cy="311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Erneuerbare Energien</a:t>
            </a:r>
          </a:p>
        </p:txBody>
      </p:sp>
      <p:sp>
        <p:nvSpPr>
          <p:cNvPr id="21516" name="Text Box 22">
            <a:extLst>
              <a:ext uri="{FF2B5EF4-FFF2-40B4-BE49-F238E27FC236}">
                <a16:creationId xmlns:a16="http://schemas.microsoft.com/office/drawing/2014/main" id="{3A7E6CF6-6AEA-4E21-B8E5-B5DBA0CE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2106613"/>
            <a:ext cx="966788" cy="309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accent2"/>
                </a:solidFill>
                <a:ea typeface="Microsoft YaHei" panose="020B0503020204020204" pitchFamily="34" charset="-122"/>
              </a:rPr>
              <a:t>Mineralöl</a:t>
            </a:r>
          </a:p>
        </p:txBody>
      </p:sp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B49C3DDB-E38F-404B-922E-B47D0CDC04D6}"/>
              </a:ext>
            </a:extLst>
          </p:cNvPr>
          <p:cNvGraphicFramePr>
            <a:graphicFrameLocks/>
          </p:cNvGraphicFramePr>
          <p:nvPr/>
        </p:nvGraphicFramePr>
        <p:xfrm>
          <a:off x="1463764" y="1680059"/>
          <a:ext cx="6979063" cy="4157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CF6E20F-DEB0-4313-B625-937586D622F1}"/>
              </a:ext>
            </a:extLst>
          </p:cNvPr>
          <p:cNvGraphicFramePr>
            <a:graphicFrameLocks/>
          </p:cNvGraphicFramePr>
          <p:nvPr/>
        </p:nvGraphicFramePr>
        <p:xfrm>
          <a:off x="1550601" y="1514553"/>
          <a:ext cx="6824816" cy="461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A9711B69-0043-4E9D-A87A-1FE2F70FB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32513"/>
            <a:ext cx="9334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Erneuerbaren sind noch überschaubar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3">
            <a:extLst>
              <a:ext uri="{FF2B5EF4-FFF2-40B4-BE49-F238E27FC236}">
                <a16:creationId xmlns:a16="http://schemas.microsoft.com/office/drawing/2014/main" id="{C9809C80-F04E-4FA5-BD70-5258EFA3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5" b="12709"/>
          <a:stretch>
            <a:fillRect/>
          </a:stretch>
        </p:blipFill>
        <p:spPr bwMode="auto">
          <a:xfrm>
            <a:off x="142875" y="1135063"/>
            <a:ext cx="969803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7718"/>
            <a:ext cx="66636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2017 (2)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Energieflussbild</a:t>
            </a:r>
          </a:p>
        </p:txBody>
      </p:sp>
      <p:sp>
        <p:nvSpPr>
          <p:cNvPr id="23556" name="Text Box 14">
            <a:extLst>
              <a:ext uri="{FF2B5EF4-FFF2-40B4-BE49-F238E27FC236}">
                <a16:creationId xmlns:a16="http://schemas.microsoft.com/office/drawing/2014/main" id="{DD920DC9-AB50-45C6-8EEB-49037B9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64" y="5505192"/>
            <a:ext cx="15961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1a) AGEB 2018</a:t>
            </a:r>
          </a:p>
        </p:txBody>
      </p:sp>
      <p:sp>
        <p:nvSpPr>
          <p:cNvPr id="23557" name="Rectangle 15">
            <a:extLst>
              <a:ext uri="{FF2B5EF4-FFF2-40B4-BE49-F238E27FC236}">
                <a16:creationId xmlns:a16="http://schemas.microsoft.com/office/drawing/2014/main" id="{02756285-366B-4466-9C13-4621415D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643563"/>
            <a:ext cx="11303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  <a:ea typeface="Microsoft YaHei" panose="020B0503020204020204" pitchFamily="34" charset="-122"/>
              </a:rPr>
              <a:t>Anteile in %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B6BCB-F6DD-4C90-82A8-E2BA4EF4A01F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2728913"/>
            <a:ext cx="3470275" cy="2868612"/>
            <a:chOff x="282454" y="2943356"/>
            <a:chExt cx="3470839" cy="3090359"/>
          </a:xfrm>
        </p:grpSpPr>
        <p:sp>
          <p:nvSpPr>
            <p:cNvPr id="23585" name="Textfeld 2">
              <a:extLst>
                <a:ext uri="{FF2B5EF4-FFF2-40B4-BE49-F238E27FC236}">
                  <a16:creationId xmlns:a16="http://schemas.microsoft.com/office/drawing/2014/main" id="{E39D8770-A7C9-41F9-A9B3-FE0807B4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454" y="2943356"/>
              <a:ext cx="643161" cy="33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0,5 %</a:t>
              </a:r>
            </a:p>
          </p:txBody>
        </p:sp>
        <p:sp>
          <p:nvSpPr>
            <p:cNvPr id="23586" name="Textfeld 35">
              <a:extLst>
                <a:ext uri="{FF2B5EF4-FFF2-40B4-BE49-F238E27FC236}">
                  <a16:creationId xmlns:a16="http://schemas.microsoft.com/office/drawing/2014/main" id="{75C1C9D4-072D-4971-97CC-649EC2355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35" y="3953422"/>
              <a:ext cx="742553" cy="33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74,8 %</a:t>
              </a:r>
            </a:p>
          </p:txBody>
        </p:sp>
        <p:sp>
          <p:nvSpPr>
            <p:cNvPr id="23587" name="Textfeld 36">
              <a:extLst>
                <a:ext uri="{FF2B5EF4-FFF2-40B4-BE49-F238E27FC236}">
                  <a16:creationId xmlns:a16="http://schemas.microsoft.com/office/drawing/2014/main" id="{9AEA73CB-4D6D-4B59-9974-C1A312F2D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51" y="5702086"/>
              <a:ext cx="742553" cy="33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24,7 %</a:t>
              </a:r>
            </a:p>
          </p:txBody>
        </p:sp>
        <p:sp>
          <p:nvSpPr>
            <p:cNvPr id="23588" name="Ellipse 3">
              <a:extLst>
                <a:ext uri="{FF2B5EF4-FFF2-40B4-BE49-F238E27FC236}">
                  <a16:creationId xmlns:a16="http://schemas.microsoft.com/office/drawing/2014/main" id="{75B4B659-03A8-4540-BE68-C27D22BC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842" y="3394485"/>
              <a:ext cx="2041451" cy="132948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A90D2B3-64B6-4D56-961C-257D953B977C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598738"/>
            <a:ext cx="5295900" cy="2489200"/>
            <a:chOff x="4635499" y="2598086"/>
            <a:chExt cx="5296893" cy="2490123"/>
          </a:xfrm>
        </p:grpSpPr>
        <p:sp>
          <p:nvSpPr>
            <p:cNvPr id="23579" name="Textfeld 38">
              <a:extLst>
                <a:ext uri="{FF2B5EF4-FFF2-40B4-BE49-F238E27FC236}">
                  <a16:creationId xmlns:a16="http://schemas.microsoft.com/office/drawing/2014/main" id="{83026E72-0D6A-4B48-B472-2406D7A61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7721" y="2598086"/>
              <a:ext cx="1776364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Verbrauchssektoren</a:t>
              </a:r>
            </a:p>
          </p:txBody>
        </p:sp>
        <p:sp>
          <p:nvSpPr>
            <p:cNvPr id="23580" name="Textfeld 39">
              <a:extLst>
                <a:ext uri="{FF2B5EF4-FFF2-40B4-BE49-F238E27FC236}">
                  <a16:creationId xmlns:a16="http://schemas.microsoft.com/office/drawing/2014/main" id="{C3174E42-6243-46A8-8251-070CB811D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294" y="2871142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dirty="0">
                  <a:solidFill>
                    <a:srgbClr val="FF0000"/>
                  </a:solidFill>
                </a:rPr>
                <a:t>28,9 %</a:t>
              </a:r>
            </a:p>
          </p:txBody>
        </p:sp>
        <p:sp>
          <p:nvSpPr>
            <p:cNvPr id="23581" name="Textfeld 40">
              <a:extLst>
                <a:ext uri="{FF2B5EF4-FFF2-40B4-BE49-F238E27FC236}">
                  <a16:creationId xmlns:a16="http://schemas.microsoft.com/office/drawing/2014/main" id="{ADE8CE63-E16D-4DA2-8198-92A6566C2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0182" y="3347512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29,5 %</a:t>
              </a:r>
            </a:p>
          </p:txBody>
        </p:sp>
        <p:sp>
          <p:nvSpPr>
            <p:cNvPr id="23582" name="Textfeld 41">
              <a:extLst>
                <a:ext uri="{FF2B5EF4-FFF2-40B4-BE49-F238E27FC236}">
                  <a16:creationId xmlns:a16="http://schemas.microsoft.com/office/drawing/2014/main" id="{B626880C-2579-4B64-9970-0A3B20C96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797" y="4008305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26,1 %</a:t>
              </a:r>
            </a:p>
          </p:txBody>
        </p:sp>
        <p:sp>
          <p:nvSpPr>
            <p:cNvPr id="23583" name="Textfeld 42">
              <a:extLst>
                <a:ext uri="{FF2B5EF4-FFF2-40B4-BE49-F238E27FC236}">
                  <a16:creationId xmlns:a16="http://schemas.microsoft.com/office/drawing/2014/main" id="{1DBFBB94-50B4-46FE-B45E-A339F032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9809" y="4780440"/>
              <a:ext cx="742583" cy="30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rgbClr val="FF0000"/>
                  </a:solidFill>
                </a:rPr>
                <a:t>15,5 %</a:t>
              </a:r>
            </a:p>
          </p:txBody>
        </p:sp>
        <p:sp>
          <p:nvSpPr>
            <p:cNvPr id="23584" name="Ellipse 43">
              <a:extLst>
                <a:ext uri="{FF2B5EF4-FFF2-40B4-BE49-F238E27FC236}">
                  <a16:creationId xmlns:a16="http://schemas.microsoft.com/office/drawing/2014/main" id="{B64C722A-7BA3-4DF0-8272-652F56F1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499" y="3824819"/>
              <a:ext cx="2041565" cy="1191733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7179" name="Textfeld 38">
            <a:extLst>
              <a:ext uri="{FF2B5EF4-FFF2-40B4-BE49-F238E27FC236}">
                <a16:creationId xmlns:a16="http://schemas.microsoft.com/office/drawing/2014/main" id="{55637051-00C5-4969-840F-F81756CB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786" y="5510952"/>
            <a:ext cx="21547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0000"/>
                </a:solidFill>
              </a:rPr>
              <a:t>darin sind mehr als 50% </a:t>
            </a:r>
            <a:br>
              <a:rPr lang="de-DE" altLang="de-DE" sz="1400" dirty="0">
                <a:solidFill>
                  <a:srgbClr val="FF0000"/>
                </a:solidFill>
              </a:rPr>
            </a:br>
            <a:r>
              <a:rPr lang="de-DE" altLang="de-DE" sz="1400" dirty="0">
                <a:solidFill>
                  <a:srgbClr val="FF0000"/>
                </a:solidFill>
              </a:rPr>
              <a:t>(Prozess-)Wärme </a:t>
            </a:r>
          </a:p>
          <a:p>
            <a:r>
              <a:rPr lang="de-DE" altLang="de-DE" sz="1400" dirty="0">
                <a:solidFill>
                  <a:srgbClr val="FF0000"/>
                </a:solidFill>
              </a:rPr>
              <a:t>enthalten</a:t>
            </a:r>
          </a:p>
        </p:txBody>
      </p:sp>
      <p:sp>
        <p:nvSpPr>
          <p:cNvPr id="23561" name="Textfeld 1">
            <a:extLst>
              <a:ext uri="{FF2B5EF4-FFF2-40B4-BE49-F238E27FC236}">
                <a16:creationId xmlns:a16="http://schemas.microsoft.com/office/drawing/2014/main" id="{4A3B46FA-9924-46CA-AAD3-0A3BB9085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308100"/>
            <a:ext cx="199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/>
              <a:t>Energieeinheit: PJ </a:t>
            </a:r>
            <a:r>
              <a:rPr lang="de-DE" altLang="de-DE" sz="1200" b="1">
                <a:solidFill>
                  <a:schemeClr val="accent2"/>
                </a:solidFill>
              </a:rPr>
              <a:t>(TWh)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Fast ¾ unseres Energieaufkommens importieren wir!</a:t>
            </a:r>
          </a:p>
        </p:txBody>
      </p:sp>
      <p:sp>
        <p:nvSpPr>
          <p:cNvPr id="23563" name="Textfeld 5">
            <a:extLst>
              <a:ext uri="{FF2B5EF4-FFF2-40B4-BE49-F238E27FC236}">
                <a16:creationId xmlns:a16="http://schemas.microsoft.com/office/drawing/2014/main" id="{3053CB1A-2590-48A0-92FD-7EB11A47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497138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(21)</a:t>
            </a:r>
          </a:p>
        </p:txBody>
      </p:sp>
      <p:sp>
        <p:nvSpPr>
          <p:cNvPr id="23564" name="Textfeld 23">
            <a:extLst>
              <a:ext uri="{FF2B5EF4-FFF2-40B4-BE49-F238E27FC236}">
                <a16:creationId xmlns:a16="http://schemas.microsoft.com/office/drawing/2014/main" id="{2978A52A-F6E4-4298-9029-A300347E1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451225"/>
            <a:ext cx="669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(3.389)</a:t>
            </a:r>
          </a:p>
        </p:txBody>
      </p:sp>
      <p:sp>
        <p:nvSpPr>
          <p:cNvPr id="23565" name="Textfeld 24">
            <a:extLst>
              <a:ext uri="{FF2B5EF4-FFF2-40B4-BE49-F238E27FC236}">
                <a16:creationId xmlns:a16="http://schemas.microsoft.com/office/drawing/2014/main" id="{B7B8E6FB-1A8C-4D82-9111-9F87DB22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100638"/>
            <a:ext cx="661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(1.118)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9435C8A-49E4-4DEB-ACB4-EAB1771D5A00}"/>
              </a:ext>
            </a:extLst>
          </p:cNvPr>
          <p:cNvSpPr txBox="1"/>
          <p:nvPr/>
        </p:nvSpPr>
        <p:spPr>
          <a:xfrm>
            <a:off x="2163340" y="3959738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(4.528)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9722936-65E1-4E41-9C50-097AD35D01DA}"/>
              </a:ext>
            </a:extLst>
          </p:cNvPr>
          <p:cNvSpPr txBox="1"/>
          <p:nvPr/>
        </p:nvSpPr>
        <p:spPr>
          <a:xfrm>
            <a:off x="5242100" y="4587681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(2.591)</a:t>
            </a:r>
          </a:p>
        </p:txBody>
      </p:sp>
      <p:sp>
        <p:nvSpPr>
          <p:cNvPr id="23568" name="Textfeld 27">
            <a:extLst>
              <a:ext uri="{FF2B5EF4-FFF2-40B4-BE49-F238E27FC236}">
                <a16:creationId xmlns:a16="http://schemas.microsoft.com/office/drawing/2014/main" id="{7D55EA1F-43F8-4361-AE9E-1DA8859F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148013"/>
            <a:ext cx="542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</a:t>
            </a:r>
            <a:r>
              <a:rPr lang="de-DE" altLang="de-DE" sz="1200" b="1" u="sng" dirty="0">
                <a:solidFill>
                  <a:schemeClr val="accent2"/>
                </a:solidFill>
              </a:rPr>
              <a:t>750</a:t>
            </a:r>
            <a:r>
              <a:rPr lang="de-DE" altLang="de-DE" sz="12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69" name="Textfeld 28">
            <a:extLst>
              <a:ext uri="{FF2B5EF4-FFF2-40B4-BE49-F238E27FC236}">
                <a16:creationId xmlns:a16="http://schemas.microsoft.com/office/drawing/2014/main" id="{CE87408F-A4F4-424D-ABB9-1EDCD14FE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788" y="3643313"/>
            <a:ext cx="541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765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0" name="Textfeld 29">
            <a:extLst>
              <a:ext uri="{FF2B5EF4-FFF2-40B4-BE49-F238E27FC236}">
                <a16:creationId xmlns:a16="http://schemas.microsoft.com/office/drawing/2014/main" id="{D3FB902A-3560-4E61-B5FD-521453A1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4287838"/>
            <a:ext cx="541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675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1" name="Textfeld 30">
            <a:extLst>
              <a:ext uri="{FF2B5EF4-FFF2-40B4-BE49-F238E27FC236}">
                <a16:creationId xmlns:a16="http://schemas.microsoft.com/office/drawing/2014/main" id="{2DE48791-D76A-4499-9AB1-782C8FB2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88" y="48609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401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2" name="Textfeld 27">
            <a:extLst>
              <a:ext uri="{FF2B5EF4-FFF2-40B4-BE49-F238E27FC236}">
                <a16:creationId xmlns:a16="http://schemas.microsoft.com/office/drawing/2014/main" id="{9969093B-24B4-4DD5-A523-614DF411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16224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162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3" name="Textfeld 27">
            <a:extLst>
              <a:ext uri="{FF2B5EF4-FFF2-40B4-BE49-F238E27FC236}">
                <a16:creationId xmlns:a16="http://schemas.microsoft.com/office/drawing/2014/main" id="{2BE26716-CBA0-4184-9415-BEC4B8AC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16224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</a:t>
            </a:r>
            <a:r>
              <a:rPr lang="de-DE" altLang="de-DE" sz="1200" b="1" u="sng">
                <a:solidFill>
                  <a:schemeClr val="accent2"/>
                </a:solidFill>
              </a:rPr>
              <a:t>731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3574" name="Textfeld 27">
            <a:extLst>
              <a:ext uri="{FF2B5EF4-FFF2-40B4-BE49-F238E27FC236}">
                <a16:creationId xmlns:a16="http://schemas.microsoft.com/office/drawing/2014/main" id="{FC5861E3-21A5-4670-B785-9B012CAB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1249363"/>
            <a:ext cx="1885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Primärenergie-verbrauch  </a:t>
            </a:r>
            <a:r>
              <a:rPr lang="de-DE" altLang="de-DE" sz="900" b="1">
                <a:solidFill>
                  <a:schemeClr val="accent2"/>
                </a:solidFill>
              </a:rPr>
              <a:t>1)</a:t>
            </a:r>
            <a:br>
              <a:rPr lang="de-DE" altLang="de-DE" sz="900" b="1">
                <a:solidFill>
                  <a:schemeClr val="accent2"/>
                </a:solidFill>
              </a:rPr>
            </a:br>
            <a:r>
              <a:rPr lang="de-DE" altLang="de-DE" sz="1200" b="1">
                <a:solidFill>
                  <a:schemeClr val="accent2"/>
                </a:solidFill>
              </a:rPr>
              <a:t>(Summe </a:t>
            </a:r>
            <a:r>
              <a:rPr lang="de-DE" altLang="de-DE" sz="1200" b="1" u="sng">
                <a:solidFill>
                  <a:schemeClr val="accent2"/>
                </a:solidFill>
              </a:rPr>
              <a:t>3.485</a:t>
            </a:r>
            <a:r>
              <a:rPr lang="de-DE" altLang="de-DE" sz="1200" b="1">
                <a:solidFill>
                  <a:schemeClr val="accent2"/>
                </a:solidFill>
              </a:rPr>
              <a:t>)</a:t>
            </a:r>
          </a:p>
          <a:p>
            <a:r>
              <a:rPr lang="de-DE" altLang="de-DE" sz="900" b="1">
                <a:solidFill>
                  <a:schemeClr val="accent2"/>
                </a:solidFill>
              </a:rPr>
              <a:t>1) ohne nichtenerg. Verbrauch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5DAF141-B43D-4BD5-AD68-E3999055F7E0}"/>
              </a:ext>
            </a:extLst>
          </p:cNvPr>
          <p:cNvSpPr txBox="1"/>
          <p:nvPr/>
        </p:nvSpPr>
        <p:spPr>
          <a:xfrm>
            <a:off x="3869271" y="3974335"/>
            <a:ext cx="6703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b="1" dirty="0">
                <a:solidFill>
                  <a:schemeClr val="accent2"/>
                </a:solidFill>
                <a:highlight>
                  <a:srgbClr val="C0C0C0"/>
                </a:highlight>
              </a:rPr>
              <a:t>(3.776)</a:t>
            </a:r>
          </a:p>
        </p:txBody>
      </p:sp>
      <p:sp>
        <p:nvSpPr>
          <p:cNvPr id="23576" name="Textfeld 27">
            <a:extLst>
              <a:ext uri="{FF2B5EF4-FFF2-40B4-BE49-F238E27FC236}">
                <a16:creationId xmlns:a16="http://schemas.microsoft.com/office/drawing/2014/main" id="{2BC33D8C-8B96-4CF9-8647-BADCA2D1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6224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(15)</a:t>
            </a:r>
          </a:p>
        </p:txBody>
      </p:sp>
      <p:sp>
        <p:nvSpPr>
          <p:cNvPr id="23577" name="Textfeld 27">
            <a:extLst>
              <a:ext uri="{FF2B5EF4-FFF2-40B4-BE49-F238E27FC236}">
                <a16:creationId xmlns:a16="http://schemas.microsoft.com/office/drawing/2014/main" id="{8448FA11-DB46-447E-BD9B-1B532B28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1622425"/>
            <a:ext cx="541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accent2"/>
                </a:solidFill>
              </a:rPr>
              <a:t>(276)</a:t>
            </a:r>
          </a:p>
        </p:txBody>
      </p:sp>
      <p:sp>
        <p:nvSpPr>
          <p:cNvPr id="36" name="Ellipse 3">
            <a:extLst>
              <a:ext uri="{FF2B5EF4-FFF2-40B4-BE49-F238E27FC236}">
                <a16:creationId xmlns:a16="http://schemas.microsoft.com/office/drawing/2014/main" id="{20C72A8E-50F2-48CC-B5FB-37B227AA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966788"/>
            <a:ext cx="2155825" cy="1389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1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7718"/>
            <a:ext cx="67508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Primärenergieverbrauch in Deutschland 2017 (3)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Endenergieverbrauch nach Anwendungszwecken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BEF8B4-118D-4963-8023-CF892D0E6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7" t="25585" r="52417" b="21202"/>
          <a:stretch/>
        </p:blipFill>
        <p:spPr>
          <a:xfrm>
            <a:off x="1004186" y="925286"/>
            <a:ext cx="7897628" cy="5207227"/>
          </a:xfrm>
          <a:prstGeom prst="rect">
            <a:avLst/>
          </a:prstGeom>
        </p:spPr>
      </p:pic>
      <p:sp>
        <p:nvSpPr>
          <p:cNvPr id="39" name="Textfeld 27">
            <a:extLst>
              <a:ext uri="{FF2B5EF4-FFF2-40B4-BE49-F238E27FC236}">
                <a16:creationId xmlns:a16="http://schemas.microsoft.com/office/drawing/2014/main" id="{F608D885-49AE-49F3-87B4-C70A2613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10" y="951412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(750 TWh)</a:t>
            </a:r>
          </a:p>
        </p:txBody>
      </p:sp>
      <p:sp>
        <p:nvSpPr>
          <p:cNvPr id="40" name="Textfeld 28">
            <a:extLst>
              <a:ext uri="{FF2B5EF4-FFF2-40B4-BE49-F238E27FC236}">
                <a16:creationId xmlns:a16="http://schemas.microsoft.com/office/drawing/2014/main" id="{AD9D6267-39C1-4758-B74B-51214A33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519" y="3566387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(765 TWh)</a:t>
            </a:r>
          </a:p>
        </p:txBody>
      </p:sp>
      <p:sp>
        <p:nvSpPr>
          <p:cNvPr id="41" name="Textfeld 29">
            <a:extLst>
              <a:ext uri="{FF2B5EF4-FFF2-40B4-BE49-F238E27FC236}">
                <a16:creationId xmlns:a16="http://schemas.microsoft.com/office/drawing/2014/main" id="{C2D21385-31EF-43B1-B107-1223A448F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49" y="951411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(675 TWh)</a:t>
            </a:r>
          </a:p>
        </p:txBody>
      </p:sp>
      <p:sp>
        <p:nvSpPr>
          <p:cNvPr id="42" name="Textfeld 30">
            <a:extLst>
              <a:ext uri="{FF2B5EF4-FFF2-40B4-BE49-F238E27FC236}">
                <a16:creationId xmlns:a16="http://schemas.microsoft.com/office/drawing/2014/main" id="{9E2F0DC8-C153-4899-B03A-253D30E2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959" y="950597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(401 TWh)</a:t>
            </a:r>
          </a:p>
        </p:txBody>
      </p:sp>
      <p:sp>
        <p:nvSpPr>
          <p:cNvPr id="44" name="Textfeld 28">
            <a:extLst>
              <a:ext uri="{FF2B5EF4-FFF2-40B4-BE49-F238E27FC236}">
                <a16:creationId xmlns:a16="http://schemas.microsoft.com/office/drawing/2014/main" id="{92BEC561-101F-416C-9146-7C9923DF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439" y="3566387"/>
            <a:ext cx="1048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 dirty="0">
                <a:solidFill>
                  <a:schemeClr val="accent2"/>
                </a:solidFill>
              </a:rPr>
              <a:t>(2.591 TWh)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9FD0837E-353C-489A-908C-192D63EE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917" y="3704886"/>
            <a:ext cx="12130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ea typeface="Microsoft YaHei" panose="020B0503020204020204" pitchFamily="34" charset="-122"/>
              </a:rPr>
              <a:t> </a:t>
            </a:r>
            <a:r>
              <a:rPr lang="de-DE" altLang="de-DE" sz="1200" dirty="0">
                <a:ea typeface="Microsoft YaHei" panose="020B0503020204020204" pitchFamily="34" charset="-122"/>
              </a:rPr>
              <a:t>1b) AGEB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841A541-B0B7-4728-9555-E7FD8435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2513"/>
            <a:ext cx="9906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Beim Gesamtendenergieverbrauch beträgt der Wärmeanteil &gt; 50%!</a:t>
            </a:r>
          </a:p>
        </p:txBody>
      </p:sp>
    </p:spTree>
    <p:extLst>
      <p:ext uri="{BB962C8B-B14F-4D97-AF65-F5344CB8AC3E}">
        <p14:creationId xmlns:p14="http://schemas.microsoft.com/office/powerpoint/2010/main" val="40023124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BEA74343-99B9-4578-8785-D28A45EF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4" y="4801"/>
            <a:ext cx="842949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Ermittlung Primärenergiebedarf bis 2040 in Deutschland Überleitung der Energiebilanz von 2017 zu 2040</a:t>
            </a:r>
            <a:endParaRPr lang="de-DE" altLang="de-DE" sz="1800" dirty="0">
              <a:solidFill>
                <a:schemeClr val="bg1"/>
              </a:solidFill>
            </a:endParaRPr>
          </a:p>
        </p:txBody>
      </p:sp>
      <p:sp>
        <p:nvSpPr>
          <p:cNvPr id="27651" name="Textfeld 7">
            <a:extLst>
              <a:ext uri="{FF2B5EF4-FFF2-40B4-BE49-F238E27FC236}">
                <a16:creationId xmlns:a16="http://schemas.microsoft.com/office/drawing/2014/main" id="{114C02D5-C9BB-4E02-8FF3-78F599378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413125"/>
            <a:ext cx="77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Industrie</a:t>
            </a:r>
          </a:p>
        </p:txBody>
      </p:sp>
      <p:sp>
        <p:nvSpPr>
          <p:cNvPr id="27652" name="Textfeld 7">
            <a:extLst>
              <a:ext uri="{FF2B5EF4-FFF2-40B4-BE49-F238E27FC236}">
                <a16:creationId xmlns:a16="http://schemas.microsoft.com/office/drawing/2014/main" id="{A08C667C-6BFA-4316-8A47-B6A876B2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165600"/>
            <a:ext cx="712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Verkehr</a:t>
            </a:r>
          </a:p>
        </p:txBody>
      </p:sp>
      <p:sp>
        <p:nvSpPr>
          <p:cNvPr id="27653" name="Textfeld 7">
            <a:extLst>
              <a:ext uri="{FF2B5EF4-FFF2-40B4-BE49-F238E27FC236}">
                <a16:creationId xmlns:a16="http://schemas.microsoft.com/office/drawing/2014/main" id="{C4CE32C9-2F77-42E4-ADF5-924C3CE6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4891088"/>
            <a:ext cx="873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Haushalte</a:t>
            </a:r>
          </a:p>
        </p:txBody>
      </p:sp>
      <p:sp>
        <p:nvSpPr>
          <p:cNvPr id="27654" name="Textfeld 7">
            <a:extLst>
              <a:ext uri="{FF2B5EF4-FFF2-40B4-BE49-F238E27FC236}">
                <a16:creationId xmlns:a16="http://schemas.microsoft.com/office/drawing/2014/main" id="{D1C3D530-F87D-4FC7-9293-2951DBC0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5421313"/>
            <a:ext cx="52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1200">
                <a:solidFill>
                  <a:srgbClr val="3333FF"/>
                </a:solidFill>
              </a:rPr>
              <a:t>GHD</a:t>
            </a:r>
          </a:p>
        </p:txBody>
      </p:sp>
      <p:sp>
        <p:nvSpPr>
          <p:cNvPr id="27655" name="Textfeld 7">
            <a:extLst>
              <a:ext uri="{FF2B5EF4-FFF2-40B4-BE49-F238E27FC236}">
                <a16:creationId xmlns:a16="http://schemas.microsoft.com/office/drawing/2014/main" id="{AD57B950-9C16-4976-AA12-96989CE6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788988"/>
            <a:ext cx="1301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>
                <a:solidFill>
                  <a:schemeClr val="accent2"/>
                </a:solidFill>
              </a:rPr>
              <a:t>Endenergie-</a:t>
            </a:r>
            <a:br>
              <a:rPr lang="de-DE" altLang="de-DE" sz="1600">
                <a:solidFill>
                  <a:srgbClr val="3333FF"/>
                </a:solidFill>
              </a:rPr>
            </a:br>
            <a:r>
              <a:rPr lang="de-DE" altLang="de-DE" sz="1600">
                <a:solidFill>
                  <a:srgbClr val="3333FF"/>
                </a:solidFill>
              </a:rPr>
              <a:t>verbrauch</a:t>
            </a:r>
          </a:p>
          <a:p>
            <a:pPr algn="ctr"/>
            <a:r>
              <a:rPr lang="de-DE" altLang="de-DE" sz="1600">
                <a:solidFill>
                  <a:srgbClr val="3333FF"/>
                </a:solidFill>
              </a:rPr>
              <a:t>2017</a:t>
            </a:r>
          </a:p>
        </p:txBody>
      </p:sp>
      <p:sp>
        <p:nvSpPr>
          <p:cNvPr id="27656" name="Textfeld 7">
            <a:extLst>
              <a:ext uri="{FF2B5EF4-FFF2-40B4-BE49-F238E27FC236}">
                <a16:creationId xmlns:a16="http://schemas.microsoft.com/office/drawing/2014/main" id="{FCECC709-3CB1-4785-B04C-DD66CF297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1313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b="1">
                <a:solidFill>
                  <a:srgbClr val="3333FF"/>
                </a:solidFill>
              </a:rPr>
              <a:t>TWh/a</a:t>
            </a:r>
          </a:p>
        </p:txBody>
      </p:sp>
      <p:sp>
        <p:nvSpPr>
          <p:cNvPr id="27657" name="Textfeld 7">
            <a:extLst>
              <a:ext uri="{FF2B5EF4-FFF2-40B4-BE49-F238E27FC236}">
                <a16:creationId xmlns:a16="http://schemas.microsoft.com/office/drawing/2014/main" id="{012DC2DB-82AD-4056-B7EC-1026DB76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644650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1">
                <a:solidFill>
                  <a:srgbClr val="3333FF"/>
                </a:solidFill>
              </a:rPr>
              <a:t>2.591</a:t>
            </a:r>
          </a:p>
        </p:txBody>
      </p:sp>
      <p:sp>
        <p:nvSpPr>
          <p:cNvPr id="27658" name="Textfeld 39">
            <a:extLst>
              <a:ext uri="{FF2B5EF4-FFF2-40B4-BE49-F238E27FC236}">
                <a16:creationId xmlns:a16="http://schemas.microsoft.com/office/drawing/2014/main" id="{079EF976-99C1-4D7D-9E62-5EE26E25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394075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28,9 %</a:t>
            </a:r>
          </a:p>
        </p:txBody>
      </p:sp>
      <p:sp>
        <p:nvSpPr>
          <p:cNvPr id="27659" name="Textfeld 40">
            <a:extLst>
              <a:ext uri="{FF2B5EF4-FFF2-40B4-BE49-F238E27FC236}">
                <a16:creationId xmlns:a16="http://schemas.microsoft.com/office/drawing/2014/main" id="{0F6080FA-7003-4440-BC96-1381DA9C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140200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29,5 %</a:t>
            </a:r>
          </a:p>
        </p:txBody>
      </p:sp>
      <p:sp>
        <p:nvSpPr>
          <p:cNvPr id="27660" name="Textfeld 41">
            <a:extLst>
              <a:ext uri="{FF2B5EF4-FFF2-40B4-BE49-F238E27FC236}">
                <a16:creationId xmlns:a16="http://schemas.microsoft.com/office/drawing/2014/main" id="{8EA19A20-895A-40CA-82C8-5886C657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835525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26,1 %</a:t>
            </a:r>
          </a:p>
        </p:txBody>
      </p:sp>
      <p:sp>
        <p:nvSpPr>
          <p:cNvPr id="27661" name="Textfeld 42">
            <a:extLst>
              <a:ext uri="{FF2B5EF4-FFF2-40B4-BE49-F238E27FC236}">
                <a16:creationId xmlns:a16="http://schemas.microsoft.com/office/drawing/2014/main" id="{18A61F49-E72D-4477-9E01-AE863B8D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380038"/>
            <a:ext cx="742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>
                <a:solidFill>
                  <a:srgbClr val="FF0000"/>
                </a:solidFill>
              </a:rPr>
              <a:t>15,5 %</a:t>
            </a:r>
          </a:p>
        </p:txBody>
      </p:sp>
      <p:pic>
        <p:nvPicPr>
          <p:cNvPr id="27662" name="Grafik 50">
            <a:extLst>
              <a:ext uri="{FF2B5EF4-FFF2-40B4-BE49-F238E27FC236}">
                <a16:creationId xmlns:a16="http://schemas.microsoft.com/office/drawing/2014/main" id="{0884D782-23A0-4B1A-B1A6-A12C3BCE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32530" r="84404" b="23174"/>
          <a:stretch>
            <a:fillRect/>
          </a:stretch>
        </p:blipFill>
        <p:spPr bwMode="auto">
          <a:xfrm>
            <a:off x="1027113" y="2035175"/>
            <a:ext cx="53657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3D6529-592A-40A7-B99D-4325C26C62A5}"/>
              </a:ext>
            </a:extLst>
          </p:cNvPr>
          <p:cNvGrpSpPr>
            <a:grpSpLocks/>
          </p:cNvGrpSpPr>
          <p:nvPr/>
        </p:nvGrpSpPr>
        <p:grpSpPr bwMode="auto">
          <a:xfrm>
            <a:off x="1512888" y="774700"/>
            <a:ext cx="1289050" cy="4948238"/>
            <a:chOff x="1513516" y="774700"/>
            <a:chExt cx="1288422" cy="4948987"/>
          </a:xfrm>
        </p:grpSpPr>
        <p:sp>
          <p:nvSpPr>
            <p:cNvPr id="27709" name="Textfeld 7">
              <a:extLst>
                <a:ext uri="{FF2B5EF4-FFF2-40B4-BE49-F238E27FC236}">
                  <a16:creationId xmlns:a16="http://schemas.microsoft.com/office/drawing/2014/main" id="{61A1BA5B-BA18-4453-8385-F336F7D32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425" y="774700"/>
              <a:ext cx="925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Verluste</a:t>
              </a:r>
              <a:br>
                <a:rPr lang="de-DE" altLang="de-DE" sz="1600">
                  <a:solidFill>
                    <a:srgbClr val="3333FF"/>
                  </a:solidFill>
                </a:rPr>
              </a:br>
              <a:r>
                <a:rPr lang="de-DE" altLang="de-DE" sz="1600">
                  <a:solidFill>
                    <a:srgbClr val="3333FF"/>
                  </a:solidFill>
                </a:rPr>
                <a:t>fossil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2017</a:t>
              </a:r>
            </a:p>
          </p:txBody>
        </p:sp>
        <p:sp>
          <p:nvSpPr>
            <p:cNvPr id="27710" name="Textfeld 11">
              <a:extLst>
                <a:ext uri="{FF2B5EF4-FFF2-40B4-BE49-F238E27FC236}">
                  <a16:creationId xmlns:a16="http://schemas.microsoft.com/office/drawing/2014/main" id="{902ECDE0-4E2C-4730-BA97-0459A3C53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45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894</a:t>
              </a:r>
            </a:p>
          </p:txBody>
        </p:sp>
        <p:pic>
          <p:nvPicPr>
            <p:cNvPr id="27711" name="Grafik 52">
              <a:extLst>
                <a:ext uri="{FF2B5EF4-FFF2-40B4-BE49-F238E27FC236}">
                  <a16:creationId xmlns:a16="http://schemas.microsoft.com/office/drawing/2014/main" id="{56654414-8114-463E-9C5C-EB53C26E0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7" t="32530" r="80891" b="23933"/>
            <a:stretch>
              <a:fillRect/>
            </a:stretch>
          </p:blipFill>
          <p:spPr bwMode="auto">
            <a:xfrm>
              <a:off x="2082309" y="2039065"/>
              <a:ext cx="536499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12" name="Gerader Verbinder 7">
              <a:extLst>
                <a:ext uri="{FF2B5EF4-FFF2-40B4-BE49-F238E27FC236}">
                  <a16:creationId xmlns:a16="http://schemas.microsoft.com/office/drawing/2014/main" id="{A35A643C-C66B-4CFC-B706-AFEFB8D410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3516" y="3190081"/>
              <a:ext cx="5962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7EA700F-458C-4CAD-AFAB-0F907E7668E9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774700"/>
            <a:ext cx="1657350" cy="4945063"/>
            <a:chOff x="2561432" y="774700"/>
            <a:chExt cx="1658143" cy="4945064"/>
          </a:xfrm>
        </p:grpSpPr>
        <p:sp>
          <p:nvSpPr>
            <p:cNvPr id="27705" name="Textfeld 7">
              <a:extLst>
                <a:ext uri="{FF2B5EF4-FFF2-40B4-BE49-F238E27FC236}">
                  <a16:creationId xmlns:a16="http://schemas.microsoft.com/office/drawing/2014/main" id="{E5124F3A-C4D3-497F-A99A-6EE0368B2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1138" y="774700"/>
              <a:ext cx="14684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P-Energie-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verbrauch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2017</a:t>
              </a:r>
            </a:p>
          </p:txBody>
        </p:sp>
        <p:sp>
          <p:nvSpPr>
            <p:cNvPr id="27706" name="Textfeld 7">
              <a:extLst>
                <a:ext uri="{FF2B5EF4-FFF2-40B4-BE49-F238E27FC236}">
                  <a16:creationId xmlns:a16="http://schemas.microsoft.com/office/drawing/2014/main" id="{E9DA91C3-E4F4-4794-9917-661FFB348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900" y="1624013"/>
              <a:ext cx="6969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3.485</a:t>
              </a:r>
            </a:p>
          </p:txBody>
        </p:sp>
        <p:pic>
          <p:nvPicPr>
            <p:cNvPr id="27707" name="Grafik 53">
              <a:extLst>
                <a:ext uri="{FF2B5EF4-FFF2-40B4-BE49-F238E27FC236}">
                  <a16:creationId xmlns:a16="http://schemas.microsoft.com/office/drawing/2014/main" id="{8E59A433-1A35-4F25-87D8-192BAF094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5" t="32530" r="77467" b="23933"/>
            <a:stretch>
              <a:fillRect/>
            </a:stretch>
          </p:blipFill>
          <p:spPr bwMode="auto">
            <a:xfrm>
              <a:off x="3285130" y="2035142"/>
              <a:ext cx="502912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08" name="Gerader Verbinder 7">
              <a:extLst>
                <a:ext uri="{FF2B5EF4-FFF2-40B4-BE49-F238E27FC236}">
                  <a16:creationId xmlns:a16="http://schemas.microsoft.com/office/drawing/2014/main" id="{A9E8C8E0-B038-49B4-A428-AAE578060D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61432" y="2318544"/>
              <a:ext cx="7413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2B8E471-37E7-469E-9A63-6D28E334E353}"/>
              </a:ext>
            </a:extLst>
          </p:cNvPr>
          <p:cNvGrpSpPr>
            <a:grpSpLocks/>
          </p:cNvGrpSpPr>
          <p:nvPr/>
        </p:nvGrpSpPr>
        <p:grpSpPr bwMode="auto">
          <a:xfrm>
            <a:off x="3683000" y="774700"/>
            <a:ext cx="1643063" cy="4945063"/>
            <a:chOff x="3682657" y="774700"/>
            <a:chExt cx="1643406" cy="4945061"/>
          </a:xfrm>
        </p:grpSpPr>
        <p:sp>
          <p:nvSpPr>
            <p:cNvPr id="27696" name="Textfeld 7">
              <a:extLst>
                <a:ext uri="{FF2B5EF4-FFF2-40B4-BE49-F238E27FC236}">
                  <a16:creationId xmlns:a16="http://schemas.microsoft.com/office/drawing/2014/main" id="{0AAF17B9-D05E-4FC8-BC35-D3C749716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445" y="2681329"/>
              <a:ext cx="781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Sonstige</a:t>
              </a:r>
            </a:p>
          </p:txBody>
        </p:sp>
        <p:sp>
          <p:nvSpPr>
            <p:cNvPr id="27697" name="Textfeld 7">
              <a:extLst>
                <a:ext uri="{FF2B5EF4-FFF2-40B4-BE49-F238E27FC236}">
                  <a16:creationId xmlns:a16="http://schemas.microsoft.com/office/drawing/2014/main" id="{476A143E-42D3-4230-968C-584083931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774700"/>
              <a:ext cx="13255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Erneuerbare</a:t>
              </a:r>
              <a:br>
                <a:rPr lang="de-DE" altLang="de-DE" sz="1600">
                  <a:solidFill>
                    <a:srgbClr val="3333FF"/>
                  </a:solidFill>
                </a:rPr>
              </a:br>
              <a:r>
                <a:rPr lang="de-DE" altLang="de-DE" sz="1600">
                  <a:solidFill>
                    <a:srgbClr val="3333FF"/>
                  </a:solidFill>
                </a:rPr>
                <a:t>Bestand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2017</a:t>
              </a:r>
            </a:p>
          </p:txBody>
        </p:sp>
        <p:sp>
          <p:nvSpPr>
            <p:cNvPr id="27698" name="Textfeld 7">
              <a:extLst>
                <a:ext uri="{FF2B5EF4-FFF2-40B4-BE49-F238E27FC236}">
                  <a16:creationId xmlns:a16="http://schemas.microsoft.com/office/drawing/2014/main" id="{07D291A3-AD81-431C-BFD9-847FB4CB4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496</a:t>
              </a:r>
            </a:p>
          </p:txBody>
        </p:sp>
        <p:sp>
          <p:nvSpPr>
            <p:cNvPr id="27699" name="Textfeld 7">
              <a:extLst>
                <a:ext uri="{FF2B5EF4-FFF2-40B4-BE49-F238E27FC236}">
                  <a16:creationId xmlns:a16="http://schemas.microsoft.com/office/drawing/2014/main" id="{A25D2231-E426-49C4-91C8-0B7E4DEE6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657" y="2488430"/>
              <a:ext cx="8588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Biomasse</a:t>
              </a:r>
            </a:p>
          </p:txBody>
        </p:sp>
        <p:sp>
          <p:nvSpPr>
            <p:cNvPr id="27700" name="Textfeld 7">
              <a:extLst>
                <a:ext uri="{FF2B5EF4-FFF2-40B4-BE49-F238E27FC236}">
                  <a16:creationId xmlns:a16="http://schemas.microsoft.com/office/drawing/2014/main" id="{DE1A8BEB-FFE5-4A71-9F6D-E43150BA3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407" y="1903805"/>
              <a:ext cx="7000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Wasser</a:t>
              </a:r>
            </a:p>
          </p:txBody>
        </p:sp>
        <p:sp>
          <p:nvSpPr>
            <p:cNvPr id="27701" name="Textfeld 7">
              <a:extLst>
                <a:ext uri="{FF2B5EF4-FFF2-40B4-BE49-F238E27FC236}">
                  <a16:creationId xmlns:a16="http://schemas.microsoft.com/office/drawing/2014/main" id="{FCFD2E66-D695-4C47-A5BC-1D55935F5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970" y="2341562"/>
              <a:ext cx="3905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>
                  <a:solidFill>
                    <a:srgbClr val="3333FF"/>
                  </a:solidFill>
                </a:rPr>
                <a:t>PV</a:t>
              </a:r>
            </a:p>
          </p:txBody>
        </p:sp>
        <p:sp>
          <p:nvSpPr>
            <p:cNvPr id="27702" name="Textfeld 7">
              <a:extLst>
                <a:ext uri="{FF2B5EF4-FFF2-40B4-BE49-F238E27FC236}">
                  <a16:creationId xmlns:a16="http://schemas.microsoft.com/office/drawing/2014/main" id="{53D8FAD9-40EE-4650-ABA4-62CFB9062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6507" y="2072872"/>
              <a:ext cx="5349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de-DE" altLang="de-DE" sz="1200">
                  <a:solidFill>
                    <a:srgbClr val="3333FF"/>
                  </a:solidFill>
                </a:rPr>
                <a:t>Wind</a:t>
              </a:r>
            </a:p>
          </p:txBody>
        </p:sp>
        <p:pic>
          <p:nvPicPr>
            <p:cNvPr id="27703" name="Grafik 54">
              <a:extLst>
                <a:ext uri="{FF2B5EF4-FFF2-40B4-BE49-F238E27FC236}">
                  <a16:creationId xmlns:a16="http://schemas.microsoft.com/office/drawing/2014/main" id="{0F4A3BEA-399B-4AB7-BAEE-5463B83BE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2" t="32530" r="73048" b="23933"/>
            <a:stretch>
              <a:fillRect/>
            </a:stretch>
          </p:blipFill>
          <p:spPr bwMode="auto">
            <a:xfrm>
              <a:off x="4479893" y="2035139"/>
              <a:ext cx="787532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704" name="Gerader Verbinder 7">
              <a:extLst>
                <a:ext uri="{FF2B5EF4-FFF2-40B4-BE49-F238E27FC236}">
                  <a16:creationId xmlns:a16="http://schemas.microsoft.com/office/drawing/2014/main" id="{92C20727-B752-451D-B371-E5412DDB88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7295" y="2311401"/>
              <a:ext cx="73259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F2732BB-47FF-4A52-8AA9-5B436A397C8B}"/>
              </a:ext>
            </a:extLst>
          </p:cNvPr>
          <p:cNvGrpSpPr>
            <a:grpSpLocks/>
          </p:cNvGrpSpPr>
          <p:nvPr/>
        </p:nvGrpSpPr>
        <p:grpSpPr bwMode="auto">
          <a:xfrm>
            <a:off x="6002338" y="774700"/>
            <a:ext cx="1390650" cy="4902200"/>
            <a:chOff x="6002443" y="774700"/>
            <a:chExt cx="1390545" cy="4901438"/>
          </a:xfrm>
        </p:grpSpPr>
        <p:sp>
          <p:nvSpPr>
            <p:cNvPr id="27692" name="Textfeld 7">
              <a:extLst>
                <a:ext uri="{FF2B5EF4-FFF2-40B4-BE49-F238E27FC236}">
                  <a16:creationId xmlns:a16="http://schemas.microsoft.com/office/drawing/2014/main" id="{FA1180B5-4A04-4489-90FB-8B420E5B3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475" y="774700"/>
              <a:ext cx="925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Verluste</a:t>
              </a:r>
              <a:br>
                <a:rPr lang="de-DE" altLang="de-DE" sz="1600">
                  <a:solidFill>
                    <a:srgbClr val="3333FF"/>
                  </a:solidFill>
                </a:rPr>
              </a:br>
              <a:r>
                <a:rPr lang="de-DE" altLang="de-DE" sz="1600">
                  <a:solidFill>
                    <a:srgbClr val="3333FF"/>
                  </a:solidFill>
                </a:rPr>
                <a:t>fossil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93" name="Textfeld 9">
              <a:extLst>
                <a:ext uri="{FF2B5EF4-FFF2-40B4-BE49-F238E27FC236}">
                  <a16:creationId xmlns:a16="http://schemas.microsoft.com/office/drawing/2014/main" id="{11D774B4-7782-479B-A302-EC6A7FA6D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750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894</a:t>
              </a:r>
            </a:p>
          </p:txBody>
        </p:sp>
        <p:pic>
          <p:nvPicPr>
            <p:cNvPr id="27694" name="Grafik 56">
              <a:extLst>
                <a:ext uri="{FF2B5EF4-FFF2-40B4-BE49-F238E27FC236}">
                  <a16:creationId xmlns:a16="http://schemas.microsoft.com/office/drawing/2014/main" id="{D6FCB71C-FA97-4D1D-B412-F902FC402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74" t="32530" r="67178" b="24365"/>
            <a:stretch>
              <a:fillRect/>
            </a:stretch>
          </p:blipFill>
          <p:spPr bwMode="auto">
            <a:xfrm>
              <a:off x="6686160" y="2027994"/>
              <a:ext cx="473344" cy="364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95" name="Gerader Verbinder 7">
              <a:extLst>
                <a:ext uri="{FF2B5EF4-FFF2-40B4-BE49-F238E27FC236}">
                  <a16:creationId xmlns:a16="http://schemas.microsoft.com/office/drawing/2014/main" id="{DE9D029C-1C9B-4F00-9EE2-FD0B8C1B69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02443" y="3542505"/>
              <a:ext cx="71030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B7E47F-6538-4A8E-AFC8-E0E59B741AE4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774700"/>
            <a:ext cx="1458913" cy="4972050"/>
            <a:chOff x="7159504" y="774700"/>
            <a:chExt cx="1459516" cy="4972797"/>
          </a:xfrm>
        </p:grpSpPr>
        <p:sp>
          <p:nvSpPr>
            <p:cNvPr id="27688" name="Textfeld 7">
              <a:extLst>
                <a:ext uri="{FF2B5EF4-FFF2-40B4-BE49-F238E27FC236}">
                  <a16:creationId xmlns:a16="http://schemas.microsoft.com/office/drawing/2014/main" id="{18C9CBD8-F712-4C79-A5FD-C313B032C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4125" y="774700"/>
              <a:ext cx="925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Verluste</a:t>
              </a:r>
              <a:br>
                <a:rPr lang="de-DE" altLang="de-DE" sz="1600" dirty="0">
                  <a:solidFill>
                    <a:srgbClr val="3333FF"/>
                  </a:solidFill>
                </a:rPr>
              </a:br>
              <a:r>
                <a:rPr lang="de-DE" altLang="de-DE" sz="1600" dirty="0">
                  <a:solidFill>
                    <a:srgbClr val="3333FF"/>
                  </a:solidFill>
                </a:rPr>
                <a:t>P2X</a:t>
              </a:r>
            </a:p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89" name="Textfeld 9">
              <a:extLst>
                <a:ext uri="{FF2B5EF4-FFF2-40B4-BE49-F238E27FC236}">
                  <a16:creationId xmlns:a16="http://schemas.microsoft.com/office/drawing/2014/main" id="{A7B73BC6-99B3-4673-89DF-F541F6802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4150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100</a:t>
              </a:r>
            </a:p>
          </p:txBody>
        </p:sp>
        <p:pic>
          <p:nvPicPr>
            <p:cNvPr id="27690" name="Grafik 57">
              <a:extLst>
                <a:ext uri="{FF2B5EF4-FFF2-40B4-BE49-F238E27FC236}">
                  <a16:creationId xmlns:a16="http://schemas.microsoft.com/office/drawing/2014/main" id="{89A807D9-C1FC-4344-B255-FAD9630D0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5" t="31750" r="62473" b="23521"/>
            <a:stretch>
              <a:fillRect/>
            </a:stretch>
          </p:blipFill>
          <p:spPr bwMode="auto">
            <a:xfrm>
              <a:off x="7663475" y="1962150"/>
              <a:ext cx="955545" cy="378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91" name="Gerader Verbinder 7">
              <a:extLst>
                <a:ext uri="{FF2B5EF4-FFF2-40B4-BE49-F238E27FC236}">
                  <a16:creationId xmlns:a16="http://schemas.microsoft.com/office/drawing/2014/main" id="{C50B073A-5B62-408F-ACCD-A0D956E73B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59504" y="4425948"/>
              <a:ext cx="61765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3787FA4-C854-4D71-9039-28489ACA13B9}"/>
              </a:ext>
            </a:extLst>
          </p:cNvPr>
          <p:cNvGrpSpPr>
            <a:grpSpLocks/>
          </p:cNvGrpSpPr>
          <p:nvPr/>
        </p:nvGrpSpPr>
        <p:grpSpPr bwMode="auto">
          <a:xfrm>
            <a:off x="8226425" y="774700"/>
            <a:ext cx="1304925" cy="4941888"/>
            <a:chOff x="8225830" y="774700"/>
            <a:chExt cx="1305520" cy="4942678"/>
          </a:xfrm>
        </p:grpSpPr>
        <p:sp>
          <p:nvSpPr>
            <p:cNvPr id="27684" name="Textfeld 7">
              <a:extLst>
                <a:ext uri="{FF2B5EF4-FFF2-40B4-BE49-F238E27FC236}">
                  <a16:creationId xmlns:a16="http://schemas.microsoft.com/office/drawing/2014/main" id="{3A1C1F82-5EB1-4347-8638-72FF2A75A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6175" y="774700"/>
              <a:ext cx="7651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Zubau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bis</a:t>
              </a:r>
            </a:p>
            <a:p>
              <a:pPr algn="ctr"/>
              <a:r>
                <a:rPr lang="de-DE" altLang="de-DE" sz="160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85" name="Textfeld 11">
              <a:extLst>
                <a:ext uri="{FF2B5EF4-FFF2-40B4-BE49-F238E27FC236}">
                  <a16:creationId xmlns:a16="http://schemas.microsoft.com/office/drawing/2014/main" id="{4B689A42-58D5-4440-ADF9-F9B27F802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9513" y="1624013"/>
              <a:ext cx="698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1.418</a:t>
              </a:r>
            </a:p>
          </p:txBody>
        </p:sp>
        <p:pic>
          <p:nvPicPr>
            <p:cNvPr id="27686" name="Grafik 51">
              <a:extLst>
                <a:ext uri="{FF2B5EF4-FFF2-40B4-BE49-F238E27FC236}">
                  <a16:creationId xmlns:a16="http://schemas.microsoft.com/office/drawing/2014/main" id="{8C3FFEB0-9BC8-4674-822B-C08F0B06C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3" t="32530" r="60181" b="23933"/>
            <a:stretch>
              <a:fillRect/>
            </a:stretch>
          </p:blipFill>
          <p:spPr bwMode="auto">
            <a:xfrm>
              <a:off x="8927374" y="2032756"/>
              <a:ext cx="515636" cy="36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87" name="Gerader Verbinder 7">
              <a:extLst>
                <a:ext uri="{FF2B5EF4-FFF2-40B4-BE49-F238E27FC236}">
                  <a16:creationId xmlns:a16="http://schemas.microsoft.com/office/drawing/2014/main" id="{2972306D-7CAD-432C-BCC7-8A70A34CF6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25830" y="4335459"/>
              <a:ext cx="75624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69" name="Text Box 14">
            <a:extLst>
              <a:ext uri="{FF2B5EF4-FFF2-40B4-BE49-F238E27FC236}">
                <a16:creationId xmlns:a16="http://schemas.microsoft.com/office/drawing/2014/main" id="{DFB11214-1539-4FC1-9814-0932F373D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514975"/>
            <a:ext cx="255198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2) EU-Richtline 2018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, ISE e.V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5E6351C-DEF4-4B9F-B9B8-C0F6675E2441}"/>
              </a:ext>
            </a:extLst>
          </p:cNvPr>
          <p:cNvGrpSpPr>
            <a:grpSpLocks/>
          </p:cNvGrpSpPr>
          <p:nvPr/>
        </p:nvGrpSpPr>
        <p:grpSpPr bwMode="auto">
          <a:xfrm>
            <a:off x="4926015" y="774700"/>
            <a:ext cx="1970216" cy="4902200"/>
            <a:chOff x="4926013" y="774700"/>
            <a:chExt cx="1970012" cy="4901438"/>
          </a:xfrm>
        </p:grpSpPr>
        <p:cxnSp>
          <p:nvCxnSpPr>
            <p:cNvPr id="27678" name="Gerader Verbinder 3">
              <a:extLst>
                <a:ext uri="{FF2B5EF4-FFF2-40B4-BE49-F238E27FC236}">
                  <a16:creationId xmlns:a16="http://schemas.microsoft.com/office/drawing/2014/main" id="{1C1A0D22-40A3-4758-8F75-F22A53B0FA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26063" y="1722120"/>
              <a:ext cx="0" cy="381179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79" name="Textfeld 7">
              <a:extLst>
                <a:ext uri="{FF2B5EF4-FFF2-40B4-BE49-F238E27FC236}">
                  <a16:creationId xmlns:a16="http://schemas.microsoft.com/office/drawing/2014/main" id="{9EF31666-0A03-4E7C-AF52-7523FB851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6676" y="774700"/>
              <a:ext cx="1096662" cy="830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Ein-</a:t>
              </a:r>
              <a:br>
                <a:rPr lang="de-DE" altLang="de-DE" sz="1600" dirty="0">
                  <a:solidFill>
                    <a:srgbClr val="3333FF"/>
                  </a:solidFill>
                </a:rPr>
              </a:br>
              <a:r>
                <a:rPr lang="de-DE" altLang="de-DE" sz="1600" dirty="0" err="1">
                  <a:solidFill>
                    <a:srgbClr val="3333FF"/>
                  </a:solidFill>
                </a:rPr>
                <a:t>sparung</a:t>
              </a:r>
              <a:r>
                <a:rPr lang="de-DE" altLang="de-DE" sz="1600" dirty="0">
                  <a:solidFill>
                    <a:srgbClr val="3333FF"/>
                  </a:solidFill>
                </a:rPr>
                <a:t> </a:t>
              </a:r>
              <a:r>
                <a:rPr lang="de-DE" altLang="de-DE" sz="1000" dirty="0"/>
                <a:t>2)</a:t>
              </a:r>
            </a:p>
            <a:p>
              <a:pPr algn="ctr"/>
              <a:r>
                <a:rPr lang="de-DE" altLang="de-DE" sz="1600" dirty="0">
                  <a:solidFill>
                    <a:srgbClr val="3333FF"/>
                  </a:solidFill>
                </a:rPr>
                <a:t>2040</a:t>
              </a:r>
            </a:p>
          </p:txBody>
        </p:sp>
        <p:sp>
          <p:nvSpPr>
            <p:cNvPr id="27680" name="Textfeld 9">
              <a:extLst>
                <a:ext uri="{FF2B5EF4-FFF2-40B4-BE49-F238E27FC236}">
                  <a16:creationId xmlns:a16="http://schemas.microsoft.com/office/drawing/2014/main" id="{7A2220CE-5580-4CF1-860B-B0A55411D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75" y="1624013"/>
              <a:ext cx="5254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 b="1">
                  <a:solidFill>
                    <a:srgbClr val="3333FF"/>
                  </a:solidFill>
                </a:rPr>
                <a:t>777</a:t>
              </a:r>
            </a:p>
          </p:txBody>
        </p:sp>
        <p:pic>
          <p:nvPicPr>
            <p:cNvPr id="27681" name="Grafik 55">
              <a:extLst>
                <a:ext uri="{FF2B5EF4-FFF2-40B4-BE49-F238E27FC236}">
                  <a16:creationId xmlns:a16="http://schemas.microsoft.com/office/drawing/2014/main" id="{AB10BEF6-5846-4C40-B8C3-4FBFA587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2" t="32530" r="70631" b="24365"/>
            <a:stretch>
              <a:fillRect/>
            </a:stretch>
          </p:blipFill>
          <p:spPr bwMode="auto">
            <a:xfrm>
              <a:off x="5559025" y="2027994"/>
              <a:ext cx="443418" cy="364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682" name="Gerader Verbinder 7">
              <a:extLst>
                <a:ext uri="{FF2B5EF4-FFF2-40B4-BE49-F238E27FC236}">
                  <a16:creationId xmlns:a16="http://schemas.microsoft.com/office/drawing/2014/main" id="{27A91D76-F78C-48A0-A237-000FBE03CC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6013" y="2790031"/>
              <a:ext cx="63301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83" name="Textfeld 7">
              <a:extLst>
                <a:ext uri="{FF2B5EF4-FFF2-40B4-BE49-F238E27FC236}">
                  <a16:creationId xmlns:a16="http://schemas.microsoft.com/office/drawing/2014/main" id="{6E99E053-9D6A-4B49-B6C3-17532F9DF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505" y="3689414"/>
              <a:ext cx="1468520" cy="153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dirty="0"/>
                <a:t>2)</a:t>
              </a: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EU-Energie-</a:t>
              </a: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Effizienz-</a:t>
              </a: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Richtlinie</a:t>
              </a:r>
            </a:p>
            <a:p>
              <a:pPr marL="171450" indent="-171450">
                <a:buFontTx/>
                <a:buChar char="-"/>
              </a:pPr>
              <a:r>
                <a:rPr lang="de-DE" altLang="de-DE" sz="1200" dirty="0">
                  <a:solidFill>
                    <a:srgbClr val="3333FF"/>
                  </a:solidFill>
                </a:rPr>
                <a:t>1,5%/a</a:t>
              </a:r>
            </a:p>
            <a:p>
              <a:pPr marL="171450" indent="-171450">
                <a:buFontTx/>
                <a:buChar char="-"/>
              </a:pPr>
              <a:endParaRPr lang="de-DE" altLang="de-DE" sz="1200" dirty="0">
                <a:solidFill>
                  <a:srgbClr val="3333FF"/>
                </a:solidFill>
              </a:endParaRPr>
            </a:p>
            <a:p>
              <a:r>
                <a:rPr lang="de-DE" altLang="de-DE" sz="1200" dirty="0">
                  <a:solidFill>
                    <a:srgbClr val="3333FF"/>
                  </a:solidFill>
                </a:rPr>
                <a:t>siehe auch Kapitel</a:t>
              </a:r>
              <a:br>
                <a:rPr lang="de-DE" altLang="de-DE" sz="1200" dirty="0">
                  <a:solidFill>
                    <a:srgbClr val="3333FF"/>
                  </a:solidFill>
                </a:rPr>
              </a:br>
              <a:r>
                <a:rPr lang="de-DE" altLang="de-DE" sz="1200" dirty="0">
                  <a:solidFill>
                    <a:srgbClr val="3333FF"/>
                  </a:solidFill>
                </a:rPr>
                <a:t>Energieeinsparung</a:t>
              </a:r>
            </a:p>
          </p:txBody>
        </p:sp>
      </p:grpSp>
      <p:cxnSp>
        <p:nvCxnSpPr>
          <p:cNvPr id="27671" name="Gerader Verbinder 3">
            <a:extLst>
              <a:ext uri="{FF2B5EF4-FFF2-40B4-BE49-F238E27FC236}">
                <a16:creationId xmlns:a16="http://schemas.microsoft.com/office/drawing/2014/main" id="{BE8774D2-837B-45FC-9806-886C584B0714}"/>
              </a:ext>
            </a:extLst>
          </p:cNvPr>
          <p:cNvCxnSpPr>
            <a:cxnSpLocks/>
          </p:cNvCxnSpPr>
          <p:nvPr/>
        </p:nvCxnSpPr>
        <p:spPr bwMode="auto">
          <a:xfrm>
            <a:off x="1549400" y="5713413"/>
            <a:ext cx="747395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3531CDD-A3A8-4488-9230-8D6569959808}"/>
              </a:ext>
            </a:extLst>
          </p:cNvPr>
          <p:cNvGrpSpPr>
            <a:grpSpLocks/>
          </p:cNvGrpSpPr>
          <p:nvPr/>
        </p:nvGrpSpPr>
        <p:grpSpPr bwMode="auto">
          <a:xfrm>
            <a:off x="0" y="2614613"/>
            <a:ext cx="9906000" cy="3565525"/>
            <a:chOff x="0" y="2615300"/>
            <a:chExt cx="9906000" cy="3565061"/>
          </a:xfrm>
        </p:grpSpPr>
        <p:sp>
          <p:nvSpPr>
            <p:cNvPr id="27676" name="Rectangle 4">
              <a:extLst>
                <a:ext uri="{FF2B5EF4-FFF2-40B4-BE49-F238E27FC236}">
                  <a16:creationId xmlns:a16="http://schemas.microsoft.com/office/drawing/2014/main" id="{3D4F68C3-DE41-4E8D-9B24-F0E316E03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75583"/>
              <a:ext cx="9906000" cy="404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u="sng" dirty="0">
                  <a:solidFill>
                    <a:srgbClr val="00B050"/>
                  </a:solidFill>
                </a:rPr>
                <a:t>Aufgabe 1</a:t>
              </a:r>
              <a:r>
                <a:rPr lang="de-DE" altLang="de-DE" sz="1800" dirty="0">
                  <a:solidFill>
                    <a:srgbClr val="00B050"/>
                  </a:solidFill>
                </a:rPr>
                <a:t>: 30 % des Endenergieverbrauchs von 2017 muss eingespart werden!</a:t>
              </a:r>
            </a:p>
          </p:txBody>
        </p:sp>
        <p:sp>
          <p:nvSpPr>
            <p:cNvPr id="27677" name="Ellipse 6">
              <a:extLst>
                <a:ext uri="{FF2B5EF4-FFF2-40B4-BE49-F238E27FC236}">
                  <a16:creationId xmlns:a16="http://schemas.microsoft.com/office/drawing/2014/main" id="{98F45111-3453-41B3-8262-50FA2FA13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591" y="2615300"/>
              <a:ext cx="776919" cy="1086887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CC95601-A7ED-4A2B-A2C1-5B1DB83C4745}"/>
              </a:ext>
            </a:extLst>
          </p:cNvPr>
          <p:cNvGrpSpPr>
            <a:grpSpLocks/>
          </p:cNvGrpSpPr>
          <p:nvPr/>
        </p:nvGrpSpPr>
        <p:grpSpPr bwMode="auto">
          <a:xfrm>
            <a:off x="0" y="4140200"/>
            <a:ext cx="9906000" cy="2365375"/>
            <a:chOff x="0" y="4139881"/>
            <a:chExt cx="9906000" cy="2365459"/>
          </a:xfrm>
        </p:grpSpPr>
        <p:sp>
          <p:nvSpPr>
            <p:cNvPr id="27674" name="Rectangle 4">
              <a:extLst>
                <a:ext uri="{FF2B5EF4-FFF2-40B4-BE49-F238E27FC236}">
                  <a16:creationId xmlns:a16="http://schemas.microsoft.com/office/drawing/2014/main" id="{73C3106A-C787-4D2A-865D-5866C566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00634"/>
              <a:ext cx="9906000" cy="404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124" tIns="63124" rIns="63124" bIns="6312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800" u="sng" dirty="0">
                  <a:solidFill>
                    <a:srgbClr val="00B050"/>
                  </a:solidFill>
                </a:rPr>
                <a:t>Aufgabe 2: </a:t>
              </a:r>
              <a:r>
                <a:rPr lang="de-DE" altLang="de-DE" sz="1800" dirty="0">
                  <a:solidFill>
                    <a:srgbClr val="00B050"/>
                  </a:solidFill>
                </a:rPr>
                <a:t>Fast das Dreifache des EE-Bestandes von 2017 muss zugebaut werden!</a:t>
              </a:r>
            </a:p>
          </p:txBody>
        </p:sp>
        <p:sp>
          <p:nvSpPr>
            <p:cNvPr id="27675" name="Ellipse 70">
              <a:extLst>
                <a:ext uri="{FF2B5EF4-FFF2-40B4-BE49-F238E27FC236}">
                  <a16:creationId xmlns:a16="http://schemas.microsoft.com/office/drawing/2014/main" id="{DC69EBCC-5913-4281-A9BF-6C335A636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2647" y="4139881"/>
              <a:ext cx="875248" cy="1765969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B8B10EE8-76E9-4143-9F03-7FCD08E8C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871347"/>
              </p:ext>
            </p:extLst>
          </p:nvPr>
        </p:nvGraphicFramePr>
        <p:xfrm>
          <a:off x="235130" y="1182055"/>
          <a:ext cx="9670869" cy="477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A4DAD6E2-F606-4CBD-923D-62DBA077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9525"/>
            <a:ext cx="83534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>
                <a:solidFill>
                  <a:schemeClr val="bg1"/>
                </a:solidFill>
              </a:rPr>
              <a:t>Transformation zu 100% Erneuerbare bis 2040 in D (1)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zeitlicher Verlauf</a:t>
            </a:r>
          </a:p>
        </p:txBody>
      </p:sp>
      <p:sp>
        <p:nvSpPr>
          <p:cNvPr id="54275" name="Textfeld 7">
            <a:extLst>
              <a:ext uri="{FF2B5EF4-FFF2-40B4-BE49-F238E27FC236}">
                <a16:creationId xmlns:a16="http://schemas.microsoft.com/office/drawing/2014/main" id="{92E30087-84D5-4ACF-8F94-D46EFAF7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868363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400" b="1"/>
              <a:t>TWh</a:t>
            </a:r>
          </a:p>
        </p:txBody>
      </p:sp>
      <p:sp>
        <p:nvSpPr>
          <p:cNvPr id="54277" name="Textfeld 1">
            <a:extLst>
              <a:ext uri="{FF2B5EF4-FFF2-40B4-BE49-F238E27FC236}">
                <a16:creationId xmlns:a16="http://schemas.microsoft.com/office/drawing/2014/main" id="{00FCC825-45F1-4291-B52D-28B4A9E7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221932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Primärenergieverbrauch inkl. Verluste</a:t>
            </a:r>
            <a:b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altLang="de-DE" sz="1400" dirty="0">
                <a:solidFill>
                  <a:schemeClr val="bg1">
                    <a:lumMod val="50000"/>
                  </a:schemeClr>
                </a:solidFill>
              </a:rPr>
              <a:t>und Einsparung</a:t>
            </a:r>
          </a:p>
        </p:txBody>
      </p:sp>
      <p:sp>
        <p:nvSpPr>
          <p:cNvPr id="54278" name="Textfeld 5">
            <a:extLst>
              <a:ext uri="{FF2B5EF4-FFF2-40B4-BE49-F238E27FC236}">
                <a16:creationId xmlns:a16="http://schemas.microsoft.com/office/drawing/2014/main" id="{3DDF245F-D9E7-4D56-B10D-8F7BE784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75" y="3530600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00B050"/>
                </a:solidFill>
              </a:rPr>
              <a:t>Erneuerbare</a:t>
            </a:r>
          </a:p>
        </p:txBody>
      </p:sp>
      <p:sp>
        <p:nvSpPr>
          <p:cNvPr id="54279" name="Textfeld 6">
            <a:extLst>
              <a:ext uri="{FF2B5EF4-FFF2-40B4-BE49-F238E27FC236}">
                <a16:creationId xmlns:a16="http://schemas.microsoft.com/office/drawing/2014/main" id="{7171BD2A-C2E1-4A41-B40B-242254CC3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639" y="3838575"/>
            <a:ext cx="752475" cy="307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FF00"/>
                </a:solidFill>
              </a:rPr>
              <a:t>Erdgas</a:t>
            </a:r>
          </a:p>
        </p:txBody>
      </p:sp>
      <p:sp>
        <p:nvSpPr>
          <p:cNvPr id="54280" name="Textfeld 7">
            <a:extLst>
              <a:ext uri="{FF2B5EF4-FFF2-40B4-BE49-F238E27FC236}">
                <a16:creationId xmlns:a16="http://schemas.microsoft.com/office/drawing/2014/main" id="{FDC6F750-745F-43C8-A2FF-FCD5B0E1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180" y="5172167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C000"/>
                </a:solidFill>
              </a:rPr>
              <a:t>Mineralöl</a:t>
            </a:r>
          </a:p>
        </p:txBody>
      </p:sp>
      <p:sp>
        <p:nvSpPr>
          <p:cNvPr id="54281" name="Textfeld 8">
            <a:extLst>
              <a:ext uri="{FF2B5EF4-FFF2-40B4-BE49-F238E27FC236}">
                <a16:creationId xmlns:a16="http://schemas.microsoft.com/office/drawing/2014/main" id="{1967067E-A4D8-4D92-B2A6-5A533726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873625"/>
            <a:ext cx="64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/>
              <a:t>Kohle</a:t>
            </a:r>
          </a:p>
        </p:txBody>
      </p:sp>
      <p:sp>
        <p:nvSpPr>
          <p:cNvPr id="54282" name="Textfeld 9">
            <a:extLst>
              <a:ext uri="{FF2B5EF4-FFF2-40B4-BE49-F238E27FC236}">
                <a16:creationId xmlns:a16="http://schemas.microsoft.com/office/drawing/2014/main" id="{93C92B43-F7E6-4FBC-81A0-4517AA73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24" y="4892563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solidFill>
                  <a:srgbClr val="FF66FF"/>
                </a:solidFill>
              </a:rPr>
              <a:t>Kernkraft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E05432-EDDA-44AB-963F-EA1587D3D17C}"/>
              </a:ext>
            </a:extLst>
          </p:cNvPr>
          <p:cNvGrpSpPr>
            <a:grpSpLocks/>
          </p:cNvGrpSpPr>
          <p:nvPr/>
        </p:nvGrpSpPr>
        <p:grpSpPr bwMode="auto">
          <a:xfrm>
            <a:off x="2472509" y="808676"/>
            <a:ext cx="873125" cy="5170487"/>
            <a:chOff x="1968885" y="747713"/>
            <a:chExt cx="872354" cy="5170830"/>
          </a:xfrm>
        </p:grpSpPr>
        <p:cxnSp>
          <p:nvCxnSpPr>
            <p:cNvPr id="54297" name="Gerader Verbinder 3">
              <a:extLst>
                <a:ext uri="{FF2B5EF4-FFF2-40B4-BE49-F238E27FC236}">
                  <a16:creationId xmlns:a16="http://schemas.microsoft.com/office/drawing/2014/main" id="{D17740A1-3DBE-45E6-B3B3-657011498B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5065" y="1426040"/>
              <a:ext cx="0" cy="393812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98" name="Textfeld 12">
              <a:extLst>
                <a:ext uri="{FF2B5EF4-FFF2-40B4-BE49-F238E27FC236}">
                  <a16:creationId xmlns:a16="http://schemas.microsoft.com/office/drawing/2014/main" id="{BA284499-E651-463D-9F32-023063BD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885" y="747713"/>
              <a:ext cx="872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dirty="0">
                  <a:solidFill>
                    <a:srgbClr val="FF0000"/>
                  </a:solidFill>
                </a:rPr>
                <a:t>Atom-</a:t>
              </a:r>
              <a:br>
                <a:rPr lang="de-DE" altLang="de-DE" sz="1400" dirty="0">
                  <a:solidFill>
                    <a:srgbClr val="FF0000"/>
                  </a:solidFill>
                </a:rPr>
              </a:br>
              <a:r>
                <a:rPr lang="de-DE" altLang="de-DE" sz="1400" dirty="0">
                  <a:solidFill>
                    <a:srgbClr val="FF0000"/>
                  </a:solidFill>
                </a:rPr>
                <a:t>Ausstieg</a:t>
              </a:r>
            </a:p>
          </p:txBody>
        </p:sp>
        <p:sp>
          <p:nvSpPr>
            <p:cNvPr id="54299" name="Gleichschenkliges Dreieck 4">
              <a:extLst>
                <a:ext uri="{FF2B5EF4-FFF2-40B4-BE49-F238E27FC236}">
                  <a16:creationId xmlns:a16="http://schemas.microsoft.com/office/drawing/2014/main" id="{1335676D-0F8C-4A68-BD3D-325A1848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69958" y="1262536"/>
              <a:ext cx="270209" cy="22559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  <p:sp>
          <p:nvSpPr>
            <p:cNvPr id="54300" name="Ellipse 2">
              <a:extLst>
                <a:ext uri="{FF2B5EF4-FFF2-40B4-BE49-F238E27FC236}">
                  <a16:creationId xmlns:a16="http://schemas.microsoft.com/office/drawing/2014/main" id="{7AA9E6BA-3D8E-4122-8F14-A1227433E5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2132919" y="5314289"/>
              <a:ext cx="270204" cy="604254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5" name="Gruppieren 1">
            <a:extLst>
              <a:ext uri="{FF2B5EF4-FFF2-40B4-BE49-F238E27FC236}">
                <a16:creationId xmlns:a16="http://schemas.microsoft.com/office/drawing/2014/main" id="{5C6822F3-1EFC-4A82-AA55-79C6A733A820}"/>
              </a:ext>
            </a:extLst>
          </p:cNvPr>
          <p:cNvGrpSpPr>
            <a:grpSpLocks/>
          </p:cNvGrpSpPr>
          <p:nvPr/>
        </p:nvGrpSpPr>
        <p:grpSpPr bwMode="auto">
          <a:xfrm>
            <a:off x="7135857" y="808676"/>
            <a:ext cx="871538" cy="5156200"/>
            <a:chOff x="7170420" y="747713"/>
            <a:chExt cx="871538" cy="5156862"/>
          </a:xfrm>
        </p:grpSpPr>
        <p:grpSp>
          <p:nvGrpSpPr>
            <p:cNvPr id="54292" name="Gruppieren 4">
              <a:extLst>
                <a:ext uri="{FF2B5EF4-FFF2-40B4-BE49-F238E27FC236}">
                  <a16:creationId xmlns:a16="http://schemas.microsoft.com/office/drawing/2014/main" id="{0171B2F4-3013-42FA-B0FE-7EC3AA6D6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0420" y="747713"/>
              <a:ext cx="871538" cy="4616428"/>
              <a:chOff x="5219291" y="747713"/>
              <a:chExt cx="872354" cy="4616450"/>
            </a:xfrm>
          </p:grpSpPr>
          <p:cxnSp>
            <p:nvCxnSpPr>
              <p:cNvPr id="54294" name="Gerader Verbinder 16">
                <a:extLst>
                  <a:ext uri="{FF2B5EF4-FFF2-40B4-BE49-F238E27FC236}">
                    <a16:creationId xmlns:a16="http://schemas.microsoft.com/office/drawing/2014/main" id="{E85AB86C-A20B-4649-B1C7-6DFDC4B77B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55471" y="1426040"/>
                <a:ext cx="0" cy="393812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5" name="Textfeld 17">
                <a:extLst>
                  <a:ext uri="{FF2B5EF4-FFF2-40B4-BE49-F238E27FC236}">
                    <a16:creationId xmlns:a16="http://schemas.microsoft.com/office/drawing/2014/main" id="{D9B6E3CC-AD24-483B-9403-EBE2BC3FB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9291" y="747713"/>
                <a:ext cx="8723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 dirty="0">
                    <a:solidFill>
                      <a:srgbClr val="FF0000"/>
                    </a:solidFill>
                  </a:rPr>
                  <a:t>Kohle-</a:t>
                </a:r>
                <a:br>
                  <a:rPr lang="de-DE" altLang="de-DE" sz="1400" dirty="0">
                    <a:solidFill>
                      <a:srgbClr val="FF0000"/>
                    </a:solidFill>
                  </a:rPr>
                </a:br>
                <a:r>
                  <a:rPr lang="de-DE" altLang="de-DE" sz="1400" dirty="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6" name="Gleichschenkliges Dreieck 18">
                <a:extLst>
                  <a:ext uri="{FF2B5EF4-FFF2-40B4-BE49-F238E27FC236}">
                    <a16:creationId xmlns:a16="http://schemas.microsoft.com/office/drawing/2014/main" id="{21865F43-FCB4-4778-8B6B-20455AE35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520518" y="1262536"/>
                <a:ext cx="269903" cy="22559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93" name="Ellipse 2">
              <a:extLst>
                <a:ext uri="{FF2B5EF4-FFF2-40B4-BE49-F238E27FC236}">
                  <a16:creationId xmlns:a16="http://schemas.microsoft.com/office/drawing/2014/main" id="{20ACCA31-D336-4822-B595-7AAB69BD7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7338675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grpSp>
        <p:nvGrpSpPr>
          <p:cNvPr id="69646" name="Gruppieren 2">
            <a:extLst>
              <a:ext uri="{FF2B5EF4-FFF2-40B4-BE49-F238E27FC236}">
                <a16:creationId xmlns:a16="http://schemas.microsoft.com/office/drawing/2014/main" id="{F2585EB0-E79F-40D4-BC8B-514312B00E5E}"/>
              </a:ext>
            </a:extLst>
          </p:cNvPr>
          <p:cNvGrpSpPr>
            <a:grpSpLocks/>
          </p:cNvGrpSpPr>
          <p:nvPr/>
        </p:nvGrpSpPr>
        <p:grpSpPr bwMode="auto">
          <a:xfrm>
            <a:off x="8681311" y="818201"/>
            <a:ext cx="1100137" cy="5146675"/>
            <a:chOff x="8732838" y="757238"/>
            <a:chExt cx="1100137" cy="5147337"/>
          </a:xfrm>
        </p:grpSpPr>
        <p:grpSp>
          <p:nvGrpSpPr>
            <p:cNvPr id="54287" name="Gruppieren 5">
              <a:extLst>
                <a:ext uri="{FF2B5EF4-FFF2-40B4-BE49-F238E27FC236}">
                  <a16:creationId xmlns:a16="http://schemas.microsoft.com/office/drawing/2014/main" id="{F5A2CD70-B9FC-4DE6-8651-6056790BC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2838" y="757238"/>
              <a:ext cx="1100137" cy="4606918"/>
              <a:chOff x="8732838" y="757105"/>
              <a:chExt cx="1100137" cy="4607058"/>
            </a:xfrm>
          </p:grpSpPr>
          <p:cxnSp>
            <p:nvCxnSpPr>
              <p:cNvPr id="54289" name="Gerader Verbinder 20">
                <a:extLst>
                  <a:ext uri="{FF2B5EF4-FFF2-40B4-BE49-F238E27FC236}">
                    <a16:creationId xmlns:a16="http://schemas.microsoft.com/office/drawing/2014/main" id="{DBBF97C8-E5FB-4880-A9E9-A10DDE382B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410234" y="1425400"/>
                <a:ext cx="0" cy="3938763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290" name="Textfeld 21">
                <a:extLst>
                  <a:ext uri="{FF2B5EF4-FFF2-40B4-BE49-F238E27FC236}">
                    <a16:creationId xmlns:a16="http://schemas.microsoft.com/office/drawing/2014/main" id="{263FFD35-DE0F-4025-AF76-4E92241D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838" y="757105"/>
                <a:ext cx="1100137" cy="50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FF0000"/>
                    </a:solidFill>
                  </a:rPr>
                  <a:t>Öl-/Erdgas-</a:t>
                </a:r>
                <a:br>
                  <a:rPr lang="de-DE" altLang="de-DE" sz="1400">
                    <a:solidFill>
                      <a:srgbClr val="FF0000"/>
                    </a:solidFill>
                  </a:rPr>
                </a:br>
                <a:r>
                  <a:rPr lang="de-DE" altLang="de-DE" sz="1400">
                    <a:solidFill>
                      <a:srgbClr val="FF0000"/>
                    </a:solidFill>
                  </a:rPr>
                  <a:t>Ausstieg</a:t>
                </a:r>
              </a:p>
            </p:txBody>
          </p:sp>
          <p:sp>
            <p:nvSpPr>
              <p:cNvPr id="54291" name="Gleichschenkliges Dreieck 22">
                <a:extLst>
                  <a:ext uri="{FF2B5EF4-FFF2-40B4-BE49-F238E27FC236}">
                    <a16:creationId xmlns:a16="http://schemas.microsoft.com/office/drawing/2014/main" id="{96A3E81E-B573-4201-BB8B-5DB698ED0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275284" y="1261869"/>
                <a:ext cx="269896" cy="22562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Char char="•"/>
                </a:pPr>
                <a:endParaRPr lang="de-DE" altLang="de-DE"/>
              </a:p>
            </p:txBody>
          </p:sp>
        </p:grpSp>
        <p:sp>
          <p:nvSpPr>
            <p:cNvPr id="54288" name="Ellipse 2">
              <a:extLst>
                <a:ext uri="{FF2B5EF4-FFF2-40B4-BE49-F238E27FC236}">
                  <a16:creationId xmlns:a16="http://schemas.microsoft.com/office/drawing/2014/main" id="{A1F91921-2210-4A5A-B08F-3451E239AE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6413">
              <a:off x="9132853" y="5300324"/>
              <a:ext cx="270443" cy="604251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endParaRPr lang="de-DE" altLang="de-DE"/>
            </a:p>
          </p:txBody>
        </p:sp>
      </p:grpSp>
      <p:sp>
        <p:nvSpPr>
          <p:cNvPr id="33" name="Rectangle 4">
            <a:extLst>
              <a:ext uri="{FF2B5EF4-FFF2-40B4-BE49-F238E27FC236}">
                <a16:creationId xmlns:a16="http://schemas.microsoft.com/office/drawing/2014/main" id="{FC120142-C81D-41FD-86A4-9489616CD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9906000" cy="4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Studie von Fraunhofer-ISE 2/2020 stützt die ISE e.V.-Berechnungen!  </a:t>
            </a:r>
            <a:r>
              <a:rPr lang="de-DE" altLang="de-DE" sz="1000" dirty="0">
                <a:solidFill>
                  <a:srgbClr val="00B050"/>
                </a:solidFill>
              </a:rPr>
              <a:t>3)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3934ED3C-C745-42E1-9A64-0B54F00D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24" y="5974363"/>
            <a:ext cx="274273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3) Fraunhofer ISE 2020,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ISE e.V</a:t>
            </a:r>
          </a:p>
        </p:txBody>
      </p:sp>
    </p:spTree>
    <p:extLst>
      <p:ext uri="{BB962C8B-B14F-4D97-AF65-F5344CB8AC3E}">
        <p14:creationId xmlns:p14="http://schemas.microsoft.com/office/powerpoint/2010/main" val="111801340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FF"/>
    </a:dk2>
    <a:lt2>
      <a:srgbClr val="808080"/>
    </a:lt2>
    <a:accent1>
      <a:srgbClr val="B2B2B2"/>
    </a:accent1>
    <a:accent2>
      <a:srgbClr val="3333CC"/>
    </a:accent2>
    <a:accent3>
      <a:srgbClr val="FFFFFF"/>
    </a:accent3>
    <a:accent4>
      <a:srgbClr val="000000"/>
    </a:accent4>
    <a:accent5>
      <a:srgbClr val="D5D5D5"/>
    </a:accent5>
    <a:accent6>
      <a:srgbClr val="2D2DB9"/>
    </a:accent6>
    <a:hlink>
      <a:srgbClr val="0000CC"/>
    </a:hlink>
    <a:folHlink>
      <a:srgbClr val="000099"/>
    </a:folHlink>
  </a:clrScheme>
  <a:fontScheme name="pg_blau_basisvers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3016</Words>
  <Application>Microsoft Office PowerPoint</Application>
  <PresentationFormat>A4-Papier (210 x 297 mm)</PresentationFormat>
  <Paragraphs>688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2692</cp:revision>
  <cp:lastPrinted>2021-03-14T12:15:22Z</cp:lastPrinted>
  <dcterms:created xsi:type="dcterms:W3CDTF">2003-01-24T08:17:53Z</dcterms:created>
  <dcterms:modified xsi:type="dcterms:W3CDTF">2023-05-30T15:36:51Z</dcterms:modified>
</cp:coreProperties>
</file>