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878" r:id="rId2"/>
    <p:sldId id="879" r:id="rId3"/>
    <p:sldId id="963" r:id="rId4"/>
    <p:sldId id="959" r:id="rId5"/>
    <p:sldId id="960" r:id="rId6"/>
    <p:sldId id="961" r:id="rId7"/>
    <p:sldId id="962" r:id="rId8"/>
    <p:sldId id="958" r:id="rId9"/>
    <p:sldId id="964" r:id="rId10"/>
    <p:sldId id="965" r:id="rId11"/>
    <p:sldId id="968" r:id="rId12"/>
    <p:sldId id="966" r:id="rId13"/>
    <p:sldId id="967" r:id="rId14"/>
    <p:sldId id="969" r:id="rId15"/>
    <p:sldId id="755" r:id="rId16"/>
  </p:sldIdLst>
  <p:sldSz cx="9906000" cy="6858000" type="A4"/>
  <p:notesSz cx="6865938" cy="999807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gang Thi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333FF"/>
    <a:srgbClr val="006600"/>
    <a:srgbClr val="CC6600"/>
    <a:srgbClr val="FF9900"/>
    <a:srgbClr val="008000"/>
    <a:srgbClr val="BFBFBF"/>
    <a:srgbClr val="FFFFFF"/>
    <a:srgbClr val="000000"/>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92" autoAdjust="0"/>
    <p:restoredTop sz="94660" autoAdjust="0"/>
  </p:normalViewPr>
  <p:slideViewPr>
    <p:cSldViewPr snapToGrid="0">
      <p:cViewPr varScale="1">
        <p:scale>
          <a:sx n="82" d="100"/>
          <a:sy n="82" d="100"/>
        </p:scale>
        <p:origin x="2886" y="78"/>
      </p:cViewPr>
      <p:guideLst>
        <p:guide orient="horz" pos="2160"/>
        <p:guide pos="312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626" y="7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D:\01%20Daten%20allgemein\WT\Energie\01Initiative%20S&#252;dpfalz-Energie\05Projekte\01Klimaschutz-Energiewende\Klimaschutz-Energiewende%202.0\04Klimaneutrale%20Grundstoff-Industrie\Klimaneutrale%20Grundstoff-Industri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FF9900"/>
              </a:solidFill>
              <a:ln>
                <a:noFill/>
              </a:ln>
              <a:effectLst/>
            </c:spPr>
            <c:extLst>
              <c:ext xmlns:c16="http://schemas.microsoft.com/office/drawing/2014/chart" uri="{C3380CC4-5D6E-409C-BE32-E72D297353CC}">
                <c16:uniqueId val="{00000003-4855-47F6-A2F4-997A9D30129B}"/>
              </c:ext>
            </c:extLst>
          </c:dPt>
          <c:dPt>
            <c:idx val="1"/>
            <c:invertIfNegative val="0"/>
            <c:bubble3D val="0"/>
            <c:spPr>
              <a:noFill/>
              <a:ln>
                <a:noFill/>
              </a:ln>
              <a:effectLst/>
            </c:spPr>
            <c:extLst>
              <c:ext xmlns:c16="http://schemas.microsoft.com/office/drawing/2014/chart" uri="{C3380CC4-5D6E-409C-BE32-E72D297353CC}">
                <c16:uniqueId val="{00000004-4855-47F6-A2F4-997A9D30129B}"/>
              </c:ext>
            </c:extLst>
          </c:dPt>
          <c:dPt>
            <c:idx val="2"/>
            <c:invertIfNegative val="0"/>
            <c:bubble3D val="0"/>
            <c:spPr>
              <a:solidFill>
                <a:srgbClr val="006600"/>
              </a:solidFill>
              <a:ln>
                <a:noFill/>
              </a:ln>
              <a:effectLst/>
            </c:spPr>
            <c:extLst>
              <c:ext xmlns:c16="http://schemas.microsoft.com/office/drawing/2014/chart" uri="{C3380CC4-5D6E-409C-BE32-E72D297353CC}">
                <c16:uniqueId val="{00000006-4855-47F6-A2F4-997A9D30129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55-47F6-A2F4-997A9D30129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55-47F6-A2F4-997A9D30129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'Transformation Chemie'!$C$2:$E$2</c:f>
              <c:numCache>
                <c:formatCode>#,##0</c:formatCode>
                <c:ptCount val="3"/>
                <c:pt idx="0">
                  <c:v>684</c:v>
                </c:pt>
                <c:pt idx="1">
                  <c:v>513</c:v>
                </c:pt>
                <c:pt idx="2">
                  <c:v>513</c:v>
                </c:pt>
              </c:numCache>
            </c:numRef>
          </c:val>
          <c:extLst>
            <c:ext xmlns:c16="http://schemas.microsoft.com/office/drawing/2014/chart" uri="{C3380CC4-5D6E-409C-BE32-E72D297353CC}">
              <c16:uniqueId val="{00000000-4855-47F6-A2F4-997A9D30129B}"/>
            </c:ext>
          </c:extLst>
        </c:ser>
        <c:ser>
          <c:idx val="1"/>
          <c:order val="1"/>
          <c:spPr>
            <a:solidFill>
              <a:schemeClr val="accent2"/>
            </a:solidFill>
            <a:ln>
              <a:noFill/>
            </a:ln>
            <a:effectLst/>
          </c:spPr>
          <c:invertIfNegative val="0"/>
          <c:dPt>
            <c:idx val="1"/>
            <c:invertIfNegative val="0"/>
            <c:bubble3D val="0"/>
            <c:spPr>
              <a:solidFill>
                <a:srgbClr val="CC6600"/>
              </a:solidFill>
              <a:ln>
                <a:noFill/>
              </a:ln>
              <a:effectLst/>
            </c:spPr>
            <c:extLst>
              <c:ext xmlns:c16="http://schemas.microsoft.com/office/drawing/2014/chart" uri="{C3380CC4-5D6E-409C-BE32-E72D297353CC}">
                <c16:uniqueId val="{00000005-4855-47F6-A2F4-997A9D30129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'Transformation Chemie'!$C$3:$E$3</c:f>
              <c:numCache>
                <c:formatCode>#,##0</c:formatCode>
                <c:ptCount val="3"/>
                <c:pt idx="1">
                  <c:v>171</c:v>
                </c:pt>
              </c:numCache>
            </c:numRef>
          </c:val>
          <c:extLst>
            <c:ext xmlns:c16="http://schemas.microsoft.com/office/drawing/2014/chart" uri="{C3380CC4-5D6E-409C-BE32-E72D297353CC}">
              <c16:uniqueId val="{00000001-4855-47F6-A2F4-997A9D30129B}"/>
            </c:ext>
          </c:extLst>
        </c:ser>
        <c:dLbls>
          <c:showLegendKey val="0"/>
          <c:showVal val="0"/>
          <c:showCatName val="0"/>
          <c:showSerName val="0"/>
          <c:showPercent val="0"/>
          <c:showBubbleSize val="0"/>
        </c:dLbls>
        <c:gapWidth val="150"/>
        <c:overlap val="100"/>
        <c:axId val="714399664"/>
        <c:axId val="714400976"/>
      </c:barChart>
      <c:catAx>
        <c:axId val="714399664"/>
        <c:scaling>
          <c:orientation val="minMax"/>
        </c:scaling>
        <c:delete val="1"/>
        <c:axPos val="b"/>
        <c:majorTickMark val="none"/>
        <c:minorTickMark val="none"/>
        <c:tickLblPos val="nextTo"/>
        <c:crossAx val="714400976"/>
        <c:crosses val="autoZero"/>
        <c:auto val="1"/>
        <c:lblAlgn val="ctr"/>
        <c:lblOffset val="100"/>
        <c:noMultiLvlLbl val="0"/>
      </c:catAx>
      <c:valAx>
        <c:axId val="714400976"/>
        <c:scaling>
          <c:orientation val="minMax"/>
        </c:scaling>
        <c:delete val="1"/>
        <c:axPos val="l"/>
        <c:numFmt formatCode="#,##0" sourceLinked="1"/>
        <c:majorTickMark val="none"/>
        <c:minorTickMark val="none"/>
        <c:tickLblPos val="nextTo"/>
        <c:crossAx val="71439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6501" name="Rectangle 5">
            <a:extLst>
              <a:ext uri="{FF2B5EF4-FFF2-40B4-BE49-F238E27FC236}">
                <a16:creationId xmlns:a16="http://schemas.microsoft.com/office/drawing/2014/main" id="{A7C46796-AE6A-46F3-A5BF-1F01171DA475}"/>
              </a:ext>
            </a:extLst>
          </p:cNvPr>
          <p:cNvSpPr>
            <a:spLocks noGrp="1" noChangeArrowheads="1"/>
          </p:cNvSpPr>
          <p:nvPr>
            <p:ph type="sldNum" sz="quarter" idx="3"/>
          </p:nvPr>
        </p:nvSpPr>
        <p:spPr bwMode="auto">
          <a:xfrm>
            <a:off x="1946275" y="9721850"/>
            <a:ext cx="29733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spAutoFit/>
          </a:bodyPr>
          <a:lstStyle>
            <a:lvl1pPr algn="ctr">
              <a:buFontTx/>
              <a:buNone/>
              <a:defRPr sz="1200"/>
            </a:lvl1pPr>
          </a:lstStyle>
          <a:p>
            <a:pPr>
              <a:defRPr/>
            </a:pPr>
            <a:fld id="{756BF379-7855-4659-BBCC-EFA696053E22}"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43C84ED-B8EF-4DF7-A2DF-3474AC570533}"/>
              </a:ext>
            </a:extLst>
          </p:cNvPr>
          <p:cNvSpPr>
            <a:spLocks noGrp="1" noRot="1" noChangeAspect="1" noChangeArrowheads="1" noTextEdit="1"/>
          </p:cNvSpPr>
          <p:nvPr>
            <p:ph type="sldImg" idx="2"/>
          </p:nvPr>
        </p:nvSpPr>
        <p:spPr bwMode="auto">
          <a:xfrm>
            <a:off x="730250" y="749300"/>
            <a:ext cx="5413375"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E7E31A47-72D7-49CB-BD22-BD666A78F1AD}"/>
              </a:ext>
            </a:extLst>
          </p:cNvPr>
          <p:cNvSpPr>
            <a:spLocks noGrp="1" noChangeArrowheads="1"/>
          </p:cNvSpPr>
          <p:nvPr>
            <p:ph type="body" sz="quarter" idx="3"/>
          </p:nvPr>
        </p:nvSpPr>
        <p:spPr bwMode="auto">
          <a:xfrm>
            <a:off x="860425" y="4748213"/>
            <a:ext cx="5159375" cy="450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p:txBody>
      </p:sp>
      <p:sp>
        <p:nvSpPr>
          <p:cNvPr id="164872" name="Rectangle 8">
            <a:extLst>
              <a:ext uri="{FF2B5EF4-FFF2-40B4-BE49-F238E27FC236}">
                <a16:creationId xmlns:a16="http://schemas.microsoft.com/office/drawing/2014/main" id="{4781C312-BF01-4699-9695-A5F6FF06B579}"/>
              </a:ext>
            </a:extLst>
          </p:cNvPr>
          <p:cNvSpPr>
            <a:spLocks noGrp="1" noChangeArrowheads="1"/>
          </p:cNvSpPr>
          <p:nvPr>
            <p:ph type="sldNum" sz="quarter" idx="5"/>
          </p:nvPr>
        </p:nvSpPr>
        <p:spPr bwMode="auto">
          <a:xfrm>
            <a:off x="1920875" y="9529763"/>
            <a:ext cx="30241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algn="ctr">
              <a:buFontTx/>
              <a:buNone/>
              <a:defRPr sz="1200"/>
            </a:lvl1pPr>
          </a:lstStyle>
          <a:p>
            <a:pPr>
              <a:defRPr/>
            </a:pPr>
            <a:fld id="{A41CB4C0-2579-4E3E-81C4-43D022665DC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38113" indent="-136525"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263525" indent="-123825"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A0CEA5C0-39D4-456D-A2B3-F5CC178B0C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E59E85-3E4F-4610-BEEF-254664E8CB24}" type="slidenum">
              <a:rPr lang="de-DE" altLang="de-DE" smtClean="0"/>
              <a:pPr>
                <a:spcBef>
                  <a:spcPct val="0"/>
                </a:spcBef>
              </a:pPr>
              <a:t>1</a:t>
            </a:fld>
            <a:endParaRPr lang="de-DE" altLang="de-DE"/>
          </a:p>
        </p:txBody>
      </p:sp>
      <p:sp>
        <p:nvSpPr>
          <p:cNvPr id="7171" name="Rectangle 2">
            <a:extLst>
              <a:ext uri="{FF2B5EF4-FFF2-40B4-BE49-F238E27FC236}">
                <a16:creationId xmlns:a16="http://schemas.microsoft.com/office/drawing/2014/main" id="{EB9F6733-1F74-4206-83A0-AFB2AC7DA4E8}"/>
              </a:ext>
            </a:extLst>
          </p:cNvPr>
          <p:cNvSpPr>
            <a:spLocks noGrp="1" noRot="1" noChangeAspect="1" noChangeArrowheads="1" noTextEdit="1"/>
          </p:cNvSpPr>
          <p:nvPr>
            <p:ph type="sldImg"/>
          </p:nvPr>
        </p:nvSpPr>
        <p:spPr>
          <a:ln/>
        </p:spPr>
      </p:sp>
      <p:sp>
        <p:nvSpPr>
          <p:cNvPr id="7172" name="Notizenplatzhalter 2">
            <a:extLst>
              <a:ext uri="{FF2B5EF4-FFF2-40B4-BE49-F238E27FC236}">
                <a16:creationId xmlns:a16="http://schemas.microsoft.com/office/drawing/2014/main" id="{73BAEFAD-3093-40D6-A8BA-BA666C7647B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10</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52905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11</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16531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29086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844180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14</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66234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id="{F7C1479A-67D7-4369-8C04-1EA516D4267F}"/>
              </a:ext>
            </a:extLst>
          </p:cNvPr>
          <p:cNvSpPr>
            <a:spLocks noGrp="1" noRot="1" noChangeAspect="1" noChangeArrowheads="1" noTextEdit="1"/>
          </p:cNvSpPr>
          <p:nvPr>
            <p:ph type="sldImg"/>
          </p:nvPr>
        </p:nvSpPr>
        <p:spPr>
          <a:ln/>
        </p:spPr>
      </p:sp>
      <p:sp>
        <p:nvSpPr>
          <p:cNvPr id="77827" name="Notizenplatzhalter 2">
            <a:extLst>
              <a:ext uri="{FF2B5EF4-FFF2-40B4-BE49-F238E27FC236}">
                <a16:creationId xmlns:a16="http://schemas.microsoft.com/office/drawing/2014/main" id="{907013C7-A1D2-4C96-942B-196A13106B68}"/>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7828" name="Foliennummernplatzhalter 3">
            <a:extLst>
              <a:ext uri="{FF2B5EF4-FFF2-40B4-BE49-F238E27FC236}">
                <a16:creationId xmlns:a16="http://schemas.microsoft.com/office/drawing/2014/main" id="{2057C458-B291-42C0-9F68-3F4C6CCF302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D3AB0-E2D8-4CFB-95C2-D2ED3D11D116}" type="slidenum">
              <a:rPr lang="de-DE" altLang="de-DE" smtClean="0"/>
              <a:pPr>
                <a:spcBef>
                  <a:spcPct val="0"/>
                </a:spcBef>
              </a:pPr>
              <a:t>15</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91827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4</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68505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33755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6</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11033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7</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95154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8</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57807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9</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19074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46603"/>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85800" y="1295400"/>
            <a:ext cx="8940800" cy="47974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29628257"/>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43775" y="274638"/>
            <a:ext cx="2282825" cy="581818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74638"/>
            <a:ext cx="6696075" cy="581818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114533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85800" y="1295400"/>
            <a:ext cx="8940800" cy="47974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53127278"/>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881451311"/>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858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324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0781077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7416347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80020568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855409"/>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85230727"/>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909056211"/>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1">
            <a:extLst>
              <a:ext uri="{FF2B5EF4-FFF2-40B4-BE49-F238E27FC236}">
                <a16:creationId xmlns:a16="http://schemas.microsoft.com/office/drawing/2014/main" id="{89BCC4A8-90E5-4CE1-94B9-4AF5D8AA7CE3}"/>
              </a:ext>
            </a:extLst>
          </p:cNvPr>
          <p:cNvSpPr>
            <a:spLocks noChangeArrowheads="1"/>
          </p:cNvSpPr>
          <p:nvPr/>
        </p:nvSpPr>
        <p:spPr bwMode="auto">
          <a:xfrm>
            <a:off x="-529" y="0"/>
            <a:ext cx="9910763" cy="798513"/>
          </a:xfrm>
          <a:prstGeom prst="rect">
            <a:avLst/>
          </a:prstGeom>
          <a:solidFill>
            <a:srgbClr val="3333FF"/>
          </a:solidFill>
          <a:ln>
            <a:noFill/>
          </a:ln>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har char="•"/>
              <a:defRPr sz="2400">
                <a:solidFill>
                  <a:schemeClr val="tx1"/>
                </a:solidFill>
                <a:latin typeface="Arial" pitchFamily="34" charset="0"/>
              </a:defRPr>
            </a:lvl6pPr>
            <a:lvl7pPr marL="2971800" indent="-228600" eaLnBrk="0" fontAlgn="base" hangingPunct="0">
              <a:spcBef>
                <a:spcPct val="0"/>
              </a:spcBef>
              <a:spcAft>
                <a:spcPct val="0"/>
              </a:spcAft>
              <a:buChar char="•"/>
              <a:defRPr sz="2400">
                <a:solidFill>
                  <a:schemeClr val="tx1"/>
                </a:solidFill>
                <a:latin typeface="Arial" pitchFamily="34" charset="0"/>
              </a:defRPr>
            </a:lvl7pPr>
            <a:lvl8pPr marL="3429000" indent="-228600" eaLnBrk="0" fontAlgn="base" hangingPunct="0">
              <a:spcBef>
                <a:spcPct val="0"/>
              </a:spcBef>
              <a:spcAft>
                <a:spcPct val="0"/>
              </a:spcAft>
              <a:buChar char="•"/>
              <a:defRPr sz="2400">
                <a:solidFill>
                  <a:schemeClr val="tx1"/>
                </a:solidFill>
                <a:latin typeface="Arial" pitchFamily="34" charset="0"/>
              </a:defRPr>
            </a:lvl8pPr>
            <a:lvl9pPr marL="3886200" indent="-228600" eaLnBrk="0" fontAlgn="base" hangingPunct="0">
              <a:spcBef>
                <a:spcPct val="0"/>
              </a:spcBef>
              <a:spcAft>
                <a:spcPct val="0"/>
              </a:spcAft>
              <a:buChar char="•"/>
              <a:defRPr sz="2400">
                <a:solidFill>
                  <a:schemeClr val="tx1"/>
                </a:solidFill>
                <a:latin typeface="Arial" pitchFamily="34" charset="0"/>
              </a:defRPr>
            </a:lvl9pPr>
          </a:lstStyle>
          <a:p>
            <a:pPr>
              <a:buFontTx/>
              <a:buChar char="•"/>
              <a:defRPr/>
            </a:pPr>
            <a:endParaRPr lang="de-DE" altLang="de-DE"/>
          </a:p>
        </p:txBody>
      </p:sp>
      <p:sp>
        <p:nvSpPr>
          <p:cNvPr id="6" name="Rectangle 75">
            <a:extLst>
              <a:ext uri="{FF2B5EF4-FFF2-40B4-BE49-F238E27FC236}">
                <a16:creationId xmlns:a16="http://schemas.microsoft.com/office/drawing/2014/main" id="{A0194416-A643-4D68-AE27-5E0AFCA5B247}"/>
              </a:ext>
            </a:extLst>
          </p:cNvPr>
          <p:cNvSpPr>
            <a:spLocks noChangeArrowheads="1"/>
          </p:cNvSpPr>
          <p:nvPr userDrawn="1"/>
        </p:nvSpPr>
        <p:spPr bwMode="auto">
          <a:xfrm>
            <a:off x="1" y="6502400"/>
            <a:ext cx="990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r>
              <a:rPr lang="de-DE" altLang="de-DE" sz="1200" b="1" dirty="0">
                <a:solidFill>
                  <a:srgbClr val="FF9933"/>
                </a:solidFill>
              </a:rPr>
              <a:t>Klimaschutz – Energiewende 2.0 </a:t>
            </a:r>
            <a:r>
              <a:rPr lang="de-DE" altLang="de-DE" sz="1200" b="1" kern="1200" dirty="0">
                <a:solidFill>
                  <a:srgbClr val="FF9933"/>
                </a:solidFill>
                <a:latin typeface="Arial" panose="020B0604020202020204" pitchFamily="34" charset="0"/>
                <a:ea typeface="+mn-ea"/>
                <a:cs typeface="+mn-cs"/>
              </a:rPr>
              <a:t>| Klimaneutrale Grundstoff-Industrie</a:t>
            </a:r>
            <a:r>
              <a:rPr lang="en-US" altLang="de-DE" sz="1200" b="1" kern="1200" dirty="0">
                <a:solidFill>
                  <a:srgbClr val="FF9933"/>
                </a:solidFill>
                <a:latin typeface="Arial" panose="020B0604020202020204" pitchFamily="34" charset="0"/>
                <a:ea typeface="+mn-ea"/>
                <a:cs typeface="+mn-cs"/>
              </a:rPr>
              <a:t> | FV05		                                   </a:t>
            </a:r>
            <a:r>
              <a:rPr lang="de-DE" altLang="de-DE" sz="1200" b="1" kern="1200" dirty="0">
                <a:solidFill>
                  <a:srgbClr val="FF9933"/>
                </a:solidFill>
                <a:latin typeface="Arial" panose="020B0604020202020204" pitchFamily="34" charset="0"/>
                <a:ea typeface="+mn-ea"/>
                <a:cs typeface="+mn-cs"/>
              </a:rPr>
              <a:t>ISE e.V. </a:t>
            </a:r>
            <a:fld id="{B441096D-49BA-4C7B-A571-124674B25D3F}" type="slidenum">
              <a:rPr lang="de-DE" altLang="de-DE" sz="1200" b="1" kern="1200" smtClean="0">
                <a:solidFill>
                  <a:srgbClr val="FF9933"/>
                </a:solidFill>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t>‹Nr.›</a:t>
            </a:fld>
            <a:endParaRPr lang="de-DE" altLang="de-DE" sz="1200" b="1" kern="1200" dirty="0">
              <a:solidFill>
                <a:srgbClr val="FF9933"/>
              </a:solidFill>
              <a:latin typeface="Arial" panose="020B0604020202020204" pitchFamily="34" charset="0"/>
              <a:ea typeface="+mn-ea"/>
              <a:cs typeface="+mn-cs"/>
            </a:endParaRPr>
          </a:p>
          <a:p>
            <a:pPr>
              <a:defRPr/>
            </a:pPr>
            <a:endParaRPr lang="de-DE" altLang="de-DE" sz="1200" b="1" kern="1200" dirty="0">
              <a:solidFill>
                <a:srgbClr val="FF9933"/>
              </a:solidFill>
              <a:latin typeface="Arial" panose="020B0604020202020204" pitchFamily="34" charset="0"/>
              <a:ea typeface="+mn-ea"/>
              <a:cs typeface="+mn-cs"/>
            </a:endParaRPr>
          </a:p>
        </p:txBody>
      </p:sp>
      <p:pic>
        <p:nvPicPr>
          <p:cNvPr id="2" name="Grafik 1">
            <a:extLst>
              <a:ext uri="{FF2B5EF4-FFF2-40B4-BE49-F238E27FC236}">
                <a16:creationId xmlns:a16="http://schemas.microsoft.com/office/drawing/2014/main" id="{F24B679C-7421-2892-F9E7-8D796217AF5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2" y="0"/>
            <a:ext cx="802519" cy="802968"/>
          </a:xfrm>
          <a:prstGeom prst="rect">
            <a:avLst/>
          </a:prstGeom>
        </p:spPr>
      </p:pic>
    </p:spTree>
  </p:cSld>
  <p:clrMap bg1="lt1" tx1="dk1" bg2="lt2" tx2="dk2" accent1="accent1" accent2="accent2" accent3="accent3" accent4="accent4" accent5="accent5" accent6="accent6" hlink="hlink" folHlink="folHlink"/>
  <p:sldLayoutIdLst>
    <p:sldLayoutId id="2147490102" r:id="rId1"/>
    <p:sldLayoutId id="2147490082" r:id="rId2"/>
    <p:sldLayoutId id="2147490083" r:id="rId3"/>
    <p:sldLayoutId id="2147490084" r:id="rId4"/>
    <p:sldLayoutId id="2147490085" r:id="rId5"/>
    <p:sldLayoutId id="2147490086" r:id="rId6"/>
    <p:sldLayoutId id="2147490087" r:id="rId7"/>
    <p:sldLayoutId id="2147490088" r:id="rId8"/>
    <p:sldLayoutId id="2147490089" r:id="rId9"/>
    <p:sldLayoutId id="2147490090" r:id="rId10"/>
    <p:sldLayoutId id="2147490091" r:id="rId11"/>
  </p:sldLayoutIdLst>
  <p:transition>
    <p:randomBar/>
  </p:transition>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p:titleStyle>
    <p:bodyStyle>
      <a:lvl1pPr marL="284163" indent="-284163" algn="l" rtl="0" eaLnBrk="0" fontAlgn="base" hangingPunct="0">
        <a:spcBef>
          <a:spcPct val="100000"/>
        </a:spcBef>
        <a:spcAft>
          <a:spcPct val="0"/>
        </a:spcAft>
        <a:buFont typeface="Wingdings" panose="05000000000000000000" pitchFamily="2" charset="2"/>
        <a:buChar char="l"/>
        <a:defRPr>
          <a:solidFill>
            <a:schemeClr val="tx1"/>
          </a:solidFill>
          <a:latin typeface="+mn-lt"/>
          <a:ea typeface="+mn-ea"/>
          <a:cs typeface="+mn-cs"/>
        </a:defRPr>
      </a:lvl1pPr>
      <a:lvl2pPr marL="766763" indent="-292100" algn="l" rtl="0" eaLnBrk="0" fontAlgn="base" hangingPunct="0">
        <a:spcBef>
          <a:spcPct val="20000"/>
        </a:spcBef>
        <a:spcAft>
          <a:spcPct val="0"/>
        </a:spcAft>
        <a:buFont typeface="Wingdings" panose="05000000000000000000" pitchFamily="2" charset="2"/>
        <a:buChar char="l"/>
        <a:defRPr>
          <a:solidFill>
            <a:schemeClr val="tx1"/>
          </a:solidFill>
          <a:latin typeface="+mn-lt"/>
        </a:defRPr>
      </a:lvl2pPr>
      <a:lvl3pPr marL="1138238" indent="-180975" algn="l" rtl="0" eaLnBrk="0" fontAlgn="base" hangingPunct="0">
        <a:spcBef>
          <a:spcPct val="20000"/>
        </a:spcBef>
        <a:spcAft>
          <a:spcPct val="0"/>
        </a:spcAft>
        <a:buFont typeface="Wingdings" panose="05000000000000000000" pitchFamily="2" charset="2"/>
        <a:buChar char="l"/>
        <a:defRPr sz="1600">
          <a:solidFill>
            <a:schemeClr val="tx1"/>
          </a:solidFill>
          <a:latin typeface="+mn-lt"/>
        </a:defRPr>
      </a:lvl3pPr>
      <a:lvl4pPr marL="1520825" indent="-184150" algn="l" rtl="0" eaLnBrk="0" fontAlgn="base" hangingPunct="0">
        <a:spcBef>
          <a:spcPct val="20000"/>
        </a:spcBef>
        <a:spcAft>
          <a:spcPct val="0"/>
        </a:spcAft>
        <a:buChar char="–"/>
        <a:defRPr sz="1600">
          <a:solidFill>
            <a:schemeClr val="tx1"/>
          </a:solidFill>
          <a:latin typeface="+mn-lt"/>
        </a:defRPr>
      </a:lvl4pPr>
      <a:lvl5pPr marL="1905000" indent="-185738" algn="l" rtl="0" eaLnBrk="0" fontAlgn="base" hangingPunct="0">
        <a:spcBef>
          <a:spcPct val="20000"/>
        </a:spcBef>
        <a:spcAft>
          <a:spcPct val="0"/>
        </a:spcAft>
        <a:buChar char="»"/>
        <a:defRPr sz="1600">
          <a:solidFill>
            <a:schemeClr val="tx1"/>
          </a:solidFill>
          <a:latin typeface="+mn-lt"/>
        </a:defRPr>
      </a:lvl5pPr>
      <a:lvl6pPr marL="2362200" indent="-185738" algn="l" rtl="0" eaLnBrk="0" fontAlgn="base" hangingPunct="0">
        <a:spcBef>
          <a:spcPct val="20000"/>
        </a:spcBef>
        <a:spcAft>
          <a:spcPct val="0"/>
        </a:spcAft>
        <a:buChar char="»"/>
        <a:defRPr sz="1600">
          <a:solidFill>
            <a:schemeClr val="tx1"/>
          </a:solidFill>
          <a:latin typeface="+mn-lt"/>
        </a:defRPr>
      </a:lvl6pPr>
      <a:lvl7pPr marL="2819400" indent="-185738" algn="l" rtl="0" eaLnBrk="0" fontAlgn="base" hangingPunct="0">
        <a:spcBef>
          <a:spcPct val="20000"/>
        </a:spcBef>
        <a:spcAft>
          <a:spcPct val="0"/>
        </a:spcAft>
        <a:buChar char="»"/>
        <a:defRPr sz="1600">
          <a:solidFill>
            <a:schemeClr val="tx1"/>
          </a:solidFill>
          <a:latin typeface="+mn-lt"/>
        </a:defRPr>
      </a:lvl7pPr>
      <a:lvl8pPr marL="3276600" indent="-185738" algn="l" rtl="0" eaLnBrk="0" fontAlgn="base" hangingPunct="0">
        <a:spcBef>
          <a:spcPct val="20000"/>
        </a:spcBef>
        <a:spcAft>
          <a:spcPct val="0"/>
        </a:spcAft>
        <a:buChar char="»"/>
        <a:defRPr sz="1600">
          <a:solidFill>
            <a:schemeClr val="tx1"/>
          </a:solidFill>
          <a:latin typeface="+mn-lt"/>
        </a:defRPr>
      </a:lvl8pPr>
      <a:lvl9pPr marL="3733800" indent="-185738"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BB7577F-C5BE-47E5-998B-1011791C1A89}"/>
              </a:ext>
            </a:extLst>
          </p:cNvPr>
          <p:cNvSpPr/>
          <p:nvPr/>
        </p:nvSpPr>
        <p:spPr bwMode="auto">
          <a:xfrm>
            <a:off x="0" y="1350963"/>
            <a:ext cx="9905998" cy="5041898"/>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6146" name="Rectangle 2">
            <a:extLst>
              <a:ext uri="{FF2B5EF4-FFF2-40B4-BE49-F238E27FC236}">
                <a16:creationId xmlns:a16="http://schemas.microsoft.com/office/drawing/2014/main" id="{5A7087FA-1DFD-4E03-B09C-C0F3ECFAE28E}"/>
              </a:ext>
            </a:extLst>
          </p:cNvPr>
          <p:cNvSpPr txBox="1">
            <a:spLocks noChangeArrowheads="1"/>
          </p:cNvSpPr>
          <p:nvPr/>
        </p:nvSpPr>
        <p:spPr bwMode="auto">
          <a:xfrm>
            <a:off x="0" y="6400799"/>
            <a:ext cx="9920288" cy="4572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pPr>
            <a:endParaRPr lang="de-DE" altLang="de-DE" sz="1800" b="1" dirty="0">
              <a:solidFill>
                <a:schemeClr val="bg1"/>
              </a:solidFill>
            </a:endParaRPr>
          </a:p>
        </p:txBody>
      </p:sp>
      <p:sp>
        <p:nvSpPr>
          <p:cNvPr id="6147" name="Rechteck 2">
            <a:extLst>
              <a:ext uri="{FF2B5EF4-FFF2-40B4-BE49-F238E27FC236}">
                <a16:creationId xmlns:a16="http://schemas.microsoft.com/office/drawing/2014/main" id="{A4A8ABDA-F51F-4845-9A6D-8A9F58A39844}"/>
              </a:ext>
            </a:extLst>
          </p:cNvPr>
          <p:cNvSpPr>
            <a:spLocks noChangeArrowheads="1"/>
          </p:cNvSpPr>
          <p:nvPr/>
        </p:nvSpPr>
        <p:spPr bwMode="auto">
          <a:xfrm>
            <a:off x="0" y="-19050"/>
            <a:ext cx="9906000" cy="1370013"/>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6148" name="Textfeld 3">
            <a:extLst>
              <a:ext uri="{FF2B5EF4-FFF2-40B4-BE49-F238E27FC236}">
                <a16:creationId xmlns:a16="http://schemas.microsoft.com/office/drawing/2014/main" id="{28204734-5258-44F4-8BDC-43D64AE8A287}"/>
              </a:ext>
            </a:extLst>
          </p:cNvPr>
          <p:cNvSpPr txBox="1">
            <a:spLocks noChangeArrowheads="1"/>
          </p:cNvSpPr>
          <p:nvPr/>
        </p:nvSpPr>
        <p:spPr bwMode="auto">
          <a:xfrm>
            <a:off x="1426765" y="31146"/>
            <a:ext cx="8318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de-DE" sz="2800" b="1" dirty="0" err="1">
                <a:solidFill>
                  <a:schemeClr val="bg1"/>
                </a:solidFill>
              </a:rPr>
              <a:t>Klimaschutz</a:t>
            </a:r>
            <a:r>
              <a:rPr lang="en-US" altLang="de-DE" sz="2800" b="1" dirty="0">
                <a:solidFill>
                  <a:schemeClr val="bg1"/>
                </a:solidFill>
              </a:rPr>
              <a:t> - </a:t>
            </a:r>
            <a:r>
              <a:rPr lang="en-US" altLang="de-DE" sz="2800" b="1" dirty="0" err="1">
                <a:solidFill>
                  <a:schemeClr val="bg1"/>
                </a:solidFill>
              </a:rPr>
              <a:t>Energiewende</a:t>
            </a:r>
            <a:r>
              <a:rPr lang="en-US" altLang="de-DE" sz="2800" b="1" dirty="0">
                <a:solidFill>
                  <a:schemeClr val="bg1"/>
                </a:solidFill>
              </a:rPr>
              <a:t> 2.0</a:t>
            </a:r>
            <a:br>
              <a:rPr lang="en-US" altLang="de-DE" sz="2800" b="1" dirty="0">
                <a:solidFill>
                  <a:schemeClr val="bg1"/>
                </a:solidFill>
              </a:rPr>
            </a:br>
            <a:r>
              <a:rPr lang="en-US" altLang="de-DE" sz="2800" dirty="0" err="1">
                <a:solidFill>
                  <a:schemeClr val="bg1"/>
                </a:solidFill>
              </a:rPr>
              <a:t>Klimaneutrale</a:t>
            </a:r>
            <a:r>
              <a:rPr lang="en-US" altLang="de-DE" sz="2800" dirty="0">
                <a:solidFill>
                  <a:schemeClr val="bg1"/>
                </a:solidFill>
              </a:rPr>
              <a:t> </a:t>
            </a:r>
            <a:r>
              <a:rPr lang="en-US" altLang="de-DE" sz="2800" dirty="0" err="1">
                <a:solidFill>
                  <a:schemeClr val="bg1"/>
                </a:solidFill>
              </a:rPr>
              <a:t>Grundstoff-Industrie</a:t>
            </a:r>
            <a:endParaRPr lang="en-US" altLang="de-DE" sz="2800" dirty="0">
              <a:solidFill>
                <a:schemeClr val="bg1"/>
              </a:solidFill>
            </a:endParaRPr>
          </a:p>
        </p:txBody>
      </p:sp>
      <p:sp>
        <p:nvSpPr>
          <p:cNvPr id="38" name="Rectangle 75">
            <a:extLst>
              <a:ext uri="{FF2B5EF4-FFF2-40B4-BE49-F238E27FC236}">
                <a16:creationId xmlns:a16="http://schemas.microsoft.com/office/drawing/2014/main" id="{461A909F-36A1-4F51-8627-A7A64F077D81}"/>
              </a:ext>
            </a:extLst>
          </p:cNvPr>
          <p:cNvSpPr>
            <a:spLocks noChangeArrowheads="1"/>
          </p:cNvSpPr>
          <p:nvPr/>
        </p:nvSpPr>
        <p:spPr bwMode="auto">
          <a:xfrm>
            <a:off x="0" y="648335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a:defRPr/>
            </a:pPr>
            <a:r>
              <a:rPr lang="de-DE" altLang="de-DE" sz="1200" b="1" dirty="0">
                <a:solidFill>
                  <a:srgbClr val="FF9933"/>
                </a:solidFill>
              </a:rPr>
              <a:t>Klimaschutz – Energiewende 2.0 | Klimaneutrale Grundstoff-Industrie  | FV05			                      ISE e.V.</a:t>
            </a:r>
          </a:p>
        </p:txBody>
      </p:sp>
      <p:grpSp>
        <p:nvGrpSpPr>
          <p:cNvPr id="5" name="Gruppieren 4">
            <a:extLst>
              <a:ext uri="{FF2B5EF4-FFF2-40B4-BE49-F238E27FC236}">
                <a16:creationId xmlns:a16="http://schemas.microsoft.com/office/drawing/2014/main" id="{21FE84EC-DF79-4B74-BDE4-617A42108176}"/>
              </a:ext>
            </a:extLst>
          </p:cNvPr>
          <p:cNvGrpSpPr/>
          <p:nvPr/>
        </p:nvGrpSpPr>
        <p:grpSpPr>
          <a:xfrm>
            <a:off x="1301620" y="2164856"/>
            <a:ext cx="7321614" cy="2976917"/>
            <a:chOff x="1301620" y="2164856"/>
            <a:chExt cx="7321614" cy="2976917"/>
          </a:xfrm>
        </p:grpSpPr>
        <p:pic>
          <p:nvPicPr>
            <p:cNvPr id="11" name="Grafik 10">
              <a:extLst>
                <a:ext uri="{FF2B5EF4-FFF2-40B4-BE49-F238E27FC236}">
                  <a16:creationId xmlns:a16="http://schemas.microsoft.com/office/drawing/2014/main" id="{37F2CFFA-9424-454F-8200-37F17CD546B6}"/>
                </a:ext>
              </a:extLst>
            </p:cNvPr>
            <p:cNvPicPr>
              <a:picLocks noChangeAspect="1"/>
            </p:cNvPicPr>
            <p:nvPr/>
          </p:nvPicPr>
          <p:blipFill rotWithShape="1">
            <a:blip r:embed="rId3">
              <a:extLst>
                <a:ext uri="{28A0092B-C50C-407E-A947-70E740481C1C}">
                  <a14:useLocalDpi xmlns:a14="http://schemas.microsoft.com/office/drawing/2010/main" val="0"/>
                </a:ext>
              </a:extLst>
            </a:blip>
            <a:srcRect l="6495" t="39877" r="70489" b="39649"/>
            <a:stretch/>
          </p:blipFill>
          <p:spPr>
            <a:xfrm>
              <a:off x="1301620" y="2164856"/>
              <a:ext cx="3346580" cy="2976917"/>
            </a:xfrm>
            <a:prstGeom prst="rect">
              <a:avLst/>
            </a:prstGeom>
          </p:spPr>
        </p:pic>
        <p:pic>
          <p:nvPicPr>
            <p:cNvPr id="10" name="Grafik 9">
              <a:extLst>
                <a:ext uri="{FF2B5EF4-FFF2-40B4-BE49-F238E27FC236}">
                  <a16:creationId xmlns:a16="http://schemas.microsoft.com/office/drawing/2014/main" id="{705A6024-C4DF-410B-B035-3D3D7F181108}"/>
                </a:ext>
              </a:extLst>
            </p:cNvPr>
            <p:cNvPicPr>
              <a:picLocks noChangeAspect="1"/>
            </p:cNvPicPr>
            <p:nvPr/>
          </p:nvPicPr>
          <p:blipFill rotWithShape="1">
            <a:blip r:embed="rId3">
              <a:extLst>
                <a:ext uri="{28A0092B-C50C-407E-A947-70E740481C1C}">
                  <a14:useLocalDpi xmlns:a14="http://schemas.microsoft.com/office/drawing/2010/main" val="0"/>
                </a:ext>
              </a:extLst>
            </a:blip>
            <a:srcRect l="6495" t="39877" r="70489" b="39649"/>
            <a:stretch/>
          </p:blipFill>
          <p:spPr>
            <a:xfrm>
              <a:off x="5276654" y="2164856"/>
              <a:ext cx="3346580" cy="2976917"/>
            </a:xfrm>
            <a:prstGeom prst="rect">
              <a:avLst/>
            </a:prstGeom>
          </p:spPr>
        </p:pic>
        <p:sp>
          <p:nvSpPr>
            <p:cNvPr id="2" name="Rechteck 1">
              <a:extLst>
                <a:ext uri="{FF2B5EF4-FFF2-40B4-BE49-F238E27FC236}">
                  <a16:creationId xmlns:a16="http://schemas.microsoft.com/office/drawing/2014/main" id="{69305840-5FEF-43F6-AF2C-400FFD7ADB9B}"/>
                </a:ext>
              </a:extLst>
            </p:cNvPr>
            <p:cNvSpPr/>
            <p:nvPr/>
          </p:nvSpPr>
          <p:spPr bwMode="auto">
            <a:xfrm>
              <a:off x="5762625" y="2247900"/>
              <a:ext cx="2181225" cy="790575"/>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3" name="Rechteck 2">
              <a:extLst>
                <a:ext uri="{FF2B5EF4-FFF2-40B4-BE49-F238E27FC236}">
                  <a16:creationId xmlns:a16="http://schemas.microsoft.com/office/drawing/2014/main" id="{F0E99F79-2BBD-4E22-9207-63A384BC4E7E}"/>
                </a:ext>
              </a:extLst>
            </p:cNvPr>
            <p:cNvSpPr/>
            <p:nvPr/>
          </p:nvSpPr>
          <p:spPr bwMode="auto">
            <a:xfrm>
              <a:off x="5924550" y="2876550"/>
              <a:ext cx="695325" cy="866775"/>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4" name="Pfeil: nach rechts 3">
              <a:extLst>
                <a:ext uri="{FF2B5EF4-FFF2-40B4-BE49-F238E27FC236}">
                  <a16:creationId xmlns:a16="http://schemas.microsoft.com/office/drawing/2014/main" id="{FD5D5818-93BF-4F8F-B987-A3126DC9D4E4}"/>
                </a:ext>
              </a:extLst>
            </p:cNvPr>
            <p:cNvSpPr/>
            <p:nvPr/>
          </p:nvSpPr>
          <p:spPr bwMode="auto">
            <a:xfrm>
              <a:off x="4800600" y="3743325"/>
              <a:ext cx="371475" cy="371475"/>
            </a:xfrm>
            <a:prstGeom prst="rightArrow">
              <a:avLst/>
            </a:prstGeom>
            <a:solidFill>
              <a:srgbClr val="00660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14" name="Textfeld 13">
            <a:extLst>
              <a:ext uri="{FF2B5EF4-FFF2-40B4-BE49-F238E27FC236}">
                <a16:creationId xmlns:a16="http://schemas.microsoft.com/office/drawing/2014/main" id="{3DE97F92-B7F3-4DA1-82F1-81E45EA10A2E}"/>
              </a:ext>
            </a:extLst>
          </p:cNvPr>
          <p:cNvSpPr txBox="1"/>
          <p:nvPr/>
        </p:nvSpPr>
        <p:spPr>
          <a:xfrm>
            <a:off x="7606164" y="5896589"/>
            <a:ext cx="2138727" cy="276999"/>
          </a:xfrm>
          <a:prstGeom prst="rect">
            <a:avLst/>
          </a:prstGeom>
          <a:noFill/>
        </p:spPr>
        <p:txBody>
          <a:bodyPr wrap="none" rtlCol="0">
            <a:spAutoFit/>
          </a:bodyPr>
          <a:lstStyle/>
          <a:p>
            <a:r>
              <a:rPr lang="de-DE" sz="1200" dirty="0"/>
              <a:t>Stand FV05 vom 29.05.2023</a:t>
            </a:r>
          </a:p>
        </p:txBody>
      </p:sp>
      <p:pic>
        <p:nvPicPr>
          <p:cNvPr id="6" name="Grafik 5">
            <a:extLst>
              <a:ext uri="{FF2B5EF4-FFF2-40B4-BE49-F238E27FC236}">
                <a16:creationId xmlns:a16="http://schemas.microsoft.com/office/drawing/2014/main" id="{3744FA11-B3F8-6F8A-1B96-B3EF5487F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 y="-19051"/>
            <a:ext cx="1369248" cy="1370014"/>
          </a:xfrm>
          <a:prstGeom prst="rect">
            <a:avLst/>
          </a:prstGeom>
        </p:spPr>
      </p:pic>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m 29">
            <a:extLst>
              <a:ext uri="{FF2B5EF4-FFF2-40B4-BE49-F238E27FC236}">
                <a16:creationId xmlns:a16="http://schemas.microsoft.com/office/drawing/2014/main" id="{DD82681D-9C81-43B0-BBEC-37F777C7D7C5}"/>
              </a:ext>
            </a:extLst>
          </p:cNvPr>
          <p:cNvGraphicFramePr>
            <a:graphicFrameLocks/>
          </p:cNvGraphicFramePr>
          <p:nvPr>
            <p:extLst>
              <p:ext uri="{D42A27DB-BD31-4B8C-83A1-F6EECF244321}">
                <p14:modId xmlns:p14="http://schemas.microsoft.com/office/powerpoint/2010/main" val="2627523290"/>
              </p:ext>
            </p:extLst>
          </p:nvPr>
        </p:nvGraphicFramePr>
        <p:xfrm>
          <a:off x="2527662" y="2138602"/>
          <a:ext cx="470045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315832"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Energiebilanz, zusätzlicher Endenergiebedarf</a:t>
            </a:r>
          </a:p>
          <a:p>
            <a:r>
              <a:rPr lang="de-DE" altLang="de-DE" dirty="0">
                <a:solidFill>
                  <a:schemeClr val="bg1"/>
                </a:solidFill>
              </a:rPr>
              <a:t>für die stoffliche Transformation in der Chemie</a:t>
            </a:r>
          </a:p>
        </p:txBody>
      </p:sp>
      <p:sp>
        <p:nvSpPr>
          <p:cNvPr id="9" name="Textfeld 40">
            <a:extLst>
              <a:ext uri="{FF2B5EF4-FFF2-40B4-BE49-F238E27FC236}">
                <a16:creationId xmlns:a16="http://schemas.microsoft.com/office/drawing/2014/main" id="{E8B28F2E-D957-40DA-9E3F-1ED92AE62899}"/>
              </a:ext>
            </a:extLst>
          </p:cNvPr>
          <p:cNvSpPr txBox="1">
            <a:spLocks noChangeArrowheads="1"/>
          </p:cNvSpPr>
          <p:nvPr/>
        </p:nvSpPr>
        <p:spPr bwMode="auto">
          <a:xfrm>
            <a:off x="0" y="5767563"/>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Die zusätzlich notwendige Energie bei der stofflichen Transformation erhöht den Gesamtenergiebedarf von 2000 TWh/a um </a:t>
            </a:r>
            <a:r>
              <a:rPr lang="de-DE" altLang="de-DE" sz="1800" dirty="0" err="1">
                <a:solidFill>
                  <a:srgbClr val="00B050"/>
                </a:solidFill>
              </a:rPr>
              <a:t>ca</a:t>
            </a:r>
            <a:r>
              <a:rPr lang="de-DE" altLang="de-DE" sz="1800" dirty="0">
                <a:solidFill>
                  <a:srgbClr val="00B050"/>
                </a:solidFill>
              </a:rPr>
              <a:t>, ¼ auf 2500 TWh!</a:t>
            </a:r>
          </a:p>
        </p:txBody>
      </p:sp>
      <p:cxnSp>
        <p:nvCxnSpPr>
          <p:cNvPr id="4" name="Gerade Verbindung mit Pfeil 3">
            <a:extLst>
              <a:ext uri="{FF2B5EF4-FFF2-40B4-BE49-F238E27FC236}">
                <a16:creationId xmlns:a16="http://schemas.microsoft.com/office/drawing/2014/main" id="{6DFB7B0B-C6B4-4CB4-B603-DF5DB47E386D}"/>
              </a:ext>
            </a:extLst>
          </p:cNvPr>
          <p:cNvCxnSpPr/>
          <p:nvPr/>
        </p:nvCxnSpPr>
        <p:spPr bwMode="auto">
          <a:xfrm>
            <a:off x="3031414" y="4748658"/>
            <a:ext cx="3717298" cy="0"/>
          </a:xfrm>
          <a:prstGeom prst="straightConnector1">
            <a:avLst/>
          </a:prstGeom>
          <a:solidFill>
            <a:srgbClr val="FF0000"/>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7">
            <a:extLst>
              <a:ext uri="{FF2B5EF4-FFF2-40B4-BE49-F238E27FC236}">
                <a16:creationId xmlns:a16="http://schemas.microsoft.com/office/drawing/2014/main" id="{64FCC506-4978-460A-9072-098622E6D9E6}"/>
              </a:ext>
            </a:extLst>
          </p:cNvPr>
          <p:cNvSpPr txBox="1">
            <a:spLocks noChangeArrowheads="1"/>
          </p:cNvSpPr>
          <p:nvPr/>
        </p:nvSpPr>
        <p:spPr bwMode="auto">
          <a:xfrm>
            <a:off x="2231195" y="1645816"/>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dirty="0">
                <a:solidFill>
                  <a:srgbClr val="3333FF"/>
                </a:solidFill>
              </a:rPr>
              <a:t>TWh/a</a:t>
            </a:r>
          </a:p>
        </p:txBody>
      </p:sp>
      <p:sp>
        <p:nvSpPr>
          <p:cNvPr id="12" name="Textfeld 7">
            <a:extLst>
              <a:ext uri="{FF2B5EF4-FFF2-40B4-BE49-F238E27FC236}">
                <a16:creationId xmlns:a16="http://schemas.microsoft.com/office/drawing/2014/main" id="{37E2C79B-CA99-48D7-878D-5C5561C183DE}"/>
              </a:ext>
            </a:extLst>
          </p:cNvPr>
          <p:cNvSpPr txBox="1">
            <a:spLocks noChangeArrowheads="1"/>
          </p:cNvSpPr>
          <p:nvPr/>
        </p:nvSpPr>
        <p:spPr bwMode="auto">
          <a:xfrm>
            <a:off x="3115430" y="1673809"/>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dirty="0">
                <a:solidFill>
                  <a:srgbClr val="3333FF"/>
                </a:solidFill>
              </a:rPr>
              <a:t>684</a:t>
            </a:r>
          </a:p>
        </p:txBody>
      </p:sp>
      <p:sp>
        <p:nvSpPr>
          <p:cNvPr id="13" name="Textfeld 7">
            <a:extLst>
              <a:ext uri="{FF2B5EF4-FFF2-40B4-BE49-F238E27FC236}">
                <a16:creationId xmlns:a16="http://schemas.microsoft.com/office/drawing/2014/main" id="{13ADFBDC-1066-46DD-9248-B5475BAA53FF}"/>
              </a:ext>
            </a:extLst>
          </p:cNvPr>
          <p:cNvSpPr txBox="1">
            <a:spLocks noChangeArrowheads="1"/>
          </p:cNvSpPr>
          <p:nvPr/>
        </p:nvSpPr>
        <p:spPr bwMode="auto">
          <a:xfrm>
            <a:off x="4589676" y="1673809"/>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dirty="0">
                <a:solidFill>
                  <a:srgbClr val="3333FF"/>
                </a:solidFill>
              </a:rPr>
              <a:t>171</a:t>
            </a:r>
          </a:p>
        </p:txBody>
      </p:sp>
      <p:sp>
        <p:nvSpPr>
          <p:cNvPr id="14" name="Textfeld 7">
            <a:extLst>
              <a:ext uri="{FF2B5EF4-FFF2-40B4-BE49-F238E27FC236}">
                <a16:creationId xmlns:a16="http://schemas.microsoft.com/office/drawing/2014/main" id="{C55640BA-4488-4BBA-9EE6-7C27432BDBC4}"/>
              </a:ext>
            </a:extLst>
          </p:cNvPr>
          <p:cNvSpPr txBox="1">
            <a:spLocks noChangeArrowheads="1"/>
          </p:cNvSpPr>
          <p:nvPr/>
        </p:nvSpPr>
        <p:spPr bwMode="auto">
          <a:xfrm>
            <a:off x="6116301" y="1673809"/>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dirty="0">
                <a:solidFill>
                  <a:srgbClr val="3333FF"/>
                </a:solidFill>
              </a:rPr>
              <a:t>513</a:t>
            </a:r>
          </a:p>
        </p:txBody>
      </p:sp>
      <p:sp>
        <p:nvSpPr>
          <p:cNvPr id="19" name="Textfeld 7">
            <a:extLst>
              <a:ext uri="{FF2B5EF4-FFF2-40B4-BE49-F238E27FC236}">
                <a16:creationId xmlns:a16="http://schemas.microsoft.com/office/drawing/2014/main" id="{F92A77B3-BCB6-4D26-A95C-01646D5FD34B}"/>
              </a:ext>
            </a:extLst>
          </p:cNvPr>
          <p:cNvSpPr txBox="1">
            <a:spLocks noChangeArrowheads="1"/>
          </p:cNvSpPr>
          <p:nvPr/>
        </p:nvSpPr>
        <p:spPr bwMode="auto">
          <a:xfrm>
            <a:off x="2699890" y="1090437"/>
            <a:ext cx="14045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dirty="0">
                <a:solidFill>
                  <a:srgbClr val="3333FF"/>
                </a:solidFill>
              </a:rPr>
              <a:t>Strombedarf</a:t>
            </a:r>
            <a:br>
              <a:rPr lang="de-DE" altLang="de-DE" sz="1600" b="1" dirty="0">
                <a:solidFill>
                  <a:srgbClr val="3333FF"/>
                </a:solidFill>
              </a:rPr>
            </a:br>
            <a:r>
              <a:rPr lang="de-DE" altLang="de-DE" sz="1600" b="1" dirty="0">
                <a:solidFill>
                  <a:srgbClr val="3333FF"/>
                </a:solidFill>
              </a:rPr>
              <a:t>Pfad 3</a:t>
            </a:r>
          </a:p>
        </p:txBody>
      </p:sp>
      <p:sp>
        <p:nvSpPr>
          <p:cNvPr id="20" name="Textfeld 7">
            <a:extLst>
              <a:ext uri="{FF2B5EF4-FFF2-40B4-BE49-F238E27FC236}">
                <a16:creationId xmlns:a16="http://schemas.microsoft.com/office/drawing/2014/main" id="{142861EC-68A3-4D4F-8BA6-D0B88D8F5411}"/>
              </a:ext>
            </a:extLst>
          </p:cNvPr>
          <p:cNvSpPr txBox="1">
            <a:spLocks noChangeArrowheads="1"/>
          </p:cNvSpPr>
          <p:nvPr/>
        </p:nvSpPr>
        <p:spPr bwMode="auto">
          <a:xfrm>
            <a:off x="4354904" y="1090437"/>
            <a:ext cx="9925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dirty="0">
                <a:solidFill>
                  <a:srgbClr val="3333FF"/>
                </a:solidFill>
              </a:rPr>
              <a:t>Bestand</a:t>
            </a:r>
            <a:br>
              <a:rPr lang="de-DE" altLang="de-DE" sz="1600" b="1" dirty="0">
                <a:solidFill>
                  <a:srgbClr val="3333FF"/>
                </a:solidFill>
              </a:rPr>
            </a:br>
            <a:r>
              <a:rPr lang="de-DE" altLang="de-DE" sz="1600" b="1" dirty="0">
                <a:solidFill>
                  <a:srgbClr val="3333FF"/>
                </a:solidFill>
              </a:rPr>
              <a:t>2019</a:t>
            </a:r>
          </a:p>
        </p:txBody>
      </p:sp>
      <p:sp>
        <p:nvSpPr>
          <p:cNvPr id="21" name="Textfeld 7">
            <a:extLst>
              <a:ext uri="{FF2B5EF4-FFF2-40B4-BE49-F238E27FC236}">
                <a16:creationId xmlns:a16="http://schemas.microsoft.com/office/drawing/2014/main" id="{F9DABF2F-E627-47FF-8755-237010128FA1}"/>
              </a:ext>
            </a:extLst>
          </p:cNvPr>
          <p:cNvSpPr txBox="1">
            <a:spLocks noChangeArrowheads="1"/>
          </p:cNvSpPr>
          <p:nvPr/>
        </p:nvSpPr>
        <p:spPr bwMode="auto">
          <a:xfrm>
            <a:off x="5914829" y="1090437"/>
            <a:ext cx="8338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dirty="0">
                <a:solidFill>
                  <a:srgbClr val="3333FF"/>
                </a:solidFill>
              </a:rPr>
              <a:t>Bedarf</a:t>
            </a:r>
            <a:br>
              <a:rPr lang="de-DE" altLang="de-DE" sz="1600" b="1" dirty="0">
                <a:solidFill>
                  <a:srgbClr val="3333FF"/>
                </a:solidFill>
              </a:rPr>
            </a:br>
            <a:r>
              <a:rPr lang="de-DE" altLang="de-DE" sz="1600" b="1" dirty="0">
                <a:solidFill>
                  <a:srgbClr val="3333FF"/>
                </a:solidFill>
              </a:rPr>
              <a:t>2040</a:t>
            </a:r>
          </a:p>
        </p:txBody>
      </p:sp>
      <p:cxnSp>
        <p:nvCxnSpPr>
          <p:cNvPr id="33" name="Gerade Verbindung mit Pfeil 32">
            <a:extLst>
              <a:ext uri="{FF2B5EF4-FFF2-40B4-BE49-F238E27FC236}">
                <a16:creationId xmlns:a16="http://schemas.microsoft.com/office/drawing/2014/main" id="{EBCCE2E7-81EC-4D3B-B5FA-B8B6A2740FC3}"/>
              </a:ext>
            </a:extLst>
          </p:cNvPr>
          <p:cNvCxnSpPr/>
          <p:nvPr/>
        </p:nvCxnSpPr>
        <p:spPr bwMode="auto">
          <a:xfrm>
            <a:off x="3687500" y="2634177"/>
            <a:ext cx="902176" cy="0"/>
          </a:xfrm>
          <a:prstGeom prst="straightConnector1">
            <a:avLst/>
          </a:prstGeom>
          <a:solidFill>
            <a:srgbClr val="FF0000"/>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33">
            <a:extLst>
              <a:ext uri="{FF2B5EF4-FFF2-40B4-BE49-F238E27FC236}">
                <a16:creationId xmlns:a16="http://schemas.microsoft.com/office/drawing/2014/main" id="{574AB05B-8BE3-4A09-92FD-A52EF30712A2}"/>
              </a:ext>
            </a:extLst>
          </p:cNvPr>
          <p:cNvCxnSpPr/>
          <p:nvPr/>
        </p:nvCxnSpPr>
        <p:spPr bwMode="auto">
          <a:xfrm>
            <a:off x="5166257" y="3158052"/>
            <a:ext cx="902176" cy="0"/>
          </a:xfrm>
          <a:prstGeom prst="straightConnector1">
            <a:avLst/>
          </a:prstGeom>
          <a:solidFill>
            <a:srgbClr val="FF0000"/>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feld 1">
            <a:extLst>
              <a:ext uri="{FF2B5EF4-FFF2-40B4-BE49-F238E27FC236}">
                <a16:creationId xmlns:a16="http://schemas.microsoft.com/office/drawing/2014/main" id="{B80E5BBF-2CFD-41A7-A308-1B59A4334CDB}"/>
              </a:ext>
            </a:extLst>
          </p:cNvPr>
          <p:cNvSpPr txBox="1"/>
          <p:nvPr/>
        </p:nvSpPr>
        <p:spPr>
          <a:xfrm>
            <a:off x="7117236" y="2012363"/>
            <a:ext cx="2601994" cy="738664"/>
          </a:xfrm>
          <a:prstGeom prst="rect">
            <a:avLst/>
          </a:prstGeom>
          <a:noFill/>
        </p:spPr>
        <p:txBody>
          <a:bodyPr wrap="none" rtlCol="0">
            <a:spAutoFit/>
          </a:bodyPr>
          <a:lstStyle/>
          <a:p>
            <a:r>
              <a:rPr lang="de-DE" sz="1400" dirty="0">
                <a:solidFill>
                  <a:srgbClr val="FF0000"/>
                </a:solidFill>
              </a:rPr>
              <a:t>Für RLP werden ca. 30 TWh/a</a:t>
            </a:r>
          </a:p>
          <a:p>
            <a:r>
              <a:rPr lang="de-DE" sz="1400" dirty="0">
                <a:solidFill>
                  <a:srgbClr val="FF0000"/>
                </a:solidFill>
              </a:rPr>
              <a:t>Angenommen. Davon benötigt</a:t>
            </a:r>
          </a:p>
          <a:p>
            <a:r>
              <a:rPr lang="de-DE" sz="1400" dirty="0">
                <a:solidFill>
                  <a:srgbClr val="FF0000"/>
                </a:solidFill>
              </a:rPr>
              <a:t>die BASF ca. 20 bis 25 TWh/a</a:t>
            </a:r>
          </a:p>
        </p:txBody>
      </p:sp>
      <p:sp>
        <p:nvSpPr>
          <p:cNvPr id="16" name="Textfeld 15">
            <a:extLst>
              <a:ext uri="{FF2B5EF4-FFF2-40B4-BE49-F238E27FC236}">
                <a16:creationId xmlns:a16="http://schemas.microsoft.com/office/drawing/2014/main" id="{01113AE6-2B2E-4A29-AD92-CE4208915643}"/>
              </a:ext>
            </a:extLst>
          </p:cNvPr>
          <p:cNvSpPr txBox="1"/>
          <p:nvPr/>
        </p:nvSpPr>
        <p:spPr>
          <a:xfrm>
            <a:off x="7206092" y="4625547"/>
            <a:ext cx="298480" cy="246221"/>
          </a:xfrm>
          <a:prstGeom prst="rect">
            <a:avLst/>
          </a:prstGeom>
          <a:noFill/>
        </p:spPr>
        <p:txBody>
          <a:bodyPr wrap="none" rtlCol="0">
            <a:spAutoFit/>
          </a:bodyPr>
          <a:lstStyle/>
          <a:p>
            <a:r>
              <a:rPr lang="de-DE" sz="1000" dirty="0"/>
              <a:t>1)</a:t>
            </a:r>
          </a:p>
        </p:txBody>
      </p:sp>
      <p:sp>
        <p:nvSpPr>
          <p:cNvPr id="17" name="Textfeld 16">
            <a:extLst>
              <a:ext uri="{FF2B5EF4-FFF2-40B4-BE49-F238E27FC236}">
                <a16:creationId xmlns:a16="http://schemas.microsoft.com/office/drawing/2014/main" id="{47E2594F-CC7B-4475-9248-4025C544EFFD}"/>
              </a:ext>
            </a:extLst>
          </p:cNvPr>
          <p:cNvSpPr txBox="1"/>
          <p:nvPr/>
        </p:nvSpPr>
        <p:spPr>
          <a:xfrm>
            <a:off x="7577858" y="5248604"/>
            <a:ext cx="1680751" cy="276999"/>
          </a:xfrm>
          <a:prstGeom prst="rect">
            <a:avLst/>
          </a:prstGeom>
          <a:noFill/>
        </p:spPr>
        <p:txBody>
          <a:bodyPr wrap="square">
            <a:spAutoFit/>
          </a:bodyPr>
          <a:lstStyle/>
          <a:p>
            <a:r>
              <a:rPr lang="de-DE" altLang="de-DE" sz="1200" u="sng" dirty="0">
                <a:latin typeface="+mj-lt"/>
                <a:cs typeface="Calibri" panose="020F0502020204030204" pitchFamily="34" charset="0"/>
              </a:rPr>
              <a:t>Quelle</a:t>
            </a:r>
            <a:r>
              <a:rPr lang="de-DE" altLang="de-DE" sz="1200" dirty="0">
                <a:latin typeface="+mj-lt"/>
                <a:cs typeface="Calibri" panose="020F0502020204030204" pitchFamily="34" charset="0"/>
              </a:rPr>
              <a:t>: x) Quellenliste</a:t>
            </a:r>
            <a:endParaRPr lang="de-DE" sz="1200" dirty="0">
              <a:latin typeface="+mj-lt"/>
            </a:endParaRPr>
          </a:p>
        </p:txBody>
      </p:sp>
    </p:spTree>
    <p:extLst>
      <p:ext uri="{BB962C8B-B14F-4D97-AF65-F5344CB8AC3E}">
        <p14:creationId xmlns:p14="http://schemas.microsoft.com/office/powerpoint/2010/main" val="294470483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099427"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Energiepotenziale für die Energieversorgung</a:t>
            </a:r>
          </a:p>
          <a:p>
            <a:r>
              <a:rPr lang="de-DE" altLang="de-DE" dirty="0">
                <a:solidFill>
                  <a:schemeClr val="bg1"/>
                </a:solidFill>
              </a:rPr>
              <a:t>in der Grundstoff-Industrie</a:t>
            </a:r>
          </a:p>
        </p:txBody>
      </p:sp>
      <p:sp>
        <p:nvSpPr>
          <p:cNvPr id="3" name="Textfeld 1">
            <a:extLst>
              <a:ext uri="{FF2B5EF4-FFF2-40B4-BE49-F238E27FC236}">
                <a16:creationId xmlns:a16="http://schemas.microsoft.com/office/drawing/2014/main" id="{B73FD9BF-307B-47FD-A6D2-B0D2FB6ABC33}"/>
              </a:ext>
            </a:extLst>
          </p:cNvPr>
          <p:cNvSpPr txBox="1">
            <a:spLocks noChangeArrowheads="1"/>
          </p:cNvSpPr>
          <p:nvPr/>
        </p:nvSpPr>
        <p:spPr bwMode="auto">
          <a:xfrm>
            <a:off x="715010" y="1136650"/>
            <a:ext cx="90090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solidFill>
                  <a:srgbClr val="3333FF"/>
                </a:solidFill>
              </a:rPr>
              <a:t>Den zusätzlichen Endenergiebedarf von 513 TWh/a gegenüber dem im Kapitel „Energieerzeug“ soll mit folgenden Potenzialen gedeckt werden (vorzugsweise mit dem Modell des PPA):</a:t>
            </a:r>
          </a:p>
          <a:p>
            <a:r>
              <a:rPr lang="de-DE" altLang="de-DE" sz="1600" dirty="0">
                <a:solidFill>
                  <a:srgbClr val="3333FF"/>
                </a:solidFill>
              </a:rPr>
              <a:t>- PV</a:t>
            </a:r>
          </a:p>
          <a:p>
            <a:r>
              <a:rPr lang="de-DE" altLang="de-DE" sz="1600" dirty="0">
                <a:solidFill>
                  <a:srgbClr val="3333FF"/>
                </a:solidFill>
              </a:rPr>
              <a:t>- Flächenkulisse bei Wind-on-/offshore erweitern</a:t>
            </a:r>
          </a:p>
          <a:p>
            <a:r>
              <a:rPr lang="de-DE" altLang="de-DE" sz="1600" dirty="0">
                <a:solidFill>
                  <a:srgbClr val="3333FF"/>
                </a:solidFill>
              </a:rPr>
              <a:t>- </a:t>
            </a:r>
            <a:r>
              <a:rPr lang="de-DE" altLang="de-DE" sz="1600" dirty="0" err="1">
                <a:solidFill>
                  <a:srgbClr val="3333FF"/>
                </a:solidFill>
              </a:rPr>
              <a:t>floating</a:t>
            </a:r>
            <a:r>
              <a:rPr lang="de-DE" altLang="de-DE" sz="1600" dirty="0">
                <a:solidFill>
                  <a:srgbClr val="3333FF"/>
                </a:solidFill>
              </a:rPr>
              <a:t>-offshore-Wind (Nezzy²) auf hoher See (außerhalb der Hoheitsgewässer)</a:t>
            </a:r>
          </a:p>
        </p:txBody>
      </p:sp>
      <p:sp>
        <p:nvSpPr>
          <p:cNvPr id="9" name="Textfeld 40">
            <a:extLst>
              <a:ext uri="{FF2B5EF4-FFF2-40B4-BE49-F238E27FC236}">
                <a16:creationId xmlns:a16="http://schemas.microsoft.com/office/drawing/2014/main" id="{E8B28F2E-D957-40DA-9E3F-1ED92AE62899}"/>
              </a:ext>
            </a:extLst>
          </p:cNvPr>
          <p:cNvSpPr txBox="1">
            <a:spLocks noChangeArrowheads="1"/>
          </p:cNvSpPr>
          <p:nvPr/>
        </p:nvSpPr>
        <p:spPr bwMode="auto">
          <a:xfrm>
            <a:off x="0" y="5903913"/>
            <a:ext cx="990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Es gibt noch genügend EE-Potenziale!</a:t>
            </a:r>
          </a:p>
        </p:txBody>
      </p:sp>
    </p:spTree>
    <p:extLst>
      <p:ext uri="{BB962C8B-B14F-4D97-AF65-F5344CB8AC3E}">
        <p14:creationId xmlns:p14="http://schemas.microsoft.com/office/powerpoint/2010/main" val="35917874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66849"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Fazit</a:t>
            </a:r>
          </a:p>
        </p:txBody>
      </p:sp>
      <p:sp>
        <p:nvSpPr>
          <p:cNvPr id="5" name="Textfeld 4">
            <a:extLst>
              <a:ext uri="{FF2B5EF4-FFF2-40B4-BE49-F238E27FC236}">
                <a16:creationId xmlns:a16="http://schemas.microsoft.com/office/drawing/2014/main" id="{3D47FE2B-C37D-489D-AAA6-F5A9BBAD8E4A}"/>
              </a:ext>
            </a:extLst>
          </p:cNvPr>
          <p:cNvSpPr txBox="1"/>
          <p:nvPr/>
        </p:nvSpPr>
        <p:spPr>
          <a:xfrm>
            <a:off x="437379" y="849619"/>
            <a:ext cx="9468621"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chemeClr val="accent2"/>
                </a:solidFill>
              </a:rPr>
              <a:t>Der Bestand des Gesamtverbrauchs von fossilen Brennstoffen zeigt auf, dass er sowohl für die stoffliche Verwertung als auch für die Energiebereitstellung verwendet wird.</a:t>
            </a:r>
          </a:p>
        </p:txBody>
      </p:sp>
      <p:sp>
        <p:nvSpPr>
          <p:cNvPr id="12" name="Textfeld 11">
            <a:extLst>
              <a:ext uri="{FF2B5EF4-FFF2-40B4-BE49-F238E27FC236}">
                <a16:creationId xmlns:a16="http://schemas.microsoft.com/office/drawing/2014/main" id="{6347E9BE-8399-4DCC-8D94-8368E961E54A}"/>
              </a:ext>
            </a:extLst>
          </p:cNvPr>
          <p:cNvSpPr txBox="1"/>
          <p:nvPr/>
        </p:nvSpPr>
        <p:spPr>
          <a:xfrm>
            <a:off x="437379" y="1622293"/>
            <a:ext cx="9468621"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chemeClr val="accent2"/>
                </a:solidFill>
              </a:rPr>
              <a:t>Bei der Chemie erfordert die stoffliche Transformation einen beachtlichen zusätzlichen</a:t>
            </a:r>
            <a:br>
              <a:rPr lang="de-DE" sz="1600" dirty="0">
                <a:solidFill>
                  <a:schemeClr val="accent2"/>
                </a:solidFill>
              </a:rPr>
            </a:br>
            <a:r>
              <a:rPr lang="de-DE" sz="1600" dirty="0">
                <a:solidFill>
                  <a:schemeClr val="accent2"/>
                </a:solidFill>
              </a:rPr>
              <a:t>Strombedarf (513 TWh/a)</a:t>
            </a:r>
          </a:p>
        </p:txBody>
      </p:sp>
      <p:sp>
        <p:nvSpPr>
          <p:cNvPr id="13" name="Textfeld 12">
            <a:extLst>
              <a:ext uri="{FF2B5EF4-FFF2-40B4-BE49-F238E27FC236}">
                <a16:creationId xmlns:a16="http://schemas.microsoft.com/office/drawing/2014/main" id="{7A497B20-04D7-46E3-881E-2B20E4EAE218}"/>
              </a:ext>
            </a:extLst>
          </p:cNvPr>
          <p:cNvSpPr txBox="1"/>
          <p:nvPr/>
        </p:nvSpPr>
        <p:spPr>
          <a:xfrm>
            <a:off x="437379" y="2318972"/>
            <a:ext cx="9468621"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chemeClr val="accent2"/>
                </a:solidFill>
              </a:rPr>
              <a:t>Bei Stahl und Zement wird der zusätzliche Strombedarf durch die verfahrenstechnische Prozessumstellung bei weitem durch die Einsparung fossiler Brennstoffe kompensiert!</a:t>
            </a:r>
          </a:p>
        </p:txBody>
      </p:sp>
      <p:sp>
        <p:nvSpPr>
          <p:cNvPr id="14" name="Textfeld 13">
            <a:extLst>
              <a:ext uri="{FF2B5EF4-FFF2-40B4-BE49-F238E27FC236}">
                <a16:creationId xmlns:a16="http://schemas.microsoft.com/office/drawing/2014/main" id="{871DC60C-67F4-4912-9564-7893984AAD13}"/>
              </a:ext>
            </a:extLst>
          </p:cNvPr>
          <p:cNvSpPr txBox="1"/>
          <p:nvPr/>
        </p:nvSpPr>
        <p:spPr>
          <a:xfrm>
            <a:off x="437379" y="3136612"/>
            <a:ext cx="9468621"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chemeClr val="accent2"/>
                </a:solidFill>
              </a:rPr>
              <a:t>Der zusätzliche Energiebedarf für die stoffliche Transformation (513 TWh/a) bei der Grundstoff-Industrie muss mit den Potenzialen aus PV und Wind-offshore gedeckt werden. Hier kommt das Modell des „Power </a:t>
            </a:r>
            <a:r>
              <a:rPr lang="de-DE" sz="1600" dirty="0" err="1">
                <a:solidFill>
                  <a:schemeClr val="accent2"/>
                </a:solidFill>
              </a:rPr>
              <a:t>Purchase</a:t>
            </a:r>
            <a:r>
              <a:rPr lang="de-DE" sz="1600" dirty="0">
                <a:solidFill>
                  <a:schemeClr val="accent2"/>
                </a:solidFill>
              </a:rPr>
              <a:t> Agreements (PPA)“ zum Einsatz .</a:t>
            </a:r>
          </a:p>
        </p:txBody>
      </p:sp>
    </p:spTree>
    <p:extLst>
      <p:ext uri="{BB962C8B-B14F-4D97-AF65-F5344CB8AC3E}">
        <p14:creationId xmlns:p14="http://schemas.microsoft.com/office/powerpoint/2010/main" val="234802601"/>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1524456"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Quellen (1)</a:t>
            </a:r>
          </a:p>
        </p:txBody>
      </p:sp>
      <p:graphicFrame>
        <p:nvGraphicFramePr>
          <p:cNvPr id="2" name="Tabelle 1">
            <a:extLst>
              <a:ext uri="{FF2B5EF4-FFF2-40B4-BE49-F238E27FC236}">
                <a16:creationId xmlns:a16="http://schemas.microsoft.com/office/drawing/2014/main" id="{338729A0-937B-45AC-A309-E9B68EB859B3}"/>
              </a:ext>
            </a:extLst>
          </p:cNvPr>
          <p:cNvGraphicFramePr>
            <a:graphicFrameLocks noGrp="1"/>
          </p:cNvGraphicFramePr>
          <p:nvPr>
            <p:extLst>
              <p:ext uri="{D42A27DB-BD31-4B8C-83A1-F6EECF244321}">
                <p14:modId xmlns:p14="http://schemas.microsoft.com/office/powerpoint/2010/main" val="4034918247"/>
              </p:ext>
            </p:extLst>
          </p:nvPr>
        </p:nvGraphicFramePr>
        <p:xfrm>
          <a:off x="350520" y="980667"/>
          <a:ext cx="9204960" cy="5361896"/>
        </p:xfrm>
        <a:graphic>
          <a:graphicData uri="http://schemas.openxmlformats.org/drawingml/2006/table">
            <a:tbl>
              <a:tblPr>
                <a:tableStyleId>{5C22544A-7EE6-4342-B048-85BDC9FD1C3A}</a:tableStyleId>
              </a:tblPr>
              <a:tblGrid>
                <a:gridCol w="425267">
                  <a:extLst>
                    <a:ext uri="{9D8B030D-6E8A-4147-A177-3AD203B41FA5}">
                      <a16:colId xmlns:a16="http://schemas.microsoft.com/office/drawing/2014/main" val="679457229"/>
                    </a:ext>
                  </a:extLst>
                </a:gridCol>
                <a:gridCol w="8779693">
                  <a:extLst>
                    <a:ext uri="{9D8B030D-6E8A-4147-A177-3AD203B41FA5}">
                      <a16:colId xmlns:a16="http://schemas.microsoft.com/office/drawing/2014/main" val="3412258987"/>
                    </a:ext>
                  </a:extLst>
                </a:gridCol>
              </a:tblGrid>
              <a:tr h="83680">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Nr.</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3487" marR="3487" marT="3487" marB="0">
                    <a:solidFill>
                      <a:schemeClr val="bg1">
                        <a:lumMod val="65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Quelle</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3487" marR="3487" marT="3487" marB="0">
                    <a:solidFill>
                      <a:schemeClr val="bg1">
                        <a:lumMod val="65000"/>
                      </a:schemeClr>
                    </a:solidFill>
                  </a:tcPr>
                </a:tc>
                <a:extLst>
                  <a:ext uri="{0D108BD9-81ED-4DB2-BD59-A6C34878D82A}">
                    <a16:rowId xmlns:a16="http://schemas.microsoft.com/office/drawing/2014/main" val="877689098"/>
                  </a:ext>
                </a:extLst>
              </a:tr>
              <a:tr h="33471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NAVIGANT 2019</a:t>
                      </a:r>
                      <a:r>
                        <a:rPr lang="de-DE" sz="1200" u="none" strike="noStrike">
                          <a:solidFill>
                            <a:srgbClr val="3333FF"/>
                          </a:solidFill>
                          <a:effectLst/>
                          <a:latin typeface="Calibri" panose="020F0502020204030204" pitchFamily="34" charset="0"/>
                          <a:cs typeface="Calibri" panose="020F0502020204030204" pitchFamily="34" charset="0"/>
                        </a:rPr>
                        <a: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"Energiewende in der Industrie; Potenziale und Wechselwirkungen mit dem Energiesektor, Branchensteckbrief der Grundstoffchemie</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Bericht an: Bundesministerium für Wirtschaft und Energie"</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Tabelle 1-1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tc>
                <a:extLst>
                  <a:ext uri="{0D108BD9-81ED-4DB2-BD59-A6C34878D82A}">
                    <a16:rowId xmlns:a16="http://schemas.microsoft.com/office/drawing/2014/main" val="1471790093"/>
                  </a:ext>
                </a:extLst>
              </a:tr>
              <a:tr h="33471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2</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solidFill>
                      <a:schemeClr val="bg1"/>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NAVIGANT 2019</a:t>
                      </a:r>
                      <a:r>
                        <a:rPr lang="de-DE" sz="1200" u="none" strike="noStrike" dirty="0">
                          <a:solidFill>
                            <a:srgbClr val="3333FF"/>
                          </a:solidFill>
                          <a:effectLst/>
                          <a:latin typeface="Calibri" panose="020F0502020204030204" pitchFamily="34" charset="0"/>
                          <a:cs typeface="Calibri" panose="020F0502020204030204" pitchFamily="34" charset="0"/>
                        </a:rPr>
                        <a: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"Energiewende in der Industrie; Potenziale und Wechselwirkungen mit dem Energiesektor, Branchensteckbrief der Eisen- und Stahlindustrie</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Bericht an: Bundesministerium für Wirtschaft und Energie"</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Tabelle 1-1</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487" marR="3487" marT="3487" marB="0">
                    <a:solidFill>
                      <a:schemeClr val="bg1"/>
                    </a:solidFill>
                  </a:tcPr>
                </a:tc>
                <a:extLst>
                  <a:ext uri="{0D108BD9-81ED-4DB2-BD59-A6C34878D82A}">
                    <a16:rowId xmlns:a16="http://schemas.microsoft.com/office/drawing/2014/main" val="1571093870"/>
                  </a:ext>
                </a:extLst>
              </a:tr>
              <a:tr h="33471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NAVIGANT 2019</a:t>
                      </a:r>
                      <a:r>
                        <a:rPr lang="de-DE" sz="1200" u="none" strike="noStrike">
                          <a:solidFill>
                            <a:srgbClr val="3333FF"/>
                          </a:solidFill>
                          <a:effectLst/>
                          <a:latin typeface="Calibri" panose="020F0502020204030204" pitchFamily="34" charset="0"/>
                          <a:cs typeface="Calibri" panose="020F0502020204030204" pitchFamily="34" charset="0"/>
                        </a:rPr>
                        <a: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"Energiewende in der Industrie; Potenziale und Wechselwirkungen mit dem Energiesektor, Branchensteckbrief der Papierindustrie</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Bericht an: Bundesministerium für Wirtschaft und Energie"</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Tabelle 1-1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tc>
                <a:extLst>
                  <a:ext uri="{0D108BD9-81ED-4DB2-BD59-A6C34878D82A}">
                    <a16:rowId xmlns:a16="http://schemas.microsoft.com/office/drawing/2014/main" val="1150015440"/>
                  </a:ext>
                </a:extLst>
              </a:tr>
              <a:tr h="33471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4</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solidFill>
                      <a:schemeClr val="bg1"/>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NAVIGANT 2019</a:t>
                      </a:r>
                      <a:r>
                        <a:rPr lang="de-DE" sz="1200" u="none" strike="noStrike" dirty="0">
                          <a:solidFill>
                            <a:srgbClr val="3333FF"/>
                          </a:solidFill>
                          <a:effectLst/>
                          <a:latin typeface="Calibri" panose="020F0502020204030204" pitchFamily="34" charset="0"/>
                          <a:cs typeface="Calibri" panose="020F0502020204030204" pitchFamily="34" charset="0"/>
                        </a:rPr>
                        <a: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"Energiewende in der Industrie; Potenziale und Wechselwirkungen mit dem Energiesektor, Branchensteckbrief der Nahrungsmittelindustrie</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Bericht an: Bundesministerium für Wirtschaft und Energie"</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Tabelle 1-1</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487" marR="3487" marT="3487" marB="0">
                    <a:solidFill>
                      <a:schemeClr val="bg1"/>
                    </a:solidFill>
                  </a:tcPr>
                </a:tc>
                <a:extLst>
                  <a:ext uri="{0D108BD9-81ED-4DB2-BD59-A6C34878D82A}">
                    <a16:rowId xmlns:a16="http://schemas.microsoft.com/office/drawing/2014/main" val="2174479904"/>
                  </a:ext>
                </a:extLst>
              </a:tr>
              <a:tr h="33471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NAVIGANT 2019</a:t>
                      </a:r>
                      <a:r>
                        <a:rPr lang="de-DE" sz="1200" u="none" strike="noStrike">
                          <a:solidFill>
                            <a:srgbClr val="3333FF"/>
                          </a:solidFill>
                          <a:effectLst/>
                          <a:latin typeface="Calibri" panose="020F0502020204030204" pitchFamily="34" charset="0"/>
                          <a:cs typeface="Calibri" panose="020F0502020204030204" pitchFamily="34" charset="0"/>
                        </a:rPr>
                        <a: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"Energiewende in der Industrie; Potenziale und Wechselwirkungen mit dem Energiesektor, Branchensteckbrief der Zement- und Kalkindustrie</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Bericht an: Bundesministerium für Wirtschaft und Energie"</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Tabelle 1-1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tc>
                <a:extLst>
                  <a:ext uri="{0D108BD9-81ED-4DB2-BD59-A6C34878D82A}">
                    <a16:rowId xmlns:a16="http://schemas.microsoft.com/office/drawing/2014/main" val="1903830520"/>
                  </a:ext>
                </a:extLst>
              </a:tr>
              <a:tr h="33471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6</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solidFill>
                      <a:schemeClr val="bg1"/>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NAVIGANT 2019</a:t>
                      </a:r>
                      <a:r>
                        <a:rPr lang="de-DE" sz="1200" u="none" strike="noStrike" dirty="0">
                          <a:solidFill>
                            <a:srgbClr val="3333FF"/>
                          </a:solidFill>
                          <a:effectLst/>
                          <a:latin typeface="Calibri" panose="020F0502020204030204" pitchFamily="34" charset="0"/>
                          <a:cs typeface="Calibri" panose="020F0502020204030204" pitchFamily="34" charset="0"/>
                        </a:rPr>
                        <a: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"Energiewende in der Industrie; Potenziale und Wechselwirkungen mit dem Energiesektor, Branchensteckbrief der Glasindustrie</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Bericht an: Bundesministerium für Wirtschaft und Energie"</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Tabelle 1-1</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487" marR="3487" marT="3487" marB="0">
                    <a:solidFill>
                      <a:schemeClr val="bg1"/>
                    </a:solidFill>
                  </a:tcPr>
                </a:tc>
                <a:extLst>
                  <a:ext uri="{0D108BD9-81ED-4DB2-BD59-A6C34878D82A}">
                    <a16:rowId xmlns:a16="http://schemas.microsoft.com/office/drawing/2014/main" val="1756042068"/>
                  </a:ext>
                </a:extLst>
              </a:tr>
              <a:tr h="33471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7</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NAVIGANT 2019</a:t>
                      </a:r>
                      <a:r>
                        <a:rPr lang="de-DE" sz="1200" u="none" strike="noStrike" dirty="0">
                          <a:solidFill>
                            <a:srgbClr val="3333FF"/>
                          </a:solidFill>
                          <a:effectLst/>
                          <a:latin typeface="Calibri" panose="020F0502020204030204" pitchFamily="34" charset="0"/>
                          <a:cs typeface="Calibri" panose="020F0502020204030204" pitchFamily="34" charset="0"/>
                        </a:rPr>
                        <a: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"Energiewende in der Industrie; Potenziale und Wechselwirkungen mit dem Energiesektor, Branchensteckbrief der NE-Metallindustrie</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Bericht an: Bundesministerium für Wirtschaft und Energie"</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Tabelle 1-1</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487" marR="3487" marT="3487" marB="0"/>
                </a:tc>
                <a:extLst>
                  <a:ext uri="{0D108BD9-81ED-4DB2-BD59-A6C34878D82A}">
                    <a16:rowId xmlns:a16="http://schemas.microsoft.com/office/drawing/2014/main" val="4015772287"/>
                  </a:ext>
                </a:extLst>
              </a:tr>
            </a:tbl>
          </a:graphicData>
        </a:graphic>
      </p:graphicFrame>
    </p:spTree>
    <p:extLst>
      <p:ext uri="{BB962C8B-B14F-4D97-AF65-F5344CB8AC3E}">
        <p14:creationId xmlns:p14="http://schemas.microsoft.com/office/powerpoint/2010/main" val="3558080006"/>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1524456"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Quellen (2)</a:t>
            </a:r>
          </a:p>
        </p:txBody>
      </p:sp>
      <p:graphicFrame>
        <p:nvGraphicFramePr>
          <p:cNvPr id="2" name="Tabelle 1">
            <a:extLst>
              <a:ext uri="{FF2B5EF4-FFF2-40B4-BE49-F238E27FC236}">
                <a16:creationId xmlns:a16="http://schemas.microsoft.com/office/drawing/2014/main" id="{338729A0-937B-45AC-A309-E9B68EB859B3}"/>
              </a:ext>
            </a:extLst>
          </p:cNvPr>
          <p:cNvGraphicFramePr>
            <a:graphicFrameLocks noGrp="1"/>
          </p:cNvGraphicFramePr>
          <p:nvPr>
            <p:extLst>
              <p:ext uri="{D42A27DB-BD31-4B8C-83A1-F6EECF244321}">
                <p14:modId xmlns:p14="http://schemas.microsoft.com/office/powerpoint/2010/main" val="453902051"/>
              </p:ext>
            </p:extLst>
          </p:nvPr>
        </p:nvGraphicFramePr>
        <p:xfrm>
          <a:off x="350520" y="980667"/>
          <a:ext cx="9204960" cy="4447496"/>
        </p:xfrm>
        <a:graphic>
          <a:graphicData uri="http://schemas.openxmlformats.org/drawingml/2006/table">
            <a:tbl>
              <a:tblPr>
                <a:tableStyleId>{5C22544A-7EE6-4342-B048-85BDC9FD1C3A}</a:tableStyleId>
              </a:tblPr>
              <a:tblGrid>
                <a:gridCol w="425267">
                  <a:extLst>
                    <a:ext uri="{9D8B030D-6E8A-4147-A177-3AD203B41FA5}">
                      <a16:colId xmlns:a16="http://schemas.microsoft.com/office/drawing/2014/main" val="679457229"/>
                    </a:ext>
                  </a:extLst>
                </a:gridCol>
                <a:gridCol w="8779693">
                  <a:extLst>
                    <a:ext uri="{9D8B030D-6E8A-4147-A177-3AD203B41FA5}">
                      <a16:colId xmlns:a16="http://schemas.microsoft.com/office/drawing/2014/main" val="3412258987"/>
                    </a:ext>
                  </a:extLst>
                </a:gridCol>
              </a:tblGrid>
              <a:tr h="83680">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Nr.</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3487" marR="3487" marT="3487" marB="0">
                    <a:solidFill>
                      <a:schemeClr val="bg1">
                        <a:lumMod val="65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Quelle</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3487" marR="3487" marT="3487" marB="0">
                    <a:solidFill>
                      <a:schemeClr val="bg1">
                        <a:lumMod val="65000"/>
                      </a:schemeClr>
                    </a:solidFill>
                  </a:tcPr>
                </a:tc>
                <a:extLst>
                  <a:ext uri="{0D108BD9-81ED-4DB2-BD59-A6C34878D82A}">
                    <a16:rowId xmlns:a16="http://schemas.microsoft.com/office/drawing/2014/main" val="877689098"/>
                  </a:ext>
                </a:extLst>
              </a:tr>
              <a:tr h="33471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8</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NAVIGANT 2019</a:t>
                      </a:r>
                      <a:r>
                        <a:rPr lang="de-DE" sz="1200" u="none" strike="noStrike" dirty="0">
                          <a:solidFill>
                            <a:srgbClr val="3333FF"/>
                          </a:solidFill>
                          <a:effectLst/>
                          <a:latin typeface="Calibri" panose="020F0502020204030204" pitchFamily="34" charset="0"/>
                          <a:cs typeface="Calibri" panose="020F0502020204030204" pitchFamily="34" charset="0"/>
                        </a:rPr>
                        <a: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"Energiewende in der Industrie; Potenziale und Wechselwirkungen mit dem Energiesektor, Branchensteckbrief der Keramikindustrie</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Bericht an: Bundesministerium für Wirtschaft und Energie"</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Tabelle 1-1</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487" marR="3487" marT="3487" marB="0"/>
                </a:tc>
                <a:extLst>
                  <a:ext uri="{0D108BD9-81ED-4DB2-BD59-A6C34878D82A}">
                    <a16:rowId xmlns:a16="http://schemas.microsoft.com/office/drawing/2014/main" val="647439388"/>
                  </a:ext>
                </a:extLst>
              </a:tr>
              <a:tr h="33471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9</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solidFill>
                      <a:schemeClr val="bg1"/>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NAVIGANT 2020</a:t>
                      </a:r>
                      <a:r>
                        <a:rPr lang="de-DE" sz="1200" u="none" strike="noStrike" dirty="0">
                          <a:solidFill>
                            <a:srgbClr val="3333FF"/>
                          </a:solidFill>
                          <a:effectLst/>
                          <a:latin typeface="Calibri" panose="020F0502020204030204" pitchFamily="34" charset="0"/>
                          <a:cs typeface="Calibri" panose="020F0502020204030204" pitchFamily="34" charset="0"/>
                        </a:rPr>
                        <a: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"Energiewende in der Industrie; AP2A </a:t>
                      </a:r>
                      <a:r>
                        <a:rPr lang="de-DE" sz="1200" u="none" strike="noStrike" dirty="0" err="1">
                          <a:solidFill>
                            <a:srgbClr val="3333FF"/>
                          </a:solidFill>
                          <a:effectLst/>
                          <a:latin typeface="Calibri" panose="020F0502020204030204" pitchFamily="34" charset="0"/>
                          <a:cs typeface="Calibri" panose="020F0502020204030204" pitchFamily="34" charset="0"/>
                        </a:rPr>
                        <a:t>DEKARBONISIERUNGSMAßNAHMEN</a:t>
                      </a:r>
                      <a:r>
                        <a:rPr lang="de-DE" sz="1200" u="none" strike="noStrike" dirty="0">
                          <a:solidFill>
                            <a:srgbClr val="3333FF"/>
                          </a:solidFill>
                          <a:effectLst/>
                          <a:latin typeface="Calibri" panose="020F0502020204030204" pitchFamily="34" charset="0"/>
                          <a:cs typeface="Calibri" panose="020F0502020204030204" pitchFamily="34" charset="0"/>
                        </a:rPr>
                        <a:t> IN DEN FOKUS-BRANCHEN</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Bericht an: Bundesministerium für Wirtschaft und Energie"</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Tabelle BRANCHENÜBERGREIFENDER ÜBERBLICK ALLER BETRACHTETEN TECHNOLOGISCHEN HANDLUNGSOPTIONEN</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487" marR="3487" marT="3487" marB="0">
                    <a:solidFill>
                      <a:schemeClr val="bg1"/>
                    </a:solidFill>
                  </a:tcPr>
                </a:tc>
                <a:extLst>
                  <a:ext uri="{0D108BD9-81ED-4DB2-BD59-A6C34878D82A}">
                    <a16:rowId xmlns:a16="http://schemas.microsoft.com/office/drawing/2014/main" val="1957149927"/>
                  </a:ext>
                </a:extLst>
              </a:tr>
              <a:tr h="251039">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tc>
                <a:tc>
                  <a:txBody>
                    <a:bodyPr/>
                    <a:lstStyle/>
                    <a:p>
                      <a:pPr algn="l" fontAlgn="b"/>
                      <a:r>
                        <a:rPr lang="de-DE" sz="1200" u="sng" strike="noStrike">
                          <a:solidFill>
                            <a:srgbClr val="3333FF"/>
                          </a:solidFill>
                          <a:effectLst/>
                          <a:latin typeface="Calibri" panose="020F0502020204030204" pitchFamily="34" charset="0"/>
                          <a:cs typeface="Calibri" panose="020F0502020204030204" pitchFamily="34" charset="0"/>
                        </a:rPr>
                        <a:t>DECHEMA und FutureCamp 2019</a:t>
                      </a:r>
                      <a:r>
                        <a:rPr lang="de-DE" sz="1200" u="none" strike="noStrike">
                          <a:solidFill>
                            <a:srgbClr val="3333FF"/>
                          </a:solidFill>
                          <a:effectLst/>
                          <a:latin typeface="Calibri" panose="020F0502020204030204" pitchFamily="34" charset="0"/>
                          <a:cs typeface="Calibri" panose="020F0502020204030204" pitchFamily="34" charset="0"/>
                        </a:rPr>
                        <a: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"Roadmap Chemie 2050, Auf dem Weg zu einer treibhausgasneutralen chemischen Industrie in Deutschland"</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Abb.27</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nchor="b"/>
                </a:tc>
                <a:extLst>
                  <a:ext uri="{0D108BD9-81ED-4DB2-BD59-A6C34878D82A}">
                    <a16:rowId xmlns:a16="http://schemas.microsoft.com/office/drawing/2014/main" val="3904846815"/>
                  </a:ext>
                </a:extLst>
              </a:tr>
              <a:tr h="251039">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solidFill>
                      <a:schemeClr val="bg1"/>
                    </a:solidFill>
                  </a:tcPr>
                </a:tc>
                <a:tc>
                  <a:txBody>
                    <a:bodyPr/>
                    <a:lstStyle/>
                    <a:p>
                      <a:pPr algn="l" fontAlgn="b"/>
                      <a:r>
                        <a:rPr lang="de-DE" sz="1200" u="sng" strike="noStrike" dirty="0">
                          <a:solidFill>
                            <a:srgbClr val="3333FF"/>
                          </a:solidFill>
                          <a:effectLst/>
                          <a:latin typeface="Calibri" panose="020F0502020204030204" pitchFamily="34" charset="0"/>
                          <a:cs typeface="Calibri" panose="020F0502020204030204" pitchFamily="34" charset="0"/>
                        </a:rPr>
                        <a:t>Agora 2020</a:t>
                      </a:r>
                      <a:r>
                        <a:rPr lang="de-DE" sz="1200" u="none" strike="noStrike" dirty="0">
                          <a:solidFill>
                            <a:srgbClr val="3333FF"/>
                          </a:solidFill>
                          <a:effectLst/>
                          <a:latin typeface="Calibri" panose="020F0502020204030204" pitchFamily="34" charset="0"/>
                          <a:cs typeface="Calibri" panose="020F0502020204030204" pitchFamily="34" charset="0"/>
                        </a:rPr>
                        <a: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"Klimaneutrale Industrie, Schlüsseltechnologien und Politikoptionen für Stahl, Chemie und Zement"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Teil F, Kapitel 2.3</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487" marR="3487" marT="3487" marB="0" anchor="b">
                    <a:solidFill>
                      <a:schemeClr val="bg1"/>
                    </a:solidFill>
                  </a:tcPr>
                </a:tc>
                <a:extLst>
                  <a:ext uri="{0D108BD9-81ED-4DB2-BD59-A6C34878D82A}">
                    <a16:rowId xmlns:a16="http://schemas.microsoft.com/office/drawing/2014/main" val="765702143"/>
                  </a:ext>
                </a:extLst>
              </a:tr>
              <a:tr h="251039">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12</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Agora 2019</a:t>
                      </a:r>
                      <a:r>
                        <a:rPr lang="de-DE" sz="1200" u="none" strike="noStrike">
                          <a:solidFill>
                            <a:srgbClr val="3333FF"/>
                          </a:solidFill>
                          <a:effectLst/>
                          <a:latin typeface="Calibri" panose="020F0502020204030204" pitchFamily="34" charset="0"/>
                          <a:cs typeface="Calibri" panose="020F0502020204030204" pitchFamily="34" charset="0"/>
                        </a:rPr>
                        <a: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"Klimaneutrale Industrie, Ausführliche Darstellung der Schlüsseltechnologien für die Branchen Stahl, Chemie und Zementt"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Kapitel 2.2.3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tc>
                <a:extLst>
                  <a:ext uri="{0D108BD9-81ED-4DB2-BD59-A6C34878D82A}">
                    <a16:rowId xmlns:a16="http://schemas.microsoft.com/office/drawing/2014/main" val="1935580116"/>
                  </a:ext>
                </a:extLst>
              </a:tr>
              <a:tr h="251039">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487" marR="3487" marT="3487" marB="0">
                    <a:solidFill>
                      <a:schemeClr val="bg1"/>
                    </a:solidFill>
                  </a:tcPr>
                </a:tc>
                <a:tc>
                  <a:txBody>
                    <a:bodyPr/>
                    <a:lstStyle/>
                    <a:p>
                      <a:pPr algn="l" fontAlgn="b"/>
                      <a:r>
                        <a:rPr lang="de-DE" sz="1200" u="sng" strike="noStrike" dirty="0">
                          <a:solidFill>
                            <a:srgbClr val="3333FF"/>
                          </a:solidFill>
                          <a:effectLst/>
                          <a:latin typeface="Calibri" panose="020F0502020204030204" pitchFamily="34" charset="0"/>
                          <a:cs typeface="Calibri" panose="020F0502020204030204" pitchFamily="34" charset="0"/>
                        </a:rPr>
                        <a:t>Agora 2020</a:t>
                      </a:r>
                      <a:r>
                        <a:rPr lang="de-DE" sz="1200" u="none" strike="noStrike" dirty="0">
                          <a:solidFill>
                            <a:srgbClr val="3333FF"/>
                          </a:solidFill>
                          <a:effectLst/>
                          <a:latin typeface="Calibri" panose="020F0502020204030204" pitchFamily="34" charset="0"/>
                          <a:cs typeface="Calibri" panose="020F0502020204030204" pitchFamily="34" charset="0"/>
                        </a:rPr>
                        <a: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"Klimaneutrale Industrie, Schlüsseltechnologien und Politikoptionen für Stahl, Chemie und Zement"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Teil F, Kapitel 4.2</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487" marR="3487" marT="3487" marB="0" anchor="b">
                    <a:solidFill>
                      <a:schemeClr val="bg1"/>
                    </a:solidFill>
                  </a:tcPr>
                </a:tc>
                <a:extLst>
                  <a:ext uri="{0D108BD9-81ED-4DB2-BD59-A6C34878D82A}">
                    <a16:rowId xmlns:a16="http://schemas.microsoft.com/office/drawing/2014/main" val="4019182582"/>
                  </a:ext>
                </a:extLst>
              </a:tr>
              <a:tr h="251039">
                <a:tc>
                  <a:txBody>
                    <a:bodyPr/>
                    <a:lstStyle/>
                    <a:p>
                      <a:pPr algn="ctr" fontAlgn="t"/>
                      <a:r>
                        <a:rPr lang="de-DE" sz="1200" u="none" strike="noStrike" dirty="0">
                          <a:solidFill>
                            <a:srgbClr val="3333FF"/>
                          </a:solidFill>
                          <a:effectLst/>
                          <a:latin typeface="Calibri" panose="020F0502020204030204" pitchFamily="34" charset="0"/>
                          <a:cs typeface="Calibri" panose="020F0502020204030204" pitchFamily="34" charset="0"/>
                        </a:rPr>
                        <a:t>14</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487" marR="3487" marT="3487" marB="0"/>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Agora 2019</a:t>
                      </a:r>
                      <a:r>
                        <a:rPr lang="de-DE" sz="1200" u="none" strike="noStrike" dirty="0">
                          <a:solidFill>
                            <a:srgbClr val="3333FF"/>
                          </a:solidFill>
                          <a:effectLst/>
                          <a:latin typeface="Calibri" panose="020F0502020204030204" pitchFamily="34" charset="0"/>
                          <a:cs typeface="Calibri" panose="020F0502020204030204" pitchFamily="34" charset="0"/>
                        </a:rPr>
                        <a: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"Klimaneutrale Industrie, Ausführliche Darstellung der Schlüsseltechnologien für die Branchen Stahl, Chemie und </a:t>
                      </a:r>
                      <a:r>
                        <a:rPr lang="de-DE" sz="1200" u="none" strike="noStrike" dirty="0" err="1">
                          <a:solidFill>
                            <a:srgbClr val="3333FF"/>
                          </a:solidFill>
                          <a:effectLst/>
                          <a:latin typeface="Calibri" panose="020F0502020204030204" pitchFamily="34" charset="0"/>
                          <a:cs typeface="Calibri" panose="020F0502020204030204" pitchFamily="34" charset="0"/>
                        </a:rPr>
                        <a:t>Zementt</a:t>
                      </a:r>
                      <a:r>
                        <a:rPr lang="de-DE" sz="1200" u="none" strike="noStrike" dirty="0">
                          <a:solidFill>
                            <a:srgbClr val="3333FF"/>
                          </a:solidFill>
                          <a:effectLst/>
                          <a:latin typeface="Calibri" panose="020F0502020204030204" pitchFamily="34" charset="0"/>
                          <a:cs typeface="Calibri" panose="020F0502020204030204" pitchFamily="34" charset="0"/>
                        </a:rPr>
                        <a: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Kapitel 4.1.3</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487" marR="3487" marT="3487" marB="0"/>
                </a:tc>
                <a:extLst>
                  <a:ext uri="{0D108BD9-81ED-4DB2-BD59-A6C34878D82A}">
                    <a16:rowId xmlns:a16="http://schemas.microsoft.com/office/drawing/2014/main" val="1998242336"/>
                  </a:ext>
                </a:extLst>
              </a:tr>
            </a:tbl>
          </a:graphicData>
        </a:graphic>
      </p:graphicFrame>
    </p:spTree>
    <p:extLst>
      <p:ext uri="{BB962C8B-B14F-4D97-AF65-F5344CB8AC3E}">
        <p14:creationId xmlns:p14="http://schemas.microsoft.com/office/powerpoint/2010/main" val="4058197704"/>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feld 53">
            <a:extLst>
              <a:ext uri="{FF2B5EF4-FFF2-40B4-BE49-F238E27FC236}">
                <a16:creationId xmlns:a16="http://schemas.microsoft.com/office/drawing/2014/main" id="{C509B89D-5FB6-43D9-BE31-B22E18A7231E}"/>
              </a:ext>
            </a:extLst>
          </p:cNvPr>
          <p:cNvSpPr txBox="1">
            <a:spLocks noChangeArrowheads="1"/>
          </p:cNvSpPr>
          <p:nvPr/>
        </p:nvSpPr>
        <p:spPr bwMode="auto">
          <a:xfrm>
            <a:off x="8916988" y="1779588"/>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chemeClr val="accent2"/>
                </a:solidFill>
              </a:rPr>
              <a:t>2040</a:t>
            </a:r>
          </a:p>
        </p:txBody>
      </p:sp>
      <p:sp>
        <p:nvSpPr>
          <p:cNvPr id="9" name="Rechteck 8">
            <a:extLst>
              <a:ext uri="{FF2B5EF4-FFF2-40B4-BE49-F238E27FC236}">
                <a16:creationId xmlns:a16="http://schemas.microsoft.com/office/drawing/2014/main" id="{68D378A7-2158-4E9F-844C-91876B078FBA}"/>
              </a:ext>
            </a:extLst>
          </p:cNvPr>
          <p:cNvSpPr/>
          <p:nvPr/>
        </p:nvSpPr>
        <p:spPr bwMode="auto">
          <a:xfrm>
            <a:off x="0" y="0"/>
            <a:ext cx="9906000" cy="6243638"/>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grpSp>
        <p:nvGrpSpPr>
          <p:cNvPr id="76804" name="Gruppieren 2">
            <a:extLst>
              <a:ext uri="{FF2B5EF4-FFF2-40B4-BE49-F238E27FC236}">
                <a16:creationId xmlns:a16="http://schemas.microsoft.com/office/drawing/2014/main" id="{A36E783A-CC43-4E52-A92A-8CB1D1312BE2}"/>
              </a:ext>
            </a:extLst>
          </p:cNvPr>
          <p:cNvGrpSpPr>
            <a:grpSpLocks/>
          </p:cNvGrpSpPr>
          <p:nvPr/>
        </p:nvGrpSpPr>
        <p:grpSpPr bwMode="auto">
          <a:xfrm>
            <a:off x="830263" y="704850"/>
            <a:ext cx="8154987" cy="5046663"/>
            <a:chOff x="1960546" y="2930858"/>
            <a:chExt cx="5987996" cy="2821360"/>
          </a:xfrm>
        </p:grpSpPr>
        <p:sp>
          <p:nvSpPr>
            <p:cNvPr id="76810" name="Freihandform: Form 10">
              <a:extLst>
                <a:ext uri="{FF2B5EF4-FFF2-40B4-BE49-F238E27FC236}">
                  <a16:creationId xmlns:a16="http://schemas.microsoft.com/office/drawing/2014/main" id="{42264575-E63E-475A-8149-D927FC922643}"/>
                </a:ext>
              </a:extLst>
            </p:cNvPr>
            <p:cNvSpPr>
              <a:spLocks/>
            </p:cNvSpPr>
            <p:nvPr/>
          </p:nvSpPr>
          <p:spPr bwMode="auto">
            <a:xfrm rot="286618">
              <a:off x="1960546" y="2930858"/>
              <a:ext cx="5987996" cy="2788920"/>
            </a:xfrm>
            <a:custGeom>
              <a:avLst/>
              <a:gdLst>
                <a:gd name="T0" fmla="*/ 1 w 8519160"/>
                <a:gd name="T1" fmla="*/ 2766060 h 2788920"/>
                <a:gd name="T2" fmla="*/ 1 w 8519160"/>
                <a:gd name="T3" fmla="*/ 2727960 h 2788920"/>
                <a:gd name="T4" fmla="*/ 1 w 8519160"/>
                <a:gd name="T5" fmla="*/ 2636520 h 2788920"/>
                <a:gd name="T6" fmla="*/ 1 w 8519160"/>
                <a:gd name="T7" fmla="*/ 2560320 h 2788920"/>
                <a:gd name="T8" fmla="*/ 1 w 8519160"/>
                <a:gd name="T9" fmla="*/ 2514600 h 2788920"/>
                <a:gd name="T10" fmla="*/ 1 w 8519160"/>
                <a:gd name="T11" fmla="*/ 2461260 h 2788920"/>
                <a:gd name="T12" fmla="*/ 1 w 8519160"/>
                <a:gd name="T13" fmla="*/ 2362200 h 2788920"/>
                <a:gd name="T14" fmla="*/ 1 w 8519160"/>
                <a:gd name="T15" fmla="*/ 2247900 h 2788920"/>
                <a:gd name="T16" fmla="*/ 1 w 8519160"/>
                <a:gd name="T17" fmla="*/ 2186940 h 2788920"/>
                <a:gd name="T18" fmla="*/ 1 w 8519160"/>
                <a:gd name="T19" fmla="*/ 2148840 h 2788920"/>
                <a:gd name="T20" fmla="*/ 1 w 8519160"/>
                <a:gd name="T21" fmla="*/ 2095500 h 2788920"/>
                <a:gd name="T22" fmla="*/ 1 w 8519160"/>
                <a:gd name="T23" fmla="*/ 2057400 h 2788920"/>
                <a:gd name="T24" fmla="*/ 1 w 8519160"/>
                <a:gd name="T25" fmla="*/ 2034540 h 2788920"/>
                <a:gd name="T26" fmla="*/ 1 w 8519160"/>
                <a:gd name="T27" fmla="*/ 2004060 h 2788920"/>
                <a:gd name="T28" fmla="*/ 1 w 8519160"/>
                <a:gd name="T29" fmla="*/ 1973580 h 2788920"/>
                <a:gd name="T30" fmla="*/ 1 w 8519160"/>
                <a:gd name="T31" fmla="*/ 1920240 h 2788920"/>
                <a:gd name="T32" fmla="*/ 1 w 8519160"/>
                <a:gd name="T33" fmla="*/ 1866900 h 2788920"/>
                <a:gd name="T34" fmla="*/ 1 w 8519160"/>
                <a:gd name="T35" fmla="*/ 1790700 h 2788920"/>
                <a:gd name="T36" fmla="*/ 1 w 8519160"/>
                <a:gd name="T37" fmla="*/ 1691640 h 2788920"/>
                <a:gd name="T38" fmla="*/ 1 w 8519160"/>
                <a:gd name="T39" fmla="*/ 1630680 h 2788920"/>
                <a:gd name="T40" fmla="*/ 1 w 8519160"/>
                <a:gd name="T41" fmla="*/ 1584960 h 2788920"/>
                <a:gd name="T42" fmla="*/ 1 w 8519160"/>
                <a:gd name="T43" fmla="*/ 1554480 h 2788920"/>
                <a:gd name="T44" fmla="*/ 1 w 8519160"/>
                <a:gd name="T45" fmla="*/ 1516380 h 2788920"/>
                <a:gd name="T46" fmla="*/ 1 w 8519160"/>
                <a:gd name="T47" fmla="*/ 1424940 h 2788920"/>
                <a:gd name="T48" fmla="*/ 1 w 8519160"/>
                <a:gd name="T49" fmla="*/ 1386840 h 2788920"/>
                <a:gd name="T50" fmla="*/ 1 w 8519160"/>
                <a:gd name="T51" fmla="*/ 1341120 h 2788920"/>
                <a:gd name="T52" fmla="*/ 1 w 8519160"/>
                <a:gd name="T53" fmla="*/ 1318260 h 2788920"/>
                <a:gd name="T54" fmla="*/ 1 w 8519160"/>
                <a:gd name="T55" fmla="*/ 1287780 h 2788920"/>
                <a:gd name="T56" fmla="*/ 1 w 8519160"/>
                <a:gd name="T57" fmla="*/ 1234440 h 2788920"/>
                <a:gd name="T58" fmla="*/ 1 w 8519160"/>
                <a:gd name="T59" fmla="*/ 1158240 h 2788920"/>
                <a:gd name="T60" fmla="*/ 1 w 8519160"/>
                <a:gd name="T61" fmla="*/ 1097280 h 2788920"/>
                <a:gd name="T62" fmla="*/ 1 w 8519160"/>
                <a:gd name="T63" fmla="*/ 1059180 h 2788920"/>
                <a:gd name="T64" fmla="*/ 1 w 8519160"/>
                <a:gd name="T65" fmla="*/ 1005840 h 2788920"/>
                <a:gd name="T66" fmla="*/ 1 w 8519160"/>
                <a:gd name="T67" fmla="*/ 967740 h 2788920"/>
                <a:gd name="T68" fmla="*/ 1 w 8519160"/>
                <a:gd name="T69" fmla="*/ 899160 h 2788920"/>
                <a:gd name="T70" fmla="*/ 1 w 8519160"/>
                <a:gd name="T71" fmla="*/ 861060 h 2788920"/>
                <a:gd name="T72" fmla="*/ 1 w 8519160"/>
                <a:gd name="T73" fmla="*/ 830580 h 2788920"/>
                <a:gd name="T74" fmla="*/ 1 w 8519160"/>
                <a:gd name="T75" fmla="*/ 800100 h 2788920"/>
                <a:gd name="T76" fmla="*/ 1 w 8519160"/>
                <a:gd name="T77" fmla="*/ 723900 h 2788920"/>
                <a:gd name="T78" fmla="*/ 1 w 8519160"/>
                <a:gd name="T79" fmla="*/ 655320 h 2788920"/>
                <a:gd name="T80" fmla="*/ 1 w 8519160"/>
                <a:gd name="T81" fmla="*/ 617220 h 2788920"/>
                <a:gd name="T82" fmla="*/ 1 w 8519160"/>
                <a:gd name="T83" fmla="*/ 541020 h 2788920"/>
                <a:gd name="T84" fmla="*/ 1 w 8519160"/>
                <a:gd name="T85" fmla="*/ 502920 h 2788920"/>
                <a:gd name="T86" fmla="*/ 1 w 8519160"/>
                <a:gd name="T87" fmla="*/ 464820 h 2788920"/>
                <a:gd name="T88" fmla="*/ 1 w 8519160"/>
                <a:gd name="T89" fmla="*/ 434340 h 2788920"/>
                <a:gd name="T90" fmla="*/ 1 w 8519160"/>
                <a:gd name="T91" fmla="*/ 411480 h 2788920"/>
                <a:gd name="T92" fmla="*/ 1 w 8519160"/>
                <a:gd name="T93" fmla="*/ 381000 h 2788920"/>
                <a:gd name="T94" fmla="*/ 1 w 8519160"/>
                <a:gd name="T95" fmla="*/ 304800 h 2788920"/>
                <a:gd name="T96" fmla="*/ 1 w 8519160"/>
                <a:gd name="T97" fmla="*/ 274320 h 2788920"/>
                <a:gd name="T98" fmla="*/ 1 w 8519160"/>
                <a:gd name="T99" fmla="*/ 243840 h 2788920"/>
                <a:gd name="T100" fmla="*/ 1 w 8519160"/>
                <a:gd name="T101" fmla="*/ 220980 h 2788920"/>
                <a:gd name="T102" fmla="*/ 1 w 8519160"/>
                <a:gd name="T103" fmla="*/ 190500 h 2788920"/>
                <a:gd name="T104" fmla="*/ 1 w 8519160"/>
                <a:gd name="T105" fmla="*/ 129540 h 2788920"/>
                <a:gd name="T106" fmla="*/ 1 w 8519160"/>
                <a:gd name="T107" fmla="*/ 22860 h 2788920"/>
                <a:gd name="T108" fmla="*/ 1 w 8519160"/>
                <a:gd name="T109" fmla="*/ 30480 h 27889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19160" h="2788920">
                  <a:moveTo>
                    <a:pt x="0" y="2788920"/>
                  </a:moveTo>
                  <a:cubicBezTo>
                    <a:pt x="12700" y="2783840"/>
                    <a:pt x="25124" y="2778005"/>
                    <a:pt x="38100" y="2773680"/>
                  </a:cubicBezTo>
                  <a:cubicBezTo>
                    <a:pt x="48035" y="2770368"/>
                    <a:pt x="58549" y="2769069"/>
                    <a:pt x="68580" y="2766060"/>
                  </a:cubicBezTo>
                  <a:cubicBezTo>
                    <a:pt x="83967" y="2761444"/>
                    <a:pt x="99060" y="2755900"/>
                    <a:pt x="114300" y="2750820"/>
                  </a:cubicBezTo>
                  <a:cubicBezTo>
                    <a:pt x="121920" y="2748280"/>
                    <a:pt x="130477" y="2747655"/>
                    <a:pt x="137160" y="2743200"/>
                  </a:cubicBezTo>
                  <a:cubicBezTo>
                    <a:pt x="144780" y="2738120"/>
                    <a:pt x="151602" y="2731568"/>
                    <a:pt x="160020" y="2727960"/>
                  </a:cubicBezTo>
                  <a:cubicBezTo>
                    <a:pt x="194200" y="2713311"/>
                    <a:pt x="183703" y="2727548"/>
                    <a:pt x="213360" y="2712720"/>
                  </a:cubicBezTo>
                  <a:cubicBezTo>
                    <a:pt x="265983" y="2686408"/>
                    <a:pt x="203265" y="2705719"/>
                    <a:pt x="266700" y="2689860"/>
                  </a:cubicBezTo>
                  <a:cubicBezTo>
                    <a:pt x="321578" y="2634982"/>
                    <a:pt x="291286" y="2648367"/>
                    <a:pt x="350520" y="2636520"/>
                  </a:cubicBezTo>
                  <a:cubicBezTo>
                    <a:pt x="360680" y="2628900"/>
                    <a:pt x="369395" y="2618818"/>
                    <a:pt x="381000" y="2613660"/>
                  </a:cubicBezTo>
                  <a:cubicBezTo>
                    <a:pt x="439306" y="2587746"/>
                    <a:pt x="401289" y="2628919"/>
                    <a:pt x="464820" y="2590800"/>
                  </a:cubicBezTo>
                  <a:cubicBezTo>
                    <a:pt x="547136" y="2541410"/>
                    <a:pt x="463636" y="2586482"/>
                    <a:pt x="533400" y="2560320"/>
                  </a:cubicBezTo>
                  <a:cubicBezTo>
                    <a:pt x="544036" y="2556332"/>
                    <a:pt x="553500" y="2549693"/>
                    <a:pt x="563880" y="2545080"/>
                  </a:cubicBezTo>
                  <a:cubicBezTo>
                    <a:pt x="576379" y="2539525"/>
                    <a:pt x="589481" y="2535395"/>
                    <a:pt x="601980" y="2529840"/>
                  </a:cubicBezTo>
                  <a:cubicBezTo>
                    <a:pt x="612360" y="2525227"/>
                    <a:pt x="621824" y="2518588"/>
                    <a:pt x="632460" y="2514600"/>
                  </a:cubicBezTo>
                  <a:cubicBezTo>
                    <a:pt x="642266" y="2510923"/>
                    <a:pt x="653273" y="2511008"/>
                    <a:pt x="662940" y="2506980"/>
                  </a:cubicBezTo>
                  <a:cubicBezTo>
                    <a:pt x="683911" y="2498242"/>
                    <a:pt x="702347" y="2483684"/>
                    <a:pt x="723900" y="2476500"/>
                  </a:cubicBezTo>
                  <a:cubicBezTo>
                    <a:pt x="739140" y="2471420"/>
                    <a:pt x="755252" y="2468444"/>
                    <a:pt x="769620" y="2461260"/>
                  </a:cubicBezTo>
                  <a:cubicBezTo>
                    <a:pt x="839947" y="2426096"/>
                    <a:pt x="808540" y="2436290"/>
                    <a:pt x="861060" y="2423160"/>
                  </a:cubicBezTo>
                  <a:cubicBezTo>
                    <a:pt x="876300" y="2413000"/>
                    <a:pt x="893828" y="2405632"/>
                    <a:pt x="906780" y="2392680"/>
                  </a:cubicBezTo>
                  <a:cubicBezTo>
                    <a:pt x="935320" y="2364140"/>
                    <a:pt x="919417" y="2373228"/>
                    <a:pt x="952500" y="2362200"/>
                  </a:cubicBezTo>
                  <a:cubicBezTo>
                    <a:pt x="960120" y="2354580"/>
                    <a:pt x="967020" y="2346164"/>
                    <a:pt x="975360" y="2339340"/>
                  </a:cubicBezTo>
                  <a:lnTo>
                    <a:pt x="1066800" y="2270760"/>
                  </a:lnTo>
                  <a:cubicBezTo>
                    <a:pt x="1076960" y="2263140"/>
                    <a:pt x="1086713" y="2254945"/>
                    <a:pt x="1097280" y="2247900"/>
                  </a:cubicBezTo>
                  <a:cubicBezTo>
                    <a:pt x="1112520" y="2237740"/>
                    <a:pt x="1128347" y="2228410"/>
                    <a:pt x="1143000" y="2217420"/>
                  </a:cubicBezTo>
                  <a:cubicBezTo>
                    <a:pt x="1153160" y="2209800"/>
                    <a:pt x="1162453" y="2200861"/>
                    <a:pt x="1173480" y="2194560"/>
                  </a:cubicBezTo>
                  <a:cubicBezTo>
                    <a:pt x="1180454" y="2190575"/>
                    <a:pt x="1188617" y="2189147"/>
                    <a:pt x="1196340" y="2186940"/>
                  </a:cubicBezTo>
                  <a:cubicBezTo>
                    <a:pt x="1215674" y="2181416"/>
                    <a:pt x="1231410" y="2179530"/>
                    <a:pt x="1249680" y="2171700"/>
                  </a:cubicBezTo>
                  <a:cubicBezTo>
                    <a:pt x="1260121" y="2167225"/>
                    <a:pt x="1269719" y="2160935"/>
                    <a:pt x="1280160" y="2156460"/>
                  </a:cubicBezTo>
                  <a:cubicBezTo>
                    <a:pt x="1287543" y="2153296"/>
                    <a:pt x="1295523" y="2151723"/>
                    <a:pt x="1303020" y="2148840"/>
                  </a:cubicBezTo>
                  <a:cubicBezTo>
                    <a:pt x="1328553" y="2139020"/>
                    <a:pt x="1352031" y="2121381"/>
                    <a:pt x="1379220" y="2118360"/>
                  </a:cubicBezTo>
                  <a:lnTo>
                    <a:pt x="1447800" y="2110740"/>
                  </a:lnTo>
                  <a:cubicBezTo>
                    <a:pt x="1478670" y="2100450"/>
                    <a:pt x="1469680" y="2102396"/>
                    <a:pt x="1508760" y="2095500"/>
                  </a:cubicBezTo>
                  <a:cubicBezTo>
                    <a:pt x="1539190" y="2090130"/>
                    <a:pt x="1570885" y="2090032"/>
                    <a:pt x="1600200" y="2080260"/>
                  </a:cubicBezTo>
                  <a:cubicBezTo>
                    <a:pt x="1617270" y="2074570"/>
                    <a:pt x="1635771" y="2067754"/>
                    <a:pt x="1653540" y="2065020"/>
                  </a:cubicBezTo>
                  <a:cubicBezTo>
                    <a:pt x="1676273" y="2061523"/>
                    <a:pt x="1699321" y="2060440"/>
                    <a:pt x="1722120" y="2057400"/>
                  </a:cubicBezTo>
                  <a:cubicBezTo>
                    <a:pt x="1737435" y="2055358"/>
                    <a:pt x="1752758" y="2053132"/>
                    <a:pt x="1767840" y="2049780"/>
                  </a:cubicBezTo>
                  <a:cubicBezTo>
                    <a:pt x="1775681" y="2048038"/>
                    <a:pt x="1782738" y="2043222"/>
                    <a:pt x="1790700" y="2042160"/>
                  </a:cubicBezTo>
                  <a:cubicBezTo>
                    <a:pt x="1821017" y="2038118"/>
                    <a:pt x="1851660" y="2037080"/>
                    <a:pt x="1882140" y="2034540"/>
                  </a:cubicBezTo>
                  <a:cubicBezTo>
                    <a:pt x="1889760" y="2032000"/>
                    <a:pt x="1897208" y="2028868"/>
                    <a:pt x="1905000" y="2026920"/>
                  </a:cubicBezTo>
                  <a:cubicBezTo>
                    <a:pt x="1949990" y="2015673"/>
                    <a:pt x="1974869" y="2016412"/>
                    <a:pt x="2026920" y="2011680"/>
                  </a:cubicBezTo>
                  <a:cubicBezTo>
                    <a:pt x="2039620" y="2009140"/>
                    <a:pt x="2052455" y="2007201"/>
                    <a:pt x="2065020" y="2004060"/>
                  </a:cubicBezTo>
                  <a:cubicBezTo>
                    <a:pt x="2072812" y="2002112"/>
                    <a:pt x="2080004" y="1998015"/>
                    <a:pt x="2087880" y="1996440"/>
                  </a:cubicBezTo>
                  <a:cubicBezTo>
                    <a:pt x="2105492" y="1992918"/>
                    <a:pt x="2123549" y="1992033"/>
                    <a:pt x="2141220" y="1988820"/>
                  </a:cubicBezTo>
                  <a:cubicBezTo>
                    <a:pt x="2224652" y="1973651"/>
                    <a:pt x="2111484" y="1988706"/>
                    <a:pt x="2209800" y="1973580"/>
                  </a:cubicBezTo>
                  <a:cubicBezTo>
                    <a:pt x="2350627" y="1951914"/>
                    <a:pt x="2182166" y="1983679"/>
                    <a:pt x="2346960" y="1950720"/>
                  </a:cubicBezTo>
                  <a:cubicBezTo>
                    <a:pt x="2359660" y="1948180"/>
                    <a:pt x="2372773" y="1947196"/>
                    <a:pt x="2385060" y="1943100"/>
                  </a:cubicBezTo>
                  <a:cubicBezTo>
                    <a:pt x="2432013" y="1927449"/>
                    <a:pt x="2381904" y="1945349"/>
                    <a:pt x="2438400" y="1920240"/>
                  </a:cubicBezTo>
                  <a:cubicBezTo>
                    <a:pt x="2450899" y="1914685"/>
                    <a:pt x="2463693" y="1909803"/>
                    <a:pt x="2476500" y="1905000"/>
                  </a:cubicBezTo>
                  <a:cubicBezTo>
                    <a:pt x="2484021" y="1902180"/>
                    <a:pt x="2492339" y="1901281"/>
                    <a:pt x="2499360" y="1897380"/>
                  </a:cubicBezTo>
                  <a:cubicBezTo>
                    <a:pt x="2515371" y="1888485"/>
                    <a:pt x="2529840" y="1877060"/>
                    <a:pt x="2545080" y="1866900"/>
                  </a:cubicBezTo>
                  <a:cubicBezTo>
                    <a:pt x="2552700" y="1861820"/>
                    <a:pt x="2561464" y="1858136"/>
                    <a:pt x="2567940" y="1851660"/>
                  </a:cubicBezTo>
                  <a:cubicBezTo>
                    <a:pt x="2588721" y="1830879"/>
                    <a:pt x="2595213" y="1822232"/>
                    <a:pt x="2621280" y="1805940"/>
                  </a:cubicBezTo>
                  <a:cubicBezTo>
                    <a:pt x="2630913" y="1799920"/>
                    <a:pt x="2642517" y="1797302"/>
                    <a:pt x="2651760" y="1790700"/>
                  </a:cubicBezTo>
                  <a:cubicBezTo>
                    <a:pt x="2660529" y="1784436"/>
                    <a:pt x="2666114" y="1774456"/>
                    <a:pt x="2674620" y="1767840"/>
                  </a:cubicBezTo>
                  <a:cubicBezTo>
                    <a:pt x="2689078" y="1756595"/>
                    <a:pt x="2705435" y="1748006"/>
                    <a:pt x="2720340" y="1737360"/>
                  </a:cubicBezTo>
                  <a:cubicBezTo>
                    <a:pt x="2741009" y="1722597"/>
                    <a:pt x="2760980" y="1706880"/>
                    <a:pt x="2781300" y="1691640"/>
                  </a:cubicBezTo>
                  <a:lnTo>
                    <a:pt x="2811780" y="1668780"/>
                  </a:lnTo>
                  <a:cubicBezTo>
                    <a:pt x="2821940" y="1661160"/>
                    <a:pt x="2831693" y="1652965"/>
                    <a:pt x="2842260" y="1645920"/>
                  </a:cubicBezTo>
                  <a:cubicBezTo>
                    <a:pt x="2849880" y="1640840"/>
                    <a:pt x="2856702" y="1634288"/>
                    <a:pt x="2865120" y="1630680"/>
                  </a:cubicBezTo>
                  <a:cubicBezTo>
                    <a:pt x="2874746" y="1626555"/>
                    <a:pt x="2885794" y="1626737"/>
                    <a:pt x="2895600" y="1623060"/>
                  </a:cubicBezTo>
                  <a:cubicBezTo>
                    <a:pt x="2932080" y="1609380"/>
                    <a:pt x="2916141" y="1607769"/>
                    <a:pt x="2948940" y="1600200"/>
                  </a:cubicBezTo>
                  <a:cubicBezTo>
                    <a:pt x="2974180" y="1594375"/>
                    <a:pt x="2999343" y="1587305"/>
                    <a:pt x="3025140" y="1584960"/>
                  </a:cubicBezTo>
                  <a:cubicBezTo>
                    <a:pt x="3157088" y="1572965"/>
                    <a:pt x="3080944" y="1578815"/>
                    <a:pt x="3253740" y="1569720"/>
                  </a:cubicBezTo>
                  <a:cubicBezTo>
                    <a:pt x="3266440" y="1567180"/>
                    <a:pt x="3279065" y="1564229"/>
                    <a:pt x="3291840" y="1562100"/>
                  </a:cubicBezTo>
                  <a:cubicBezTo>
                    <a:pt x="3309556" y="1559147"/>
                    <a:pt x="3327509" y="1557693"/>
                    <a:pt x="3345180" y="1554480"/>
                  </a:cubicBezTo>
                  <a:cubicBezTo>
                    <a:pt x="3355484" y="1552607"/>
                    <a:pt x="3365309" y="1548452"/>
                    <a:pt x="3375660" y="1546860"/>
                  </a:cubicBezTo>
                  <a:cubicBezTo>
                    <a:pt x="3398393" y="1543363"/>
                    <a:pt x="3421380" y="1541780"/>
                    <a:pt x="3444240" y="1539240"/>
                  </a:cubicBezTo>
                  <a:cubicBezTo>
                    <a:pt x="3496128" y="1521944"/>
                    <a:pt x="3432308" y="1543715"/>
                    <a:pt x="3505200" y="1516380"/>
                  </a:cubicBezTo>
                  <a:cubicBezTo>
                    <a:pt x="3558099" y="1496543"/>
                    <a:pt x="3536085" y="1516178"/>
                    <a:pt x="3627120" y="1470660"/>
                  </a:cubicBezTo>
                  <a:cubicBezTo>
                    <a:pt x="3728209" y="1420115"/>
                    <a:pt x="3601975" y="1481436"/>
                    <a:pt x="3680460" y="1447800"/>
                  </a:cubicBezTo>
                  <a:cubicBezTo>
                    <a:pt x="3736246" y="1423892"/>
                    <a:pt x="3685225" y="1438989"/>
                    <a:pt x="3741420" y="1424940"/>
                  </a:cubicBezTo>
                  <a:cubicBezTo>
                    <a:pt x="3749040" y="1419860"/>
                    <a:pt x="3755862" y="1413308"/>
                    <a:pt x="3764280" y="1409700"/>
                  </a:cubicBezTo>
                  <a:cubicBezTo>
                    <a:pt x="3773906" y="1405575"/>
                    <a:pt x="3784467" y="1404010"/>
                    <a:pt x="3794760" y="1402080"/>
                  </a:cubicBezTo>
                  <a:cubicBezTo>
                    <a:pt x="3825131" y="1396385"/>
                    <a:pt x="3855720" y="1391920"/>
                    <a:pt x="3886200" y="1386840"/>
                  </a:cubicBezTo>
                  <a:cubicBezTo>
                    <a:pt x="4050851" y="1359398"/>
                    <a:pt x="3798965" y="1401015"/>
                    <a:pt x="3985260" y="1371600"/>
                  </a:cubicBezTo>
                  <a:cubicBezTo>
                    <a:pt x="4175290" y="1341595"/>
                    <a:pt x="4010432" y="1367716"/>
                    <a:pt x="4114800" y="1348740"/>
                  </a:cubicBezTo>
                  <a:cubicBezTo>
                    <a:pt x="4130001" y="1345976"/>
                    <a:pt x="4145319" y="1343884"/>
                    <a:pt x="4160520" y="1341120"/>
                  </a:cubicBezTo>
                  <a:cubicBezTo>
                    <a:pt x="4173263" y="1338803"/>
                    <a:pt x="4185845" y="1335629"/>
                    <a:pt x="4198620" y="1333500"/>
                  </a:cubicBezTo>
                  <a:cubicBezTo>
                    <a:pt x="4216336" y="1330547"/>
                    <a:pt x="4234244" y="1328833"/>
                    <a:pt x="4251960" y="1325880"/>
                  </a:cubicBezTo>
                  <a:cubicBezTo>
                    <a:pt x="4264735" y="1323751"/>
                    <a:pt x="4277655" y="1321982"/>
                    <a:pt x="4290060" y="1318260"/>
                  </a:cubicBezTo>
                  <a:cubicBezTo>
                    <a:pt x="4303161" y="1314330"/>
                    <a:pt x="4314607" y="1304868"/>
                    <a:pt x="4328160" y="1303020"/>
                  </a:cubicBezTo>
                  <a:cubicBezTo>
                    <a:pt x="4371018" y="1297176"/>
                    <a:pt x="4414520" y="1297940"/>
                    <a:pt x="4457700" y="1295400"/>
                  </a:cubicBezTo>
                  <a:cubicBezTo>
                    <a:pt x="4472940" y="1292860"/>
                    <a:pt x="4488270" y="1290810"/>
                    <a:pt x="4503420" y="1287780"/>
                  </a:cubicBezTo>
                  <a:cubicBezTo>
                    <a:pt x="4551013" y="1278261"/>
                    <a:pt x="4516816" y="1283434"/>
                    <a:pt x="4556760" y="1272540"/>
                  </a:cubicBezTo>
                  <a:cubicBezTo>
                    <a:pt x="4607308" y="1258754"/>
                    <a:pt x="4611389" y="1258566"/>
                    <a:pt x="4655820" y="1249680"/>
                  </a:cubicBezTo>
                  <a:cubicBezTo>
                    <a:pt x="4663440" y="1244600"/>
                    <a:pt x="4670489" y="1238536"/>
                    <a:pt x="4678680" y="1234440"/>
                  </a:cubicBezTo>
                  <a:cubicBezTo>
                    <a:pt x="4702869" y="1222345"/>
                    <a:pt x="4767723" y="1202219"/>
                    <a:pt x="4785360" y="1196340"/>
                  </a:cubicBezTo>
                  <a:cubicBezTo>
                    <a:pt x="4792980" y="1193800"/>
                    <a:pt x="4801036" y="1192312"/>
                    <a:pt x="4808220" y="1188720"/>
                  </a:cubicBezTo>
                  <a:cubicBezTo>
                    <a:pt x="4842728" y="1171466"/>
                    <a:pt x="4846448" y="1166912"/>
                    <a:pt x="4876800" y="1158240"/>
                  </a:cubicBezTo>
                  <a:cubicBezTo>
                    <a:pt x="4888193" y="1154985"/>
                    <a:pt x="4917960" y="1149090"/>
                    <a:pt x="4930140" y="1143000"/>
                  </a:cubicBezTo>
                  <a:cubicBezTo>
                    <a:pt x="4943387" y="1136376"/>
                    <a:pt x="4954757" y="1126269"/>
                    <a:pt x="4968240" y="1120140"/>
                  </a:cubicBezTo>
                  <a:cubicBezTo>
                    <a:pt x="4990914" y="1109833"/>
                    <a:pt x="5019876" y="1103421"/>
                    <a:pt x="5044440" y="1097280"/>
                  </a:cubicBezTo>
                  <a:cubicBezTo>
                    <a:pt x="5052060" y="1092200"/>
                    <a:pt x="5058931" y="1085759"/>
                    <a:pt x="5067300" y="1082040"/>
                  </a:cubicBezTo>
                  <a:cubicBezTo>
                    <a:pt x="5081980" y="1075516"/>
                    <a:pt x="5097780" y="1071880"/>
                    <a:pt x="5113020" y="1066800"/>
                  </a:cubicBezTo>
                  <a:cubicBezTo>
                    <a:pt x="5120640" y="1064260"/>
                    <a:pt x="5128696" y="1062772"/>
                    <a:pt x="5135880" y="1059180"/>
                  </a:cubicBezTo>
                  <a:cubicBezTo>
                    <a:pt x="5156200" y="1049020"/>
                    <a:pt x="5175746" y="1037137"/>
                    <a:pt x="5196840" y="1028700"/>
                  </a:cubicBezTo>
                  <a:cubicBezTo>
                    <a:pt x="5209540" y="1023620"/>
                    <a:pt x="5222133" y="1018263"/>
                    <a:pt x="5234940" y="1013460"/>
                  </a:cubicBezTo>
                  <a:cubicBezTo>
                    <a:pt x="5242461" y="1010640"/>
                    <a:pt x="5250417" y="1009004"/>
                    <a:pt x="5257800" y="1005840"/>
                  </a:cubicBezTo>
                  <a:cubicBezTo>
                    <a:pt x="5268241" y="1001365"/>
                    <a:pt x="5277839" y="995075"/>
                    <a:pt x="5288280" y="990600"/>
                  </a:cubicBezTo>
                  <a:cubicBezTo>
                    <a:pt x="5295663" y="987436"/>
                    <a:pt x="5303956" y="986572"/>
                    <a:pt x="5311140" y="982980"/>
                  </a:cubicBezTo>
                  <a:cubicBezTo>
                    <a:pt x="5319331" y="978884"/>
                    <a:pt x="5325960" y="972125"/>
                    <a:pt x="5334000" y="967740"/>
                  </a:cubicBezTo>
                  <a:cubicBezTo>
                    <a:pt x="5353944" y="956861"/>
                    <a:pt x="5376057" y="949862"/>
                    <a:pt x="5394960" y="937260"/>
                  </a:cubicBezTo>
                  <a:cubicBezTo>
                    <a:pt x="5410200" y="927100"/>
                    <a:pt x="5422719" y="910372"/>
                    <a:pt x="5440680" y="906780"/>
                  </a:cubicBezTo>
                  <a:lnTo>
                    <a:pt x="5478780" y="899160"/>
                  </a:lnTo>
                  <a:cubicBezTo>
                    <a:pt x="5486400" y="894080"/>
                    <a:pt x="5493222" y="887528"/>
                    <a:pt x="5501640" y="883920"/>
                  </a:cubicBezTo>
                  <a:cubicBezTo>
                    <a:pt x="5511266" y="879795"/>
                    <a:pt x="5521880" y="878494"/>
                    <a:pt x="5532120" y="876300"/>
                  </a:cubicBezTo>
                  <a:cubicBezTo>
                    <a:pt x="5557448" y="870873"/>
                    <a:pt x="5583746" y="869251"/>
                    <a:pt x="5608320" y="861060"/>
                  </a:cubicBezTo>
                  <a:cubicBezTo>
                    <a:pt x="5615940" y="858520"/>
                    <a:pt x="5623304" y="855015"/>
                    <a:pt x="5631180" y="853440"/>
                  </a:cubicBezTo>
                  <a:cubicBezTo>
                    <a:pt x="5658362" y="848004"/>
                    <a:pt x="5729327" y="840841"/>
                    <a:pt x="5753100" y="838200"/>
                  </a:cubicBezTo>
                  <a:cubicBezTo>
                    <a:pt x="5763260" y="835660"/>
                    <a:pt x="5773276" y="832453"/>
                    <a:pt x="5783580" y="830580"/>
                  </a:cubicBezTo>
                  <a:cubicBezTo>
                    <a:pt x="5801251" y="827367"/>
                    <a:pt x="5819592" y="827686"/>
                    <a:pt x="5836920" y="822960"/>
                  </a:cubicBezTo>
                  <a:cubicBezTo>
                    <a:pt x="5847879" y="819971"/>
                    <a:pt x="5856764" y="811708"/>
                    <a:pt x="5867400" y="807720"/>
                  </a:cubicBezTo>
                  <a:cubicBezTo>
                    <a:pt x="5877206" y="804043"/>
                    <a:pt x="5888213" y="804128"/>
                    <a:pt x="5897880" y="800100"/>
                  </a:cubicBezTo>
                  <a:cubicBezTo>
                    <a:pt x="5918851" y="791362"/>
                    <a:pt x="5936297" y="772438"/>
                    <a:pt x="5958840" y="769620"/>
                  </a:cubicBezTo>
                  <a:lnTo>
                    <a:pt x="6019800" y="762000"/>
                  </a:lnTo>
                  <a:cubicBezTo>
                    <a:pt x="6088984" y="727408"/>
                    <a:pt x="6003393" y="769458"/>
                    <a:pt x="6103620" y="723900"/>
                  </a:cubicBezTo>
                  <a:cubicBezTo>
                    <a:pt x="6113961" y="719200"/>
                    <a:pt x="6123425" y="712542"/>
                    <a:pt x="6134100" y="708660"/>
                  </a:cubicBezTo>
                  <a:cubicBezTo>
                    <a:pt x="6183795" y="690589"/>
                    <a:pt x="6182696" y="699602"/>
                    <a:pt x="6225540" y="678180"/>
                  </a:cubicBezTo>
                  <a:cubicBezTo>
                    <a:pt x="6238787" y="671556"/>
                    <a:pt x="6250393" y="661944"/>
                    <a:pt x="6263640" y="655320"/>
                  </a:cubicBezTo>
                  <a:cubicBezTo>
                    <a:pt x="6270824" y="651728"/>
                    <a:pt x="6278979" y="650520"/>
                    <a:pt x="6286500" y="647700"/>
                  </a:cubicBezTo>
                  <a:cubicBezTo>
                    <a:pt x="6299307" y="642897"/>
                    <a:pt x="6312101" y="638015"/>
                    <a:pt x="6324600" y="632460"/>
                  </a:cubicBezTo>
                  <a:cubicBezTo>
                    <a:pt x="6334980" y="627847"/>
                    <a:pt x="6344639" y="621695"/>
                    <a:pt x="6355080" y="617220"/>
                  </a:cubicBezTo>
                  <a:cubicBezTo>
                    <a:pt x="6378955" y="606988"/>
                    <a:pt x="6396259" y="606547"/>
                    <a:pt x="6423660" y="601980"/>
                  </a:cubicBezTo>
                  <a:cubicBezTo>
                    <a:pt x="6449663" y="588979"/>
                    <a:pt x="6491939" y="565731"/>
                    <a:pt x="6522720" y="556260"/>
                  </a:cubicBezTo>
                  <a:cubicBezTo>
                    <a:pt x="6542739" y="550100"/>
                    <a:pt x="6563809" y="547644"/>
                    <a:pt x="6583680" y="541020"/>
                  </a:cubicBezTo>
                  <a:cubicBezTo>
                    <a:pt x="6594456" y="537428"/>
                    <a:pt x="6603780" y="530393"/>
                    <a:pt x="6614160" y="525780"/>
                  </a:cubicBezTo>
                  <a:cubicBezTo>
                    <a:pt x="6626659" y="520225"/>
                    <a:pt x="6639453" y="515343"/>
                    <a:pt x="6652260" y="510540"/>
                  </a:cubicBezTo>
                  <a:cubicBezTo>
                    <a:pt x="6659781" y="507720"/>
                    <a:pt x="6667737" y="506084"/>
                    <a:pt x="6675120" y="502920"/>
                  </a:cubicBezTo>
                  <a:cubicBezTo>
                    <a:pt x="6685561" y="498445"/>
                    <a:pt x="6695159" y="492155"/>
                    <a:pt x="6705600" y="487680"/>
                  </a:cubicBezTo>
                  <a:cubicBezTo>
                    <a:pt x="6712983" y="484516"/>
                    <a:pt x="6721276" y="483652"/>
                    <a:pt x="6728460" y="480060"/>
                  </a:cubicBezTo>
                  <a:cubicBezTo>
                    <a:pt x="6736651" y="475964"/>
                    <a:pt x="6742632" y="467716"/>
                    <a:pt x="6751320" y="464820"/>
                  </a:cubicBezTo>
                  <a:cubicBezTo>
                    <a:pt x="6765977" y="459934"/>
                    <a:pt x="6781890" y="460230"/>
                    <a:pt x="6797040" y="457200"/>
                  </a:cubicBezTo>
                  <a:cubicBezTo>
                    <a:pt x="6807309" y="455146"/>
                    <a:pt x="6817280" y="451774"/>
                    <a:pt x="6827520" y="449580"/>
                  </a:cubicBezTo>
                  <a:cubicBezTo>
                    <a:pt x="6852848" y="444153"/>
                    <a:pt x="6879146" y="442531"/>
                    <a:pt x="6903720" y="434340"/>
                  </a:cubicBezTo>
                  <a:cubicBezTo>
                    <a:pt x="6911340" y="431800"/>
                    <a:pt x="6918704" y="428295"/>
                    <a:pt x="6926580" y="426720"/>
                  </a:cubicBezTo>
                  <a:cubicBezTo>
                    <a:pt x="6944192" y="423198"/>
                    <a:pt x="6962204" y="422053"/>
                    <a:pt x="6979920" y="419100"/>
                  </a:cubicBezTo>
                  <a:cubicBezTo>
                    <a:pt x="6992695" y="416971"/>
                    <a:pt x="7005122" y="412653"/>
                    <a:pt x="7018020" y="411480"/>
                  </a:cubicBezTo>
                  <a:cubicBezTo>
                    <a:pt x="7061097" y="407564"/>
                    <a:pt x="7104380" y="406400"/>
                    <a:pt x="7147560" y="403860"/>
                  </a:cubicBezTo>
                  <a:lnTo>
                    <a:pt x="7193280" y="388620"/>
                  </a:lnTo>
                  <a:lnTo>
                    <a:pt x="7216140" y="381000"/>
                  </a:lnTo>
                  <a:cubicBezTo>
                    <a:pt x="7234077" y="363063"/>
                    <a:pt x="7260415" y="333736"/>
                    <a:pt x="7284720" y="327660"/>
                  </a:cubicBezTo>
                  <a:cubicBezTo>
                    <a:pt x="7294880" y="325120"/>
                    <a:pt x="7305169" y="323049"/>
                    <a:pt x="7315200" y="320040"/>
                  </a:cubicBezTo>
                  <a:cubicBezTo>
                    <a:pt x="7330587" y="315424"/>
                    <a:pt x="7345680" y="309880"/>
                    <a:pt x="7360920" y="304800"/>
                  </a:cubicBezTo>
                  <a:cubicBezTo>
                    <a:pt x="7368540" y="302260"/>
                    <a:pt x="7375763" y="297681"/>
                    <a:pt x="7383780" y="297180"/>
                  </a:cubicBezTo>
                  <a:lnTo>
                    <a:pt x="7505700" y="289560"/>
                  </a:lnTo>
                  <a:cubicBezTo>
                    <a:pt x="7568205" y="268725"/>
                    <a:pt x="7469535" y="299841"/>
                    <a:pt x="7597140" y="274320"/>
                  </a:cubicBezTo>
                  <a:cubicBezTo>
                    <a:pt x="7612892" y="271170"/>
                    <a:pt x="7626894" y="260854"/>
                    <a:pt x="7642860" y="259080"/>
                  </a:cubicBezTo>
                  <a:cubicBezTo>
                    <a:pt x="7665720" y="256540"/>
                    <a:pt x="7688670" y="254713"/>
                    <a:pt x="7711440" y="251460"/>
                  </a:cubicBezTo>
                  <a:cubicBezTo>
                    <a:pt x="7724261" y="249628"/>
                    <a:pt x="7736797" y="246157"/>
                    <a:pt x="7749540" y="243840"/>
                  </a:cubicBezTo>
                  <a:cubicBezTo>
                    <a:pt x="7764741" y="241076"/>
                    <a:pt x="7780059" y="238984"/>
                    <a:pt x="7795260" y="236220"/>
                  </a:cubicBezTo>
                  <a:cubicBezTo>
                    <a:pt x="7808003" y="233903"/>
                    <a:pt x="7820522" y="230312"/>
                    <a:pt x="7833360" y="228600"/>
                  </a:cubicBezTo>
                  <a:cubicBezTo>
                    <a:pt x="7858663" y="225226"/>
                    <a:pt x="7884189" y="223799"/>
                    <a:pt x="7909560" y="220980"/>
                  </a:cubicBezTo>
                  <a:cubicBezTo>
                    <a:pt x="7929913" y="218719"/>
                    <a:pt x="7950200" y="215900"/>
                    <a:pt x="7970520" y="213360"/>
                  </a:cubicBezTo>
                  <a:lnTo>
                    <a:pt x="8016240" y="198120"/>
                  </a:lnTo>
                  <a:cubicBezTo>
                    <a:pt x="8023860" y="195580"/>
                    <a:pt x="8032417" y="194955"/>
                    <a:pt x="8039100" y="190500"/>
                  </a:cubicBezTo>
                  <a:cubicBezTo>
                    <a:pt x="8046720" y="185420"/>
                    <a:pt x="8053645" y="179098"/>
                    <a:pt x="8061960" y="175260"/>
                  </a:cubicBezTo>
                  <a:cubicBezTo>
                    <a:pt x="8086799" y="163796"/>
                    <a:pt x="8112207" y="153431"/>
                    <a:pt x="8138160" y="144780"/>
                  </a:cubicBezTo>
                  <a:cubicBezTo>
                    <a:pt x="8153400" y="139700"/>
                    <a:pt x="8170514" y="138451"/>
                    <a:pt x="8183880" y="129540"/>
                  </a:cubicBezTo>
                  <a:cubicBezTo>
                    <a:pt x="8215706" y="108322"/>
                    <a:pt x="8200264" y="120776"/>
                    <a:pt x="8229600" y="91440"/>
                  </a:cubicBezTo>
                  <a:cubicBezTo>
                    <a:pt x="8242991" y="51266"/>
                    <a:pt x="8228369" y="83773"/>
                    <a:pt x="8260080" y="45720"/>
                  </a:cubicBezTo>
                  <a:cubicBezTo>
                    <a:pt x="8265943" y="38685"/>
                    <a:pt x="8268844" y="29336"/>
                    <a:pt x="8275320" y="22860"/>
                  </a:cubicBezTo>
                  <a:cubicBezTo>
                    <a:pt x="8290092" y="8088"/>
                    <a:pt x="8302447" y="6198"/>
                    <a:pt x="8321040" y="0"/>
                  </a:cubicBezTo>
                  <a:cubicBezTo>
                    <a:pt x="8374892" y="10770"/>
                    <a:pt x="8346853" y="3524"/>
                    <a:pt x="8404860" y="22860"/>
                  </a:cubicBezTo>
                  <a:lnTo>
                    <a:pt x="8427720" y="30480"/>
                  </a:lnTo>
                  <a:cubicBezTo>
                    <a:pt x="8450580" y="27940"/>
                    <a:pt x="8473612" y="26641"/>
                    <a:pt x="8496300" y="22860"/>
                  </a:cubicBezTo>
                  <a:cubicBezTo>
                    <a:pt x="8504223" y="21540"/>
                    <a:pt x="8519160" y="15240"/>
                    <a:pt x="8519160" y="15240"/>
                  </a:cubicBezTo>
                </a:path>
              </a:pathLst>
            </a:custGeom>
            <a:noFill/>
            <a:ln w="10160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nvGrpSpPr>
            <p:cNvPr id="76811" name="Gruppieren 11">
              <a:extLst>
                <a:ext uri="{FF2B5EF4-FFF2-40B4-BE49-F238E27FC236}">
                  <a16:creationId xmlns:a16="http://schemas.microsoft.com/office/drawing/2014/main" id="{F126ADBB-12CE-4809-8B8E-95AD0EF1E696}"/>
                </a:ext>
              </a:extLst>
            </p:cNvPr>
            <p:cNvGrpSpPr>
              <a:grpSpLocks/>
            </p:cNvGrpSpPr>
            <p:nvPr/>
          </p:nvGrpSpPr>
          <p:grpSpPr bwMode="auto">
            <a:xfrm rot="286618">
              <a:off x="2018625" y="2954951"/>
              <a:ext cx="5757650" cy="2797267"/>
              <a:chOff x="814131" y="2773552"/>
              <a:chExt cx="8209754" cy="2797267"/>
            </a:xfrm>
          </p:grpSpPr>
          <p:pic>
            <p:nvPicPr>
              <p:cNvPr id="76812" name="Grafik 12">
                <a:extLst>
                  <a:ext uri="{FF2B5EF4-FFF2-40B4-BE49-F238E27FC236}">
                    <a16:creationId xmlns:a16="http://schemas.microsoft.com/office/drawing/2014/main" id="{A81D5F72-CFAF-48EB-9B55-499E1368D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52986" y="529176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Grafik 13">
                <a:extLst>
                  <a:ext uri="{FF2B5EF4-FFF2-40B4-BE49-F238E27FC236}">
                    <a16:creationId xmlns:a16="http://schemas.microsoft.com/office/drawing/2014/main" id="{113FE199-3833-405A-8F51-AD816509A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1163407" y="515604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Grafik 14">
                <a:extLst>
                  <a:ext uri="{FF2B5EF4-FFF2-40B4-BE49-F238E27FC236}">
                    <a16:creationId xmlns:a16="http://schemas.microsoft.com/office/drawing/2014/main" id="{4D39E20C-199A-45A3-BC4C-10EFC758C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1477219" y="50479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Grafik 15">
                <a:extLst>
                  <a:ext uri="{FF2B5EF4-FFF2-40B4-BE49-F238E27FC236}">
                    <a16:creationId xmlns:a16="http://schemas.microsoft.com/office/drawing/2014/main" id="{F162784C-E927-468F-A829-DC6F63CC7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1786346" y="496029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16" name="Gruppieren 16">
                <a:extLst>
                  <a:ext uri="{FF2B5EF4-FFF2-40B4-BE49-F238E27FC236}">
                    <a16:creationId xmlns:a16="http://schemas.microsoft.com/office/drawing/2014/main" id="{BD8AC127-CF86-4B0F-8899-DAB5806CCFA5}"/>
                  </a:ext>
                </a:extLst>
              </p:cNvPr>
              <p:cNvGrpSpPr>
                <a:grpSpLocks/>
              </p:cNvGrpSpPr>
              <p:nvPr/>
            </p:nvGrpSpPr>
            <p:grpSpPr bwMode="auto">
              <a:xfrm rot="-320531">
                <a:off x="2074080" y="4525204"/>
                <a:ext cx="1333392" cy="512874"/>
                <a:chOff x="2092741" y="4611956"/>
                <a:chExt cx="1333392" cy="512874"/>
              </a:xfrm>
            </p:grpSpPr>
            <p:pic>
              <p:nvPicPr>
                <p:cNvPr id="76837" name="Grafik 37">
                  <a:extLst>
                    <a:ext uri="{FF2B5EF4-FFF2-40B4-BE49-F238E27FC236}">
                      <a16:creationId xmlns:a16="http://schemas.microsoft.com/office/drawing/2014/main" id="{051F210A-DC83-4581-A7F8-D5B801468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131596" y="4845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8" name="Grafik 38">
                  <a:extLst>
                    <a:ext uri="{FF2B5EF4-FFF2-40B4-BE49-F238E27FC236}">
                      <a16:creationId xmlns:a16="http://schemas.microsoft.com/office/drawing/2014/main" id="{4F00012B-A6DD-4A59-91F2-9A90D3B7A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416558" y="4771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9" name="Grafik 39">
                  <a:extLst>
                    <a:ext uri="{FF2B5EF4-FFF2-40B4-BE49-F238E27FC236}">
                      <a16:creationId xmlns:a16="http://schemas.microsoft.com/office/drawing/2014/main" id="{12242401-54D8-4ABA-B4FB-B1CB8D549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764650" y="4684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0" name="Grafik 40">
                  <a:extLst>
                    <a:ext uri="{FF2B5EF4-FFF2-40B4-BE49-F238E27FC236}">
                      <a16:creationId xmlns:a16="http://schemas.microsoft.com/office/drawing/2014/main" id="{517F6E30-CBB7-474A-8F89-88E22ED26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3147078" y="457310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7" name="Gruppieren 17">
                <a:extLst>
                  <a:ext uri="{FF2B5EF4-FFF2-40B4-BE49-F238E27FC236}">
                    <a16:creationId xmlns:a16="http://schemas.microsoft.com/office/drawing/2014/main" id="{450F1073-1A95-476A-9D1A-A4660FEE5339}"/>
                  </a:ext>
                </a:extLst>
              </p:cNvPr>
              <p:cNvGrpSpPr>
                <a:grpSpLocks/>
              </p:cNvGrpSpPr>
              <p:nvPr/>
            </p:nvGrpSpPr>
            <p:grpSpPr bwMode="auto">
              <a:xfrm rot="165854">
                <a:off x="3426592" y="3777148"/>
                <a:ext cx="2333399" cy="839147"/>
                <a:chOff x="3418644" y="3877288"/>
                <a:chExt cx="2333399" cy="839147"/>
              </a:xfrm>
            </p:grpSpPr>
            <p:pic>
              <p:nvPicPr>
                <p:cNvPr id="76830" name="Grafik 30">
                  <a:extLst>
                    <a:ext uri="{FF2B5EF4-FFF2-40B4-BE49-F238E27FC236}">
                      <a16:creationId xmlns:a16="http://schemas.microsoft.com/office/drawing/2014/main" id="{537B7692-E2C2-4F8B-898A-532513CBA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3457499" y="443738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1" name="Grafik 31">
                  <a:extLst>
                    <a:ext uri="{FF2B5EF4-FFF2-40B4-BE49-F238E27FC236}">
                      <a16:creationId xmlns:a16="http://schemas.microsoft.com/office/drawing/2014/main" id="{77AAF6E0-5F65-465C-8FE4-E430C20A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3771311" y="43293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2" name="Grafik 32">
                  <a:extLst>
                    <a:ext uri="{FF2B5EF4-FFF2-40B4-BE49-F238E27FC236}">
                      <a16:creationId xmlns:a16="http://schemas.microsoft.com/office/drawing/2014/main" id="{E14A1771-7DF4-4D22-B47A-9B0427A7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080438" y="424162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3" name="Grafik 33">
                  <a:extLst>
                    <a:ext uri="{FF2B5EF4-FFF2-40B4-BE49-F238E27FC236}">
                      <a16:creationId xmlns:a16="http://schemas.microsoft.com/office/drawing/2014/main" id="{DAF25138-E82F-4F66-8630-E9C0E67BE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425688" y="41271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4" name="Grafik 34">
                  <a:extLst>
                    <a:ext uri="{FF2B5EF4-FFF2-40B4-BE49-F238E27FC236}">
                      <a16:creationId xmlns:a16="http://schemas.microsoft.com/office/drawing/2014/main" id="{9C6684AE-D824-4B8F-BF47-333C42522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710650" y="405310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5" name="Grafik 35">
                  <a:extLst>
                    <a:ext uri="{FF2B5EF4-FFF2-40B4-BE49-F238E27FC236}">
                      <a16:creationId xmlns:a16="http://schemas.microsoft.com/office/drawing/2014/main" id="{23BD8AEA-3304-4EE0-B3CF-DB13D1C6A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5058742" y="396622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6" name="Grafik 36">
                  <a:extLst>
                    <a:ext uri="{FF2B5EF4-FFF2-40B4-BE49-F238E27FC236}">
                      <a16:creationId xmlns:a16="http://schemas.microsoft.com/office/drawing/2014/main" id="{0A762B1A-0706-4FC5-8B65-E101586E9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5472988" y="3838433"/>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8" name="Gruppieren 18">
                <a:extLst>
                  <a:ext uri="{FF2B5EF4-FFF2-40B4-BE49-F238E27FC236}">
                    <a16:creationId xmlns:a16="http://schemas.microsoft.com/office/drawing/2014/main" id="{831F0398-D4C5-4A8B-8289-64B7466A23C6}"/>
                  </a:ext>
                </a:extLst>
              </p:cNvPr>
              <p:cNvGrpSpPr>
                <a:grpSpLocks/>
              </p:cNvGrpSpPr>
              <p:nvPr/>
            </p:nvGrpSpPr>
            <p:grpSpPr bwMode="auto">
              <a:xfrm rot="-220020">
                <a:off x="5785888" y="3322688"/>
                <a:ext cx="1605340" cy="603286"/>
                <a:chOff x="5747946" y="3406132"/>
                <a:chExt cx="1605340" cy="603286"/>
              </a:xfrm>
            </p:grpSpPr>
            <p:pic>
              <p:nvPicPr>
                <p:cNvPr id="76825" name="Grafik 25">
                  <a:extLst>
                    <a:ext uri="{FF2B5EF4-FFF2-40B4-BE49-F238E27FC236}">
                      <a16:creationId xmlns:a16="http://schemas.microsoft.com/office/drawing/2014/main" id="{E1066D86-C250-4BD0-886A-B8DE2B6B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5786801" y="37303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Grafik 26">
                  <a:extLst>
                    <a:ext uri="{FF2B5EF4-FFF2-40B4-BE49-F238E27FC236}">
                      <a16:creationId xmlns:a16="http://schemas.microsoft.com/office/drawing/2014/main" id="{0F4F6BD5-8729-4AE1-804D-493FDF0D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095928" y="364268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Grafik 27">
                  <a:extLst>
                    <a:ext uri="{FF2B5EF4-FFF2-40B4-BE49-F238E27FC236}">
                      <a16:creationId xmlns:a16="http://schemas.microsoft.com/office/drawing/2014/main" id="{DD723995-5639-4EED-B5B5-50FB22F2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441178" y="35281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8" name="Grafik 28">
                  <a:extLst>
                    <a:ext uri="{FF2B5EF4-FFF2-40B4-BE49-F238E27FC236}">
                      <a16:creationId xmlns:a16="http://schemas.microsoft.com/office/drawing/2014/main" id="{95C6F2A9-4E56-4465-9811-0F55E38A4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726139" y="3454158"/>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9" name="Grafik 29">
                  <a:extLst>
                    <a:ext uri="{FF2B5EF4-FFF2-40B4-BE49-F238E27FC236}">
                      <a16:creationId xmlns:a16="http://schemas.microsoft.com/office/drawing/2014/main" id="{B0151603-5CCD-4C3C-A326-ADFDF8E09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074231" y="33672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9" name="Gruppieren 19">
                <a:extLst>
                  <a:ext uri="{FF2B5EF4-FFF2-40B4-BE49-F238E27FC236}">
                    <a16:creationId xmlns:a16="http://schemas.microsoft.com/office/drawing/2014/main" id="{806D6A9B-F126-4C72-A513-BE97B9452128}"/>
                  </a:ext>
                </a:extLst>
              </p:cNvPr>
              <p:cNvGrpSpPr>
                <a:grpSpLocks/>
              </p:cNvGrpSpPr>
              <p:nvPr/>
            </p:nvGrpSpPr>
            <p:grpSpPr bwMode="auto">
              <a:xfrm>
                <a:off x="7418545" y="2773552"/>
                <a:ext cx="1605340" cy="603287"/>
                <a:chOff x="7372905" y="2866744"/>
                <a:chExt cx="1605340" cy="603287"/>
              </a:xfrm>
            </p:grpSpPr>
            <p:pic>
              <p:nvPicPr>
                <p:cNvPr id="76820" name="Grafik 20">
                  <a:extLst>
                    <a:ext uri="{FF2B5EF4-FFF2-40B4-BE49-F238E27FC236}">
                      <a16:creationId xmlns:a16="http://schemas.microsoft.com/office/drawing/2014/main" id="{24DE8321-4ECF-40F7-8404-01553CB5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7411760" y="31909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Grafik 21">
                  <a:extLst>
                    <a:ext uri="{FF2B5EF4-FFF2-40B4-BE49-F238E27FC236}">
                      <a16:creationId xmlns:a16="http://schemas.microsoft.com/office/drawing/2014/main" id="{CF1574E7-43EB-4EC0-B8E8-62B094EC7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720887" y="310329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Grafik 22">
                  <a:extLst>
                    <a:ext uri="{FF2B5EF4-FFF2-40B4-BE49-F238E27FC236}">
                      <a16:creationId xmlns:a16="http://schemas.microsoft.com/office/drawing/2014/main" id="{68B113FD-0270-4178-8A51-0F2B1150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066137" y="2988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Grafik 23">
                  <a:extLst>
                    <a:ext uri="{FF2B5EF4-FFF2-40B4-BE49-F238E27FC236}">
                      <a16:creationId xmlns:a16="http://schemas.microsoft.com/office/drawing/2014/main" id="{08A175A6-B1D5-4349-9EBA-C3E1BCA89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351098" y="2914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4" name="Grafik 24">
                  <a:extLst>
                    <a:ext uri="{FF2B5EF4-FFF2-40B4-BE49-F238E27FC236}">
                      <a16:creationId xmlns:a16="http://schemas.microsoft.com/office/drawing/2014/main" id="{681EAA42-5F43-428F-958A-438D8E092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699190" y="2827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76806" name="Textfeld 56">
            <a:extLst>
              <a:ext uri="{FF2B5EF4-FFF2-40B4-BE49-F238E27FC236}">
                <a16:creationId xmlns:a16="http://schemas.microsoft.com/office/drawing/2014/main" id="{E7BC9CE0-08EF-4288-9856-C13CD2F3221B}"/>
              </a:ext>
            </a:extLst>
          </p:cNvPr>
          <p:cNvSpPr txBox="1">
            <a:spLocks noChangeArrowheads="1"/>
          </p:cNvSpPr>
          <p:nvPr/>
        </p:nvSpPr>
        <p:spPr bwMode="auto">
          <a:xfrm>
            <a:off x="8797925" y="144463"/>
            <a:ext cx="105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rgbClr val="00B050"/>
                </a:solidFill>
              </a:rPr>
              <a:t>!100% !</a:t>
            </a:r>
          </a:p>
        </p:txBody>
      </p:sp>
      <p:sp>
        <p:nvSpPr>
          <p:cNvPr id="76807" name="Textfeld 1">
            <a:extLst>
              <a:ext uri="{FF2B5EF4-FFF2-40B4-BE49-F238E27FC236}">
                <a16:creationId xmlns:a16="http://schemas.microsoft.com/office/drawing/2014/main" id="{4DD3F373-2CC7-4B7C-98C2-D4B501435339}"/>
              </a:ext>
            </a:extLst>
          </p:cNvPr>
          <p:cNvSpPr txBox="1">
            <a:spLocks noChangeArrowheads="1"/>
          </p:cNvSpPr>
          <p:nvPr/>
        </p:nvSpPr>
        <p:spPr bwMode="auto">
          <a:xfrm>
            <a:off x="5346912" y="4657276"/>
            <a:ext cx="44270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00FF"/>
                </a:solidFill>
              </a:rPr>
              <a:t>Wolfgang Thiel, Vorsitzender</a:t>
            </a:r>
          </a:p>
          <a:p>
            <a:pPr algn="ctr"/>
            <a:r>
              <a:rPr lang="de-DE" altLang="de-DE" sz="1800" b="1" dirty="0">
                <a:solidFill>
                  <a:srgbClr val="0000FF"/>
                </a:solidFill>
              </a:rPr>
              <a:t>Initiative Südpfalz-Energie (ISE e.V.)</a:t>
            </a:r>
          </a:p>
          <a:p>
            <a:pPr algn="ctr"/>
            <a:r>
              <a:rPr lang="de-DE" altLang="de-DE" sz="1800" dirty="0">
                <a:solidFill>
                  <a:srgbClr val="0000FF"/>
                </a:solidFill>
              </a:rPr>
              <a:t>www.i-suedpfalz-energie.de/</a:t>
            </a:r>
          </a:p>
          <a:p>
            <a:pPr algn="ctr"/>
            <a:r>
              <a:rPr lang="de-DE" altLang="de-DE" sz="1800" dirty="0">
                <a:solidFill>
                  <a:srgbClr val="0000FF"/>
                </a:solidFill>
              </a:rPr>
              <a:t>Tel.: +49 172 7419812</a:t>
            </a:r>
          </a:p>
          <a:p>
            <a:pPr algn="ctr"/>
            <a:r>
              <a:rPr lang="de-DE" altLang="de-DE" sz="1800" dirty="0" err="1">
                <a:solidFill>
                  <a:srgbClr val="0000FF"/>
                </a:solidFill>
              </a:rPr>
              <a:t>eMail</a:t>
            </a:r>
            <a:r>
              <a:rPr lang="de-DE" altLang="de-DE" sz="1800" dirty="0">
                <a:solidFill>
                  <a:srgbClr val="0000FF"/>
                </a:solidFill>
              </a:rPr>
              <a:t>: wolfgang@thiel-wt.de</a:t>
            </a:r>
          </a:p>
        </p:txBody>
      </p:sp>
      <p:sp>
        <p:nvSpPr>
          <p:cNvPr id="2" name="Text Box 5">
            <a:extLst>
              <a:ext uri="{FF2B5EF4-FFF2-40B4-BE49-F238E27FC236}">
                <a16:creationId xmlns:a16="http://schemas.microsoft.com/office/drawing/2014/main" id="{946A1577-52E2-61EE-760C-FD670A91CDB3}"/>
              </a:ext>
            </a:extLst>
          </p:cNvPr>
          <p:cNvSpPr txBox="1">
            <a:spLocks noChangeArrowheads="1"/>
          </p:cNvSpPr>
          <p:nvPr/>
        </p:nvSpPr>
        <p:spPr bwMode="auto">
          <a:xfrm>
            <a:off x="409069" y="469538"/>
            <a:ext cx="5586310" cy="2308324"/>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indent="0"/>
            <a:r>
              <a:rPr lang="de-DE" sz="1800" b="1" dirty="0">
                <a:solidFill>
                  <a:srgbClr val="3333FF"/>
                </a:solidFill>
              </a:rPr>
              <a:t>Projekt-Team</a:t>
            </a:r>
            <a:br>
              <a:rPr lang="de-DE" sz="1800" dirty="0">
                <a:solidFill>
                  <a:srgbClr val="3333FF"/>
                </a:solidFill>
              </a:rPr>
            </a:br>
            <a:r>
              <a:rPr lang="de-DE" sz="1800" dirty="0">
                <a:solidFill>
                  <a:srgbClr val="3333FF"/>
                </a:solidFill>
              </a:rPr>
              <a:t>Wolfgang Thiel (Projektleiter und PPT-Ersteller)</a:t>
            </a:r>
            <a:br>
              <a:rPr lang="de-DE" sz="1800" dirty="0">
                <a:solidFill>
                  <a:srgbClr val="3333FF"/>
                </a:solidFill>
              </a:rPr>
            </a:br>
            <a:r>
              <a:rPr lang="de-DE" sz="1800" dirty="0">
                <a:solidFill>
                  <a:srgbClr val="3333FF"/>
                </a:solidFill>
              </a:rPr>
              <a:t>Frieder </a:t>
            </a:r>
            <a:r>
              <a:rPr lang="de-DE" sz="1800" dirty="0" err="1">
                <a:solidFill>
                  <a:srgbClr val="3333FF"/>
                </a:solidFill>
              </a:rPr>
              <a:t>Wambsganß</a:t>
            </a:r>
            <a:r>
              <a:rPr lang="de-DE" sz="1800" dirty="0">
                <a:solidFill>
                  <a:srgbClr val="3333FF"/>
                </a:solidFill>
              </a:rPr>
              <a:t> (Lektor)</a:t>
            </a:r>
          </a:p>
          <a:p>
            <a:pPr marL="0" indent="0"/>
            <a:r>
              <a:rPr lang="de-DE" altLang="de-DE" sz="1800" dirty="0">
                <a:solidFill>
                  <a:srgbClr val="3333FF"/>
                </a:solidFill>
              </a:rPr>
              <a:t>Wolfgang </a:t>
            </a:r>
            <a:r>
              <a:rPr lang="de-DE" altLang="de-DE" sz="1800" dirty="0" err="1">
                <a:solidFill>
                  <a:srgbClr val="3333FF"/>
                </a:solidFill>
              </a:rPr>
              <a:t>Fedderken</a:t>
            </a:r>
            <a:endParaRPr lang="de-DE" altLang="de-DE" sz="1800" dirty="0">
              <a:solidFill>
                <a:srgbClr val="3333FF"/>
              </a:solidFill>
            </a:endParaRPr>
          </a:p>
          <a:p>
            <a:pPr marL="0" indent="0"/>
            <a:r>
              <a:rPr lang="de-DE" sz="1800" dirty="0">
                <a:solidFill>
                  <a:srgbClr val="3333FF"/>
                </a:solidFill>
              </a:rPr>
              <a:t>Prof. Dr. Karl Keilen</a:t>
            </a:r>
          </a:p>
          <a:p>
            <a:pPr marL="0" indent="0"/>
            <a:r>
              <a:rPr lang="de-DE" altLang="de-DE" sz="1800" dirty="0">
                <a:solidFill>
                  <a:srgbClr val="3333FF"/>
                </a:solidFill>
              </a:rPr>
              <a:t>Dr. Gerhard Lausterer</a:t>
            </a:r>
            <a:br>
              <a:rPr lang="de-DE" altLang="de-DE" sz="1800" dirty="0">
                <a:solidFill>
                  <a:srgbClr val="3333FF"/>
                </a:solidFill>
              </a:rPr>
            </a:br>
            <a:r>
              <a:rPr lang="de-DE" sz="1800" dirty="0">
                <a:solidFill>
                  <a:srgbClr val="3333FF"/>
                </a:solidFill>
              </a:rPr>
              <a:t>Michael Linder</a:t>
            </a:r>
            <a:br>
              <a:rPr lang="de-DE" sz="1800" dirty="0">
                <a:solidFill>
                  <a:srgbClr val="3333FF"/>
                </a:solidFill>
              </a:rPr>
            </a:br>
            <a:r>
              <a:rPr lang="de-DE" sz="1800" dirty="0">
                <a:solidFill>
                  <a:srgbClr val="3333FF"/>
                </a:solidFill>
              </a:rPr>
              <a:t>Volker Wander</a:t>
            </a:r>
            <a:endParaRPr lang="de-DE" altLang="de-DE" sz="1800" dirty="0">
              <a:solidFill>
                <a:srgbClr val="3333FF"/>
              </a:solidFill>
            </a:endParaRP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147762" cy="369887"/>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Agenda </a:t>
            </a:r>
            <a:endParaRPr lang="de-DE" altLang="de-DE" sz="2000" dirty="0">
              <a:solidFill>
                <a:schemeClr val="bg1"/>
              </a:solidFill>
            </a:endParaRPr>
          </a:p>
        </p:txBody>
      </p:sp>
      <p:sp>
        <p:nvSpPr>
          <p:cNvPr id="8195" name="Text Box 5">
            <a:extLst>
              <a:ext uri="{FF2B5EF4-FFF2-40B4-BE49-F238E27FC236}">
                <a16:creationId xmlns:a16="http://schemas.microsoft.com/office/drawing/2014/main" id="{4ABBB438-964A-4419-9141-00BB18DEA361}"/>
              </a:ext>
            </a:extLst>
          </p:cNvPr>
          <p:cNvSpPr txBox="1">
            <a:spLocks noChangeArrowheads="1"/>
          </p:cNvSpPr>
          <p:nvPr/>
        </p:nvSpPr>
        <p:spPr bwMode="auto">
          <a:xfrm>
            <a:off x="1127125" y="1040934"/>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Einführung</a:t>
            </a:r>
          </a:p>
        </p:txBody>
      </p:sp>
      <p:sp>
        <p:nvSpPr>
          <p:cNvPr id="11" name="Text Box 5">
            <a:extLst>
              <a:ext uri="{FF2B5EF4-FFF2-40B4-BE49-F238E27FC236}">
                <a16:creationId xmlns:a16="http://schemas.microsoft.com/office/drawing/2014/main" id="{050E1260-2DB2-4A99-8186-0D035135ABC4}"/>
              </a:ext>
            </a:extLst>
          </p:cNvPr>
          <p:cNvSpPr txBox="1">
            <a:spLocks noChangeArrowheads="1"/>
          </p:cNvSpPr>
          <p:nvPr/>
        </p:nvSpPr>
        <p:spPr bwMode="auto">
          <a:xfrm>
            <a:off x="1127125" y="1533326"/>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Endenergieverbrauch, Bestand 2020</a:t>
            </a:r>
          </a:p>
        </p:txBody>
      </p:sp>
      <p:sp>
        <p:nvSpPr>
          <p:cNvPr id="12" name="Text Box 5">
            <a:extLst>
              <a:ext uri="{FF2B5EF4-FFF2-40B4-BE49-F238E27FC236}">
                <a16:creationId xmlns:a16="http://schemas.microsoft.com/office/drawing/2014/main" id="{93072953-E987-49DA-BF25-7757B12C1C19}"/>
              </a:ext>
            </a:extLst>
          </p:cNvPr>
          <p:cNvSpPr txBox="1">
            <a:spLocks noChangeArrowheads="1"/>
          </p:cNvSpPr>
          <p:nvPr/>
        </p:nvSpPr>
        <p:spPr bwMode="auto">
          <a:xfrm>
            <a:off x="1127125" y="2041588"/>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Technologische Handlungsoptionen zur Klimaneutralität</a:t>
            </a:r>
          </a:p>
        </p:txBody>
      </p:sp>
      <p:sp>
        <p:nvSpPr>
          <p:cNvPr id="6" name="Text Box 5">
            <a:extLst>
              <a:ext uri="{FF2B5EF4-FFF2-40B4-BE49-F238E27FC236}">
                <a16:creationId xmlns:a16="http://schemas.microsoft.com/office/drawing/2014/main" id="{F80665D3-4A30-492E-9BE4-6A99BD4A69F4}"/>
              </a:ext>
            </a:extLst>
          </p:cNvPr>
          <p:cNvSpPr txBox="1">
            <a:spLocks noChangeArrowheads="1"/>
          </p:cNvSpPr>
          <p:nvPr/>
        </p:nvSpPr>
        <p:spPr bwMode="auto">
          <a:xfrm>
            <a:off x="1127125" y="2652662"/>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Drei Grundstoff-Branchen mit besonderer Relevanz: Chemie, Stahl, Zement</a:t>
            </a:r>
          </a:p>
        </p:txBody>
      </p:sp>
      <p:sp>
        <p:nvSpPr>
          <p:cNvPr id="7" name="Text Box 5">
            <a:extLst>
              <a:ext uri="{FF2B5EF4-FFF2-40B4-BE49-F238E27FC236}">
                <a16:creationId xmlns:a16="http://schemas.microsoft.com/office/drawing/2014/main" id="{C9721A32-648B-4417-9CB5-780B6AEABBC6}"/>
              </a:ext>
            </a:extLst>
          </p:cNvPr>
          <p:cNvSpPr txBox="1">
            <a:spLocks noChangeArrowheads="1"/>
          </p:cNvSpPr>
          <p:nvPr/>
        </p:nvSpPr>
        <p:spPr bwMode="auto">
          <a:xfrm>
            <a:off x="1127125" y="3263736"/>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Energiebilanz, Endenergiebedarf </a:t>
            </a:r>
          </a:p>
        </p:txBody>
      </p:sp>
      <p:sp>
        <p:nvSpPr>
          <p:cNvPr id="8" name="Text Box 5">
            <a:extLst>
              <a:ext uri="{FF2B5EF4-FFF2-40B4-BE49-F238E27FC236}">
                <a16:creationId xmlns:a16="http://schemas.microsoft.com/office/drawing/2014/main" id="{CF89A698-39DE-428B-A9B4-FAC52EBD55CB}"/>
              </a:ext>
            </a:extLst>
          </p:cNvPr>
          <p:cNvSpPr txBox="1">
            <a:spLocks noChangeArrowheads="1"/>
          </p:cNvSpPr>
          <p:nvPr/>
        </p:nvSpPr>
        <p:spPr bwMode="auto">
          <a:xfrm>
            <a:off x="1127125" y="3888984"/>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Energiepotenziale für die Transformation in der Grundstoff-Industrie</a:t>
            </a:r>
          </a:p>
        </p:txBody>
      </p:sp>
      <p:sp>
        <p:nvSpPr>
          <p:cNvPr id="9" name="Text Box 5">
            <a:extLst>
              <a:ext uri="{FF2B5EF4-FFF2-40B4-BE49-F238E27FC236}">
                <a16:creationId xmlns:a16="http://schemas.microsoft.com/office/drawing/2014/main" id="{12EDF2CC-3FE9-4372-B8FB-8BF32F043C8B}"/>
              </a:ext>
            </a:extLst>
          </p:cNvPr>
          <p:cNvSpPr txBox="1">
            <a:spLocks noChangeArrowheads="1"/>
          </p:cNvSpPr>
          <p:nvPr/>
        </p:nvSpPr>
        <p:spPr bwMode="auto">
          <a:xfrm>
            <a:off x="1127125" y="4448540"/>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Fazit</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575752"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Einführung </a:t>
            </a:r>
            <a:endParaRPr lang="de-DE" altLang="de-DE" sz="2000" dirty="0">
              <a:solidFill>
                <a:schemeClr val="bg1"/>
              </a:solidFill>
            </a:endParaRPr>
          </a:p>
        </p:txBody>
      </p:sp>
      <p:sp>
        <p:nvSpPr>
          <p:cNvPr id="8195" name="Text Box 5">
            <a:extLst>
              <a:ext uri="{FF2B5EF4-FFF2-40B4-BE49-F238E27FC236}">
                <a16:creationId xmlns:a16="http://schemas.microsoft.com/office/drawing/2014/main" id="{4ABBB438-964A-4419-9141-00BB18DEA361}"/>
              </a:ext>
            </a:extLst>
          </p:cNvPr>
          <p:cNvSpPr txBox="1">
            <a:spLocks noChangeArrowheads="1"/>
          </p:cNvSpPr>
          <p:nvPr/>
        </p:nvSpPr>
        <p:spPr bwMode="auto">
          <a:xfrm>
            <a:off x="774441" y="1160682"/>
            <a:ext cx="9050597" cy="4770537"/>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Wingdings" panose="05000000000000000000" pitchFamily="2" charset="2"/>
              <a:buChar char="Ø"/>
            </a:pPr>
            <a:r>
              <a:rPr lang="de-DE" altLang="de-DE" sz="1600" dirty="0">
                <a:solidFill>
                  <a:schemeClr val="accent2"/>
                </a:solidFill>
                <a:latin typeface="Calibri" panose="020F0502020204030204" pitchFamily="34" charset="0"/>
                <a:cs typeface="Calibri" panose="020F0502020204030204" pitchFamily="34" charset="0"/>
              </a:rPr>
              <a:t>Um die Transformation zur Klimaneutralität in der Grundstoff-Industrie zu erreichen, sind zum Teil erhebliche Veränderungen bei den verschiedenen verfahrenstechnischen Prozessen erforderlich. Davon abgeleitet wird sich zum Teil die notwendige zusätzliche Energie deutlich erhöhen.</a:t>
            </a:r>
          </a:p>
          <a:p>
            <a:pPr marL="0" indent="0"/>
            <a:endParaRPr lang="de-DE" altLang="de-DE" sz="1600" dirty="0">
              <a:solidFill>
                <a:schemeClr val="accent2"/>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de-DE" altLang="de-DE" sz="1600" dirty="0">
                <a:solidFill>
                  <a:schemeClr val="accent2"/>
                </a:solidFill>
                <a:latin typeface="Calibri" panose="020F0502020204030204" pitchFamily="34" charset="0"/>
                <a:cs typeface="Calibri" panose="020F0502020204030204" pitchFamily="34" charset="0"/>
              </a:rPr>
              <a:t>Das ISE e.V.-Konzept-Team hat deshalb den energetischen Anteil für die klimaneutrale Grundstoff-Industrie in diesem eigenen Abschnitt behandelt und den Energiebedarf (513 TWh) gesondert ausgewiesen.</a:t>
            </a:r>
            <a:br>
              <a:rPr lang="de-DE" altLang="de-DE" sz="1600" dirty="0">
                <a:solidFill>
                  <a:schemeClr val="accent2"/>
                </a:solidFill>
                <a:latin typeface="Calibri" panose="020F0502020204030204" pitchFamily="34" charset="0"/>
                <a:cs typeface="Calibri" panose="020F0502020204030204" pitchFamily="34" charset="0"/>
              </a:rPr>
            </a:br>
            <a:endParaRPr lang="de-DE" altLang="de-DE" sz="1600" dirty="0">
              <a:solidFill>
                <a:schemeClr val="accent2"/>
              </a:solidFill>
              <a:latin typeface="Calibri" panose="020F0502020204030204" pitchFamily="34" charset="0"/>
              <a:cs typeface="Calibri" panose="020F0502020204030204" pitchFamily="34" charset="0"/>
            </a:endParaRPr>
          </a:p>
          <a:p>
            <a:pPr marL="0" indent="0"/>
            <a:r>
              <a:rPr lang="de-DE" altLang="de-DE" sz="1600" dirty="0">
                <a:solidFill>
                  <a:schemeClr val="accent2"/>
                </a:solidFill>
                <a:latin typeface="Calibri" panose="020F0502020204030204" pitchFamily="34" charset="0"/>
                <a:cs typeface="Calibri" panose="020F0502020204030204" pitchFamily="34" charset="0"/>
              </a:rPr>
              <a:t>Basis sind folgende Studien:</a:t>
            </a:r>
          </a:p>
          <a:p>
            <a:pPr marL="0" indent="0"/>
            <a:endParaRPr lang="de-DE" altLang="de-DE" sz="1600" dirty="0">
              <a:solidFill>
                <a:srgbClr val="563BFB"/>
              </a:solidFill>
              <a:latin typeface="Calibri" panose="020F0502020204030204" pitchFamily="34" charset="0"/>
              <a:cs typeface="Calibri" panose="020F0502020204030204" pitchFamily="34" charset="0"/>
            </a:endParaRPr>
          </a:p>
          <a:p>
            <a:pPr marL="0" indent="0"/>
            <a:r>
              <a:rPr lang="de-DE" altLang="de-DE" sz="1600" dirty="0">
                <a:latin typeface="Calibri" panose="020F0502020204030204" pitchFamily="34" charset="0"/>
                <a:cs typeface="Calibri" panose="020F0502020204030204" pitchFamily="34" charset="0"/>
              </a:rPr>
              <a:t>- </a:t>
            </a:r>
            <a:r>
              <a:rPr lang="de-DE" altLang="de-DE" sz="1600" u="sng" dirty="0">
                <a:latin typeface="Calibri" panose="020F0502020204030204" pitchFamily="34" charset="0"/>
                <a:cs typeface="Calibri" panose="020F0502020204030204" pitchFamily="34" charset="0"/>
              </a:rPr>
              <a:t>BBG und Partner, Fraunhofer </a:t>
            </a:r>
            <a:r>
              <a:rPr lang="de-DE" altLang="de-DE" sz="1600" u="sng" dirty="0" err="1">
                <a:latin typeface="Calibri" panose="020F0502020204030204" pitchFamily="34" charset="0"/>
                <a:cs typeface="Calibri" panose="020F0502020204030204" pitchFamily="34" charset="0"/>
              </a:rPr>
              <a:t>FfE</a:t>
            </a:r>
            <a:r>
              <a:rPr lang="de-DE" altLang="de-DE" sz="1600" u="sng" dirty="0">
                <a:latin typeface="Calibri" panose="020F0502020204030204" pitchFamily="34" charset="0"/>
                <a:cs typeface="Calibri" panose="020F0502020204030204" pitchFamily="34" charset="0"/>
              </a:rPr>
              <a:t> etc. 2020: </a:t>
            </a:r>
            <a:r>
              <a:rPr lang="de-DE" altLang="de-DE" sz="1600" dirty="0">
                <a:latin typeface="Calibri" panose="020F0502020204030204" pitchFamily="34" charset="0"/>
                <a:cs typeface="Calibri" panose="020F0502020204030204" pitchFamily="34" charset="0"/>
              </a:rPr>
              <a:t>„Energiewende in der Industrie, </a:t>
            </a:r>
            <a:r>
              <a:rPr lang="de-DE" altLang="de-DE" sz="1600" dirty="0" err="1">
                <a:latin typeface="Calibri" panose="020F0502020204030204" pitchFamily="34" charset="0"/>
                <a:cs typeface="Calibri" panose="020F0502020204030204" pitchFamily="34" charset="0"/>
              </a:rPr>
              <a:t>Dekarbonisierungsmaßnahmen</a:t>
            </a:r>
            <a:r>
              <a:rPr lang="de-DE" altLang="de-DE" sz="1600" dirty="0">
                <a:latin typeface="Calibri" panose="020F0502020204030204" pitchFamily="34" charset="0"/>
                <a:cs typeface="Calibri" panose="020F0502020204030204" pitchFamily="34" charset="0"/>
              </a:rPr>
              <a:t> in den Fokus-Branchen“</a:t>
            </a:r>
            <a:br>
              <a:rPr lang="de-DE" altLang="de-DE" sz="1600" dirty="0">
                <a:latin typeface="Calibri" panose="020F0502020204030204" pitchFamily="34" charset="0"/>
                <a:cs typeface="Calibri" panose="020F0502020204030204" pitchFamily="34" charset="0"/>
              </a:rPr>
            </a:br>
            <a:endParaRPr lang="de-DE" altLang="de-DE" sz="1600" dirty="0">
              <a:latin typeface="Calibri" panose="020F0502020204030204" pitchFamily="34" charset="0"/>
              <a:cs typeface="Calibri" panose="020F0502020204030204" pitchFamily="34" charset="0"/>
            </a:endParaRPr>
          </a:p>
          <a:p>
            <a:pPr marL="0" indent="0"/>
            <a:r>
              <a:rPr lang="de-DE" altLang="de-DE" sz="1600" dirty="0">
                <a:latin typeface="Calibri" panose="020F0502020204030204" pitchFamily="34" charset="0"/>
                <a:cs typeface="Calibri" panose="020F0502020204030204" pitchFamily="34" charset="0"/>
              </a:rPr>
              <a:t>- </a:t>
            </a:r>
            <a:r>
              <a:rPr lang="de-DE" altLang="de-DE" sz="1600" u="sng" dirty="0">
                <a:latin typeface="Calibri" panose="020F0502020204030204" pitchFamily="34" charset="0"/>
                <a:cs typeface="Calibri" panose="020F0502020204030204" pitchFamily="34" charset="0"/>
              </a:rPr>
              <a:t>Agora, Wuppertal Institut für Klima, Umwelt, Energie 2019</a:t>
            </a:r>
            <a:r>
              <a:rPr lang="de-DE" altLang="de-DE" sz="1600" dirty="0">
                <a:latin typeface="Calibri" panose="020F0502020204030204" pitchFamily="34" charset="0"/>
                <a:cs typeface="Calibri" panose="020F0502020204030204" pitchFamily="34" charset="0"/>
              </a:rPr>
              <a:t>: „Klimaneutrale Industrie, Schlüsseltechnologien und Politikoptionen für Stahl, Chemie und Zement“</a:t>
            </a:r>
            <a:br>
              <a:rPr lang="de-DE" altLang="de-DE" sz="1600" dirty="0">
                <a:latin typeface="Calibri" panose="020F0502020204030204" pitchFamily="34" charset="0"/>
                <a:cs typeface="Calibri" panose="020F0502020204030204" pitchFamily="34" charset="0"/>
              </a:rPr>
            </a:br>
            <a:endParaRPr lang="de-DE" altLang="de-DE" sz="1600" dirty="0">
              <a:latin typeface="Calibri" panose="020F0502020204030204" pitchFamily="34" charset="0"/>
              <a:cs typeface="Calibri" panose="020F0502020204030204" pitchFamily="34" charset="0"/>
            </a:endParaRPr>
          </a:p>
          <a:p>
            <a:pPr marL="0" indent="0"/>
            <a:r>
              <a:rPr lang="de-DE" sz="1600" dirty="0">
                <a:latin typeface="Calibri" panose="020F0502020204030204" pitchFamily="34" charset="0"/>
                <a:cs typeface="Calibri" panose="020F0502020204030204" pitchFamily="34" charset="0"/>
              </a:rPr>
              <a:t>- </a:t>
            </a:r>
            <a:r>
              <a:rPr lang="de-DE" sz="1600" u="sng" dirty="0" err="1">
                <a:latin typeface="Calibri" panose="020F0502020204030204" pitchFamily="34" charset="0"/>
                <a:cs typeface="Calibri" panose="020F0502020204030204" pitchFamily="34" charset="0"/>
              </a:rPr>
              <a:t>FutureCamp</a:t>
            </a:r>
            <a:r>
              <a:rPr lang="de-DE" sz="1600" u="sng" dirty="0">
                <a:latin typeface="Calibri" panose="020F0502020204030204" pitchFamily="34" charset="0"/>
                <a:cs typeface="Calibri" panose="020F0502020204030204" pitchFamily="34" charset="0"/>
              </a:rPr>
              <a:t> Climate , DECHEMA 2019</a:t>
            </a:r>
            <a:r>
              <a:rPr lang="de-DE" sz="1600" dirty="0">
                <a:latin typeface="Calibri" panose="020F0502020204030204" pitchFamily="34" charset="0"/>
                <a:cs typeface="Calibri" panose="020F0502020204030204" pitchFamily="34" charset="0"/>
              </a:rPr>
              <a:t>:  </a:t>
            </a:r>
            <a:r>
              <a:rPr lang="de-DE" altLang="de-DE" sz="1600" dirty="0">
                <a:latin typeface="Calibri" panose="020F0502020204030204" pitchFamily="34" charset="0"/>
                <a:cs typeface="Calibri" panose="020F0502020204030204" pitchFamily="34" charset="0"/>
              </a:rPr>
              <a:t>„ROADMAP CHEMIE 2050: Auf dem Weg zu einer treibhausgasneutralen chemischen Industrie“ (auch VCI-Studie genannt) aus dem Jahr 2019</a:t>
            </a:r>
          </a:p>
          <a:p>
            <a:pPr>
              <a:buFontTx/>
              <a:buChar char="-"/>
            </a:pPr>
            <a:endParaRPr lang="de-DE" altLang="de-DE" sz="1600" dirty="0">
              <a:solidFill>
                <a:srgbClr val="563BF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6433548"/>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5685852"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Klimaneutrale Industrie</a:t>
            </a:r>
          </a:p>
          <a:p>
            <a:r>
              <a:rPr lang="de-DE" altLang="de-DE" dirty="0">
                <a:solidFill>
                  <a:schemeClr val="bg1"/>
                </a:solidFill>
              </a:rPr>
              <a:t>Endenergieverbrauch/a, Bestand in 2019</a:t>
            </a:r>
            <a:endParaRPr lang="de-DE" altLang="de-DE" dirty="0">
              <a:solidFill>
                <a:srgbClr val="FF0000"/>
              </a:solidFill>
            </a:endParaRPr>
          </a:p>
        </p:txBody>
      </p:sp>
      <p:graphicFrame>
        <p:nvGraphicFramePr>
          <p:cNvPr id="2" name="Tabelle 1">
            <a:extLst>
              <a:ext uri="{FF2B5EF4-FFF2-40B4-BE49-F238E27FC236}">
                <a16:creationId xmlns:a16="http://schemas.microsoft.com/office/drawing/2014/main" id="{F4A885D5-9A7F-431B-BF64-836E477B1F73}"/>
              </a:ext>
            </a:extLst>
          </p:cNvPr>
          <p:cNvGraphicFramePr>
            <a:graphicFrameLocks noGrp="1"/>
          </p:cNvGraphicFramePr>
          <p:nvPr>
            <p:extLst>
              <p:ext uri="{D42A27DB-BD31-4B8C-83A1-F6EECF244321}">
                <p14:modId xmlns:p14="http://schemas.microsoft.com/office/powerpoint/2010/main" val="372138650"/>
              </p:ext>
            </p:extLst>
          </p:nvPr>
        </p:nvGraphicFramePr>
        <p:xfrm>
          <a:off x="243840" y="1016522"/>
          <a:ext cx="9161418" cy="4206163"/>
        </p:xfrm>
        <a:graphic>
          <a:graphicData uri="http://schemas.openxmlformats.org/drawingml/2006/table">
            <a:tbl>
              <a:tblPr>
                <a:tableStyleId>{5C22544A-7EE6-4342-B048-85BDC9FD1C3A}</a:tableStyleId>
              </a:tblPr>
              <a:tblGrid>
                <a:gridCol w="1708061">
                  <a:extLst>
                    <a:ext uri="{9D8B030D-6E8A-4147-A177-3AD203B41FA5}">
                      <a16:colId xmlns:a16="http://schemas.microsoft.com/office/drawing/2014/main" val="1648733210"/>
                    </a:ext>
                  </a:extLst>
                </a:gridCol>
                <a:gridCol w="845403">
                  <a:extLst>
                    <a:ext uri="{9D8B030D-6E8A-4147-A177-3AD203B41FA5}">
                      <a16:colId xmlns:a16="http://schemas.microsoft.com/office/drawing/2014/main" val="2766996957"/>
                    </a:ext>
                  </a:extLst>
                </a:gridCol>
                <a:gridCol w="733258">
                  <a:extLst>
                    <a:ext uri="{9D8B030D-6E8A-4147-A177-3AD203B41FA5}">
                      <a16:colId xmlns:a16="http://schemas.microsoft.com/office/drawing/2014/main" val="2742719868"/>
                    </a:ext>
                  </a:extLst>
                </a:gridCol>
                <a:gridCol w="638367">
                  <a:extLst>
                    <a:ext uri="{9D8B030D-6E8A-4147-A177-3AD203B41FA5}">
                      <a16:colId xmlns:a16="http://schemas.microsoft.com/office/drawing/2014/main" val="384030802"/>
                    </a:ext>
                  </a:extLst>
                </a:gridCol>
                <a:gridCol w="690125">
                  <a:extLst>
                    <a:ext uri="{9D8B030D-6E8A-4147-A177-3AD203B41FA5}">
                      <a16:colId xmlns:a16="http://schemas.microsoft.com/office/drawing/2014/main" val="1759946483"/>
                    </a:ext>
                  </a:extLst>
                </a:gridCol>
                <a:gridCol w="828151">
                  <a:extLst>
                    <a:ext uri="{9D8B030D-6E8A-4147-A177-3AD203B41FA5}">
                      <a16:colId xmlns:a16="http://schemas.microsoft.com/office/drawing/2014/main" val="70799841"/>
                    </a:ext>
                  </a:extLst>
                </a:gridCol>
                <a:gridCol w="922241">
                  <a:extLst>
                    <a:ext uri="{9D8B030D-6E8A-4147-A177-3AD203B41FA5}">
                      <a16:colId xmlns:a16="http://schemas.microsoft.com/office/drawing/2014/main" val="1147854912"/>
                    </a:ext>
                  </a:extLst>
                </a:gridCol>
                <a:gridCol w="521254">
                  <a:extLst>
                    <a:ext uri="{9D8B030D-6E8A-4147-A177-3AD203B41FA5}">
                      <a16:colId xmlns:a16="http://schemas.microsoft.com/office/drawing/2014/main" val="746687153"/>
                    </a:ext>
                  </a:extLst>
                </a:gridCol>
                <a:gridCol w="782162">
                  <a:extLst>
                    <a:ext uri="{9D8B030D-6E8A-4147-A177-3AD203B41FA5}">
                      <a16:colId xmlns:a16="http://schemas.microsoft.com/office/drawing/2014/main" val="35419288"/>
                    </a:ext>
                  </a:extLst>
                </a:gridCol>
                <a:gridCol w="724632">
                  <a:extLst>
                    <a:ext uri="{9D8B030D-6E8A-4147-A177-3AD203B41FA5}">
                      <a16:colId xmlns:a16="http://schemas.microsoft.com/office/drawing/2014/main" val="3498644549"/>
                    </a:ext>
                  </a:extLst>
                </a:gridCol>
                <a:gridCol w="767764">
                  <a:extLst>
                    <a:ext uri="{9D8B030D-6E8A-4147-A177-3AD203B41FA5}">
                      <a16:colId xmlns:a16="http://schemas.microsoft.com/office/drawing/2014/main" val="2332293645"/>
                    </a:ext>
                  </a:extLst>
                </a:gridCol>
              </a:tblGrid>
              <a:tr h="572737">
                <a:tc>
                  <a:txBody>
                    <a:bodyPr/>
                    <a:lstStyle/>
                    <a:p>
                      <a:pPr algn="ctr" fontAlgn="ctr"/>
                      <a:endParaRPr lang="de-DE" sz="16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bg1">
                        <a:lumMod val="65000"/>
                      </a:schemeClr>
                    </a:solidFill>
                  </a:tcPr>
                </a:tc>
                <a:tc>
                  <a:txBody>
                    <a:bodyPr/>
                    <a:lstStyle/>
                    <a:p>
                      <a:pPr algn="ctr" fontAlgn="ctr"/>
                      <a:endParaRPr lang="de-DE" sz="16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bg1">
                        <a:lumMod val="65000"/>
                      </a:schemeClr>
                    </a:solidFill>
                  </a:tcPr>
                </a:tc>
                <a:tc>
                  <a:txBody>
                    <a:bodyPr/>
                    <a:lstStyle/>
                    <a:p>
                      <a:pPr algn="ctr" fontAlgn="ctr"/>
                      <a:r>
                        <a:rPr lang="de-DE" sz="1600" b="1" u="none" strike="noStrike">
                          <a:solidFill>
                            <a:schemeClr val="bg1"/>
                          </a:solidFill>
                          <a:effectLst/>
                          <a:latin typeface="Calibri" panose="020F0502020204030204" pitchFamily="34" charset="0"/>
                          <a:cs typeface="Calibri" panose="020F0502020204030204" pitchFamily="34" charset="0"/>
                        </a:rPr>
                        <a:t>Chemie</a:t>
                      </a:r>
                      <a:endParaRPr lang="de-DE" sz="16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bg1">
                        <a:lumMod val="65000"/>
                      </a:schemeClr>
                    </a:solidFill>
                  </a:tcPr>
                </a:tc>
                <a:tc>
                  <a:txBody>
                    <a:bodyPr/>
                    <a:lstStyle/>
                    <a:p>
                      <a:pPr algn="ctr" fontAlgn="ctr"/>
                      <a:r>
                        <a:rPr lang="de-DE" sz="1600" b="1" u="none" strike="noStrike">
                          <a:solidFill>
                            <a:schemeClr val="bg1"/>
                          </a:solidFill>
                          <a:effectLst/>
                          <a:latin typeface="Calibri" panose="020F0502020204030204" pitchFamily="34" charset="0"/>
                          <a:cs typeface="Calibri" panose="020F0502020204030204" pitchFamily="34" charset="0"/>
                        </a:rPr>
                        <a:t>Stahl</a:t>
                      </a:r>
                      <a:endParaRPr lang="de-DE" sz="16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bg1">
                        <a:lumMod val="65000"/>
                      </a:schemeClr>
                    </a:solidFill>
                  </a:tcPr>
                </a:tc>
                <a:tc>
                  <a:txBody>
                    <a:bodyPr/>
                    <a:lstStyle/>
                    <a:p>
                      <a:pPr algn="ctr" fontAlgn="ctr"/>
                      <a:r>
                        <a:rPr lang="de-DE" sz="1600" b="1" u="none" strike="noStrike">
                          <a:solidFill>
                            <a:schemeClr val="bg1"/>
                          </a:solidFill>
                          <a:effectLst/>
                          <a:latin typeface="Calibri" panose="020F0502020204030204" pitchFamily="34" charset="0"/>
                          <a:cs typeface="Calibri" panose="020F0502020204030204" pitchFamily="34" charset="0"/>
                        </a:rPr>
                        <a:t>Papier</a:t>
                      </a:r>
                      <a:endParaRPr lang="de-DE" sz="16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bg1">
                        <a:lumMod val="65000"/>
                      </a:schemeClr>
                    </a:solidFill>
                  </a:tcPr>
                </a:tc>
                <a:tc>
                  <a:txBody>
                    <a:bodyPr/>
                    <a:lstStyle/>
                    <a:p>
                      <a:pPr algn="ctr" fontAlgn="ctr"/>
                      <a:r>
                        <a:rPr lang="de-DE" sz="1600" b="1" u="none" strike="noStrike">
                          <a:solidFill>
                            <a:schemeClr val="bg1"/>
                          </a:solidFill>
                          <a:effectLst/>
                          <a:latin typeface="Calibri" panose="020F0502020204030204" pitchFamily="34" charset="0"/>
                          <a:cs typeface="Calibri" panose="020F0502020204030204" pitchFamily="34" charset="0"/>
                        </a:rPr>
                        <a:t>Nahrung</a:t>
                      </a:r>
                      <a:endParaRPr lang="de-DE" sz="16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bg1">
                        <a:lumMod val="65000"/>
                      </a:schemeClr>
                    </a:solidFill>
                  </a:tcPr>
                </a:tc>
                <a:tc>
                  <a:txBody>
                    <a:bodyPr/>
                    <a:lstStyle/>
                    <a:p>
                      <a:pPr algn="ctr" fontAlgn="ctr"/>
                      <a:r>
                        <a:rPr lang="de-DE" sz="1600" b="1" u="none" strike="noStrike">
                          <a:solidFill>
                            <a:schemeClr val="bg1"/>
                          </a:solidFill>
                          <a:effectLst/>
                          <a:latin typeface="Calibri" panose="020F0502020204030204" pitchFamily="34" charset="0"/>
                          <a:cs typeface="Calibri" panose="020F0502020204030204" pitchFamily="34" charset="0"/>
                        </a:rPr>
                        <a:t>Zement/</a:t>
                      </a:r>
                      <a:br>
                        <a:rPr lang="de-DE" sz="1600" b="1" u="none" strike="noStrike">
                          <a:solidFill>
                            <a:schemeClr val="bg1"/>
                          </a:solidFill>
                          <a:effectLst/>
                          <a:latin typeface="Calibri" panose="020F0502020204030204" pitchFamily="34" charset="0"/>
                          <a:cs typeface="Calibri" panose="020F0502020204030204" pitchFamily="34" charset="0"/>
                        </a:rPr>
                      </a:br>
                      <a:r>
                        <a:rPr lang="de-DE" sz="1600" b="1" u="none" strike="noStrike">
                          <a:solidFill>
                            <a:schemeClr val="bg1"/>
                          </a:solidFill>
                          <a:effectLst/>
                          <a:latin typeface="Calibri" panose="020F0502020204030204" pitchFamily="34" charset="0"/>
                          <a:cs typeface="Calibri" panose="020F0502020204030204" pitchFamily="34" charset="0"/>
                        </a:rPr>
                        <a:t>Kalk</a:t>
                      </a:r>
                      <a:endParaRPr lang="de-DE" sz="16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bg1">
                        <a:lumMod val="65000"/>
                      </a:schemeClr>
                    </a:solidFill>
                  </a:tcPr>
                </a:tc>
                <a:tc>
                  <a:txBody>
                    <a:bodyPr/>
                    <a:lstStyle/>
                    <a:p>
                      <a:pPr algn="ctr" fontAlgn="ctr"/>
                      <a:r>
                        <a:rPr lang="de-DE" sz="1600" b="1" u="none" strike="noStrike">
                          <a:solidFill>
                            <a:schemeClr val="bg1"/>
                          </a:solidFill>
                          <a:effectLst/>
                          <a:latin typeface="Calibri" panose="020F0502020204030204" pitchFamily="34" charset="0"/>
                          <a:cs typeface="Calibri" panose="020F0502020204030204" pitchFamily="34" charset="0"/>
                        </a:rPr>
                        <a:t>Glas</a:t>
                      </a:r>
                      <a:endParaRPr lang="de-DE" sz="16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bg1">
                        <a:lumMod val="65000"/>
                      </a:schemeClr>
                    </a:solidFill>
                  </a:tcPr>
                </a:tc>
                <a:tc>
                  <a:txBody>
                    <a:bodyPr/>
                    <a:lstStyle/>
                    <a:p>
                      <a:pPr algn="ctr" fontAlgn="ctr"/>
                      <a:r>
                        <a:rPr lang="de-DE" sz="1600" b="1" u="none" strike="noStrike">
                          <a:solidFill>
                            <a:schemeClr val="bg1"/>
                          </a:solidFill>
                          <a:effectLst/>
                          <a:latin typeface="Calibri" panose="020F0502020204030204" pitchFamily="34" charset="0"/>
                          <a:cs typeface="Calibri" panose="020F0502020204030204" pitchFamily="34" charset="0"/>
                        </a:rPr>
                        <a:t>NE-Metalle</a:t>
                      </a:r>
                      <a:endParaRPr lang="de-DE" sz="16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bg1">
                        <a:lumMod val="65000"/>
                      </a:schemeClr>
                    </a:solidFill>
                  </a:tcPr>
                </a:tc>
                <a:tc>
                  <a:txBody>
                    <a:bodyPr/>
                    <a:lstStyle/>
                    <a:p>
                      <a:pPr algn="ctr" fontAlgn="ctr"/>
                      <a:r>
                        <a:rPr lang="de-DE" sz="1600" b="1" u="none" strike="noStrike">
                          <a:solidFill>
                            <a:schemeClr val="bg1"/>
                          </a:solidFill>
                          <a:effectLst/>
                          <a:latin typeface="Calibri" panose="020F0502020204030204" pitchFamily="34" charset="0"/>
                          <a:cs typeface="Calibri" panose="020F0502020204030204" pitchFamily="34" charset="0"/>
                        </a:rPr>
                        <a:t>Keramik</a:t>
                      </a:r>
                      <a:endParaRPr lang="de-DE" sz="16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bg1">
                        <a:lumMod val="65000"/>
                      </a:schemeClr>
                    </a:solidFill>
                  </a:tcPr>
                </a:tc>
                <a:tc>
                  <a:txBody>
                    <a:bodyPr/>
                    <a:lstStyle/>
                    <a:p>
                      <a:pPr algn="ctr" fontAlgn="ctr"/>
                      <a:r>
                        <a:rPr lang="de-DE" sz="1600" b="1" u="none" strike="noStrike" dirty="0">
                          <a:solidFill>
                            <a:schemeClr val="bg1"/>
                          </a:solidFill>
                          <a:effectLst/>
                          <a:latin typeface="Calibri" panose="020F0502020204030204" pitchFamily="34" charset="0"/>
                          <a:cs typeface="Calibri" panose="020F0502020204030204" pitchFamily="34" charset="0"/>
                        </a:rPr>
                        <a:t>Summen</a:t>
                      </a:r>
                      <a:endParaRPr lang="de-DE" sz="16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bg1">
                        <a:lumMod val="65000"/>
                      </a:schemeClr>
                    </a:solidFill>
                  </a:tcPr>
                </a:tc>
                <a:extLst>
                  <a:ext uri="{0D108BD9-81ED-4DB2-BD59-A6C34878D82A}">
                    <a16:rowId xmlns:a16="http://schemas.microsoft.com/office/drawing/2014/main" val="2271648895"/>
                  </a:ext>
                </a:extLst>
              </a:tr>
              <a:tr h="286369">
                <a:tc>
                  <a:txBody>
                    <a:bodyPr/>
                    <a:lstStyle/>
                    <a:p>
                      <a:pPr algn="l" fontAlgn="ctr"/>
                      <a:r>
                        <a:rPr lang="de-DE" sz="1600" b="1" u="none" strike="noStrike" dirty="0">
                          <a:solidFill>
                            <a:srgbClr val="3333FF"/>
                          </a:solidFill>
                          <a:effectLst/>
                          <a:latin typeface="Calibri" panose="020F0502020204030204" pitchFamily="34" charset="0"/>
                          <a:cs typeface="Calibri" panose="020F0502020204030204" pitchFamily="34" charset="0"/>
                        </a:rPr>
                        <a:t>Gesamtenergie--verbrauch</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r>
                        <a:rPr lang="de-DE" sz="1600" b="1" u="none" strike="noStrike">
                          <a:solidFill>
                            <a:srgbClr val="3333FF"/>
                          </a:solidFill>
                          <a:effectLst/>
                          <a:latin typeface="Calibri" panose="020F0502020204030204" pitchFamily="34" charset="0"/>
                          <a:cs typeface="Calibri" panose="020F0502020204030204" pitchFamily="34" charset="0"/>
                        </a:rPr>
                        <a:t>TWh/a</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600" b="1" u="none" strike="noStrike">
                          <a:solidFill>
                            <a:srgbClr val="3333FF"/>
                          </a:solidFill>
                          <a:effectLst/>
                          <a:latin typeface="Calibri" panose="020F0502020204030204" pitchFamily="34" charset="0"/>
                          <a:cs typeface="Calibri" panose="020F0502020204030204" pitchFamily="34" charset="0"/>
                        </a:rPr>
                        <a:t>171,2</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600" b="1" u="none" strike="noStrike">
                          <a:solidFill>
                            <a:srgbClr val="3333FF"/>
                          </a:solidFill>
                          <a:effectLst/>
                          <a:latin typeface="Calibri" panose="020F0502020204030204" pitchFamily="34" charset="0"/>
                          <a:cs typeface="Calibri" panose="020F0502020204030204" pitchFamily="34" charset="0"/>
                        </a:rPr>
                        <a:t>166,8</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600" b="1" u="none" strike="noStrike">
                          <a:solidFill>
                            <a:srgbClr val="3333FF"/>
                          </a:solidFill>
                          <a:effectLst/>
                          <a:latin typeface="Calibri" panose="020F0502020204030204" pitchFamily="34" charset="0"/>
                          <a:cs typeface="Calibri" panose="020F0502020204030204" pitchFamily="34" charset="0"/>
                        </a:rPr>
                        <a:t>65,7</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600" b="1" u="none" strike="noStrike">
                          <a:solidFill>
                            <a:srgbClr val="3333FF"/>
                          </a:solidFill>
                          <a:effectLst/>
                          <a:latin typeface="Calibri" panose="020F0502020204030204" pitchFamily="34" charset="0"/>
                          <a:cs typeface="Calibri" panose="020F0502020204030204" pitchFamily="34" charset="0"/>
                        </a:rPr>
                        <a:t>57,64</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600" b="1" u="none" strike="noStrike">
                          <a:solidFill>
                            <a:srgbClr val="3333FF"/>
                          </a:solidFill>
                          <a:effectLst/>
                          <a:latin typeface="Calibri" panose="020F0502020204030204" pitchFamily="34" charset="0"/>
                          <a:cs typeface="Calibri" panose="020F0502020204030204" pitchFamily="34" charset="0"/>
                        </a:rPr>
                        <a:t>38,7</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600" b="1" u="none" strike="noStrike">
                          <a:solidFill>
                            <a:srgbClr val="3333FF"/>
                          </a:solidFill>
                          <a:effectLst/>
                          <a:latin typeface="Calibri" panose="020F0502020204030204" pitchFamily="34" charset="0"/>
                          <a:cs typeface="Calibri" panose="020F0502020204030204" pitchFamily="34" charset="0"/>
                        </a:rPr>
                        <a:t>18,53</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600" b="1" u="none" strike="noStrike">
                          <a:solidFill>
                            <a:srgbClr val="3333FF"/>
                          </a:solidFill>
                          <a:effectLst/>
                          <a:latin typeface="Calibri" panose="020F0502020204030204" pitchFamily="34" charset="0"/>
                          <a:cs typeface="Calibri" panose="020F0502020204030204" pitchFamily="34" charset="0"/>
                        </a:rPr>
                        <a:t>18,2</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600" b="1" u="none" strike="noStrike">
                          <a:solidFill>
                            <a:srgbClr val="3333FF"/>
                          </a:solidFill>
                          <a:effectLst/>
                          <a:latin typeface="Calibri" panose="020F0502020204030204" pitchFamily="34" charset="0"/>
                          <a:cs typeface="Calibri" panose="020F0502020204030204" pitchFamily="34" charset="0"/>
                        </a:rPr>
                        <a:t>11,4</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600" b="1" u="none" strike="noStrike" dirty="0">
                          <a:solidFill>
                            <a:srgbClr val="3333FF"/>
                          </a:solidFill>
                          <a:effectLst/>
                          <a:latin typeface="Calibri" panose="020F0502020204030204" pitchFamily="34" charset="0"/>
                          <a:cs typeface="Calibri" panose="020F0502020204030204" pitchFamily="34" charset="0"/>
                        </a:rPr>
                        <a:t>548,17</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346599799"/>
                  </a:ext>
                </a:extLst>
              </a:tr>
              <a:tr h="286369">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Stromverbrauch</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TWh/a</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51,4</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25,3</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18,8</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16,11</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4,5</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3,99</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10,4</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1,4</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dirty="0">
                          <a:solidFill>
                            <a:srgbClr val="3333FF"/>
                          </a:solidFill>
                          <a:effectLst/>
                          <a:latin typeface="Calibri" panose="020F0502020204030204" pitchFamily="34" charset="0"/>
                          <a:cs typeface="Calibri" panose="020F0502020204030204" pitchFamily="34" charset="0"/>
                        </a:rPr>
                        <a:t>131,9</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extLst>
                  <a:ext uri="{0D108BD9-81ED-4DB2-BD59-A6C34878D82A}">
                    <a16:rowId xmlns:a16="http://schemas.microsoft.com/office/drawing/2014/main" val="3965348549"/>
                  </a:ext>
                </a:extLst>
              </a:tr>
              <a:tr h="286369">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(Erd-)Gasverbrauch</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TWh/a</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56,9</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20,8</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27,7</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1,1</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13,51</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4,2</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8,6</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26211748"/>
                  </a:ext>
                </a:extLst>
              </a:tr>
              <a:tr h="286369">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Heizölverbrauch</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TWh/a</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0,77</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dirty="0">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extLst>
                  <a:ext uri="{0D108BD9-81ED-4DB2-BD59-A6C34878D82A}">
                    <a16:rowId xmlns:a16="http://schemas.microsoft.com/office/drawing/2014/main" val="3128573192"/>
                  </a:ext>
                </a:extLst>
              </a:tr>
              <a:tr h="286369">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Mineralölverbrauch</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TWh/a</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0,176</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4143749371"/>
                  </a:ext>
                </a:extLst>
              </a:tr>
              <a:tr h="286369">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Erdölverbrauch</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TWh/a</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14,8</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0,7</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0,26</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dirty="0">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extLst>
                  <a:ext uri="{0D108BD9-81ED-4DB2-BD59-A6C34878D82A}">
                    <a16:rowId xmlns:a16="http://schemas.microsoft.com/office/drawing/2014/main" val="674130560"/>
                  </a:ext>
                </a:extLst>
              </a:tr>
              <a:tr h="286369">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Biomasseverbrauch</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TWh/a</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13,7</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901809317"/>
                  </a:ext>
                </a:extLst>
              </a:tr>
              <a:tr h="286369">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Kohleverbrauch</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TWh/a</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11,3</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133</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4,8</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14,8</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tc>
                  <a:txBody>
                    <a:bodyPr/>
                    <a:lstStyle/>
                    <a:p>
                      <a:pPr algn="l" fontAlgn="ctr"/>
                      <a:endParaRPr lang="de-DE" sz="1400" b="0" i="0" u="none" strike="noStrike" dirty="0">
                        <a:solidFill>
                          <a:srgbClr val="3333FF"/>
                        </a:solidFill>
                        <a:effectLst/>
                        <a:latin typeface="Calibri" panose="020F0502020204030204" pitchFamily="34" charset="0"/>
                        <a:cs typeface="Calibri" panose="020F0502020204030204" pitchFamily="34" charset="0"/>
                      </a:endParaRPr>
                    </a:p>
                  </a:txBody>
                  <a:tcPr marL="7620" marR="7620" marT="7620" marB="0" anchor="ctr">
                    <a:noFill/>
                  </a:tcPr>
                </a:tc>
                <a:extLst>
                  <a:ext uri="{0D108BD9-81ED-4DB2-BD59-A6C34878D82A}">
                    <a16:rowId xmlns:a16="http://schemas.microsoft.com/office/drawing/2014/main" val="605867835"/>
                  </a:ext>
                </a:extLst>
              </a:tr>
              <a:tr h="286369">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Brennstoffverbrauch</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TWh/a</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7,8</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63167109"/>
                  </a:ext>
                </a:extLst>
              </a:tr>
              <a:tr h="536942">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Thermischer Energieverbrauch</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solidFill>
                      <a:schemeClr val="bg1"/>
                    </a:solidFill>
                  </a:tcPr>
                </a:tc>
                <a:tc>
                  <a:txBody>
                    <a:bodyPr/>
                    <a:lstStyle/>
                    <a:p>
                      <a:pPr algn="l" fontAlgn="ctr"/>
                      <a:r>
                        <a:rPr lang="de-DE" sz="1400" u="none" strike="noStrike">
                          <a:solidFill>
                            <a:srgbClr val="3333FF"/>
                          </a:solidFill>
                          <a:effectLst/>
                          <a:latin typeface="Calibri" panose="020F0502020204030204" pitchFamily="34" charset="0"/>
                          <a:cs typeface="Calibri" panose="020F0502020204030204" pitchFamily="34" charset="0"/>
                        </a:rPr>
                        <a:t>TWh/a</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solidFill>
                      <a:schemeClr val="bg1"/>
                    </a:solid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solidFill>
                      <a:schemeClr val="bg1"/>
                    </a:solid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solidFill>
                      <a:schemeClr val="bg1"/>
                    </a:solid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solidFill>
                      <a:schemeClr val="bg1"/>
                    </a:solid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solidFill>
                      <a:schemeClr val="bg1"/>
                    </a:solid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34,2</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solidFill>
                      <a:schemeClr val="bg1"/>
                    </a:solid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solidFill>
                      <a:schemeClr val="bg1"/>
                    </a:solidFill>
                  </a:tcPr>
                </a:tc>
                <a:tc>
                  <a:txBody>
                    <a:bodyPr/>
                    <a:lstStyle/>
                    <a:p>
                      <a:pPr algn="l" fontAlgn="ct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solidFill>
                      <a:schemeClr val="bg1"/>
                    </a:solidFill>
                  </a:tcPr>
                </a:tc>
                <a:tc>
                  <a:txBody>
                    <a:bodyPr/>
                    <a:lstStyle/>
                    <a:p>
                      <a:pPr algn="r" fontAlgn="ctr"/>
                      <a:r>
                        <a:rPr lang="de-DE" sz="1400" u="none" strike="noStrike">
                          <a:solidFill>
                            <a:srgbClr val="3333FF"/>
                          </a:solidFill>
                          <a:effectLst/>
                          <a:latin typeface="Calibri" panose="020F0502020204030204" pitchFamily="34" charset="0"/>
                          <a:cs typeface="Calibri" panose="020F0502020204030204" pitchFamily="34" charset="0"/>
                        </a:rPr>
                        <a:t>10</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solidFill>
                      <a:schemeClr val="bg1"/>
                    </a:solidFill>
                  </a:tcPr>
                </a:tc>
                <a:tc>
                  <a:txBody>
                    <a:bodyPr/>
                    <a:lstStyle/>
                    <a:p>
                      <a:pPr algn="l" fontAlgn="ctr"/>
                      <a:endParaRPr lang="de-DE" sz="1400" b="0" i="0" u="none" strike="noStrike" dirty="0">
                        <a:solidFill>
                          <a:srgbClr val="3333FF"/>
                        </a:solidFill>
                        <a:effectLst/>
                        <a:latin typeface="Calibri" panose="020F0502020204030204" pitchFamily="34" charset="0"/>
                        <a:cs typeface="Calibri" panose="020F0502020204030204" pitchFamily="34" charset="0"/>
                      </a:endParaRPr>
                    </a:p>
                  </a:txBody>
                  <a:tcPr marL="7620" marR="7620" marT="7620" marB="0" anchor="ctr">
                    <a:solidFill>
                      <a:schemeClr val="bg1"/>
                    </a:solidFill>
                  </a:tcPr>
                </a:tc>
                <a:extLst>
                  <a:ext uri="{0D108BD9-81ED-4DB2-BD59-A6C34878D82A}">
                    <a16:rowId xmlns:a16="http://schemas.microsoft.com/office/drawing/2014/main" val="2387429406"/>
                  </a:ext>
                </a:extLst>
              </a:tr>
              <a:tr h="310232">
                <a:tc>
                  <a:txBody>
                    <a:bodyPr/>
                    <a:lstStyle/>
                    <a:p>
                      <a:pPr algn="l" fontAlgn="ctr"/>
                      <a:r>
                        <a:rPr lang="de-DE" sz="1400" b="1" u="none" strike="noStrike">
                          <a:solidFill>
                            <a:srgbClr val="3333FF"/>
                          </a:solidFill>
                          <a:effectLst/>
                          <a:latin typeface="Calibri" panose="020F0502020204030204" pitchFamily="34" charset="0"/>
                          <a:cs typeface="Calibri" panose="020F0502020204030204" pitchFamily="34" charset="0"/>
                        </a:rPr>
                        <a:t>Gesamtemissionen</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ctr"/>
                      <a:r>
                        <a:rPr lang="de-DE" sz="1400" b="1" u="none" strike="noStrike">
                          <a:solidFill>
                            <a:srgbClr val="3333FF"/>
                          </a:solidFill>
                          <a:effectLst/>
                          <a:latin typeface="Calibri" panose="020F0502020204030204" pitchFamily="34" charset="0"/>
                          <a:cs typeface="Calibri" panose="020F0502020204030204" pitchFamily="34" charset="0"/>
                        </a:rPr>
                        <a:t>Mio. t CO</a:t>
                      </a:r>
                      <a:r>
                        <a:rPr lang="de-DE" sz="1400" b="1" u="none" strike="noStrike" baseline="-25000">
                          <a:solidFill>
                            <a:srgbClr val="3333FF"/>
                          </a:solidFill>
                          <a:effectLst/>
                          <a:latin typeface="Calibri" panose="020F0502020204030204" pitchFamily="34" charset="0"/>
                          <a:cs typeface="Calibri" panose="020F0502020204030204" pitchFamily="34" charset="0"/>
                        </a:rPr>
                        <a:t>2</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b="1" u="none" strike="noStrike">
                          <a:solidFill>
                            <a:srgbClr val="3333FF"/>
                          </a:solidFill>
                          <a:effectLst/>
                          <a:latin typeface="Calibri" panose="020F0502020204030204" pitchFamily="34" charset="0"/>
                          <a:cs typeface="Calibri" panose="020F0502020204030204" pitchFamily="34" charset="0"/>
                        </a:rPr>
                        <a:t>26,4</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b="1" u="none" strike="noStrike">
                          <a:solidFill>
                            <a:srgbClr val="3333FF"/>
                          </a:solidFill>
                          <a:effectLst/>
                          <a:latin typeface="Calibri" panose="020F0502020204030204" pitchFamily="34" charset="0"/>
                          <a:cs typeface="Calibri" panose="020F0502020204030204" pitchFamily="34" charset="0"/>
                        </a:rPr>
                        <a:t>59</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b="1" u="none" strike="noStrike">
                          <a:solidFill>
                            <a:srgbClr val="3333FF"/>
                          </a:solidFill>
                          <a:effectLst/>
                          <a:latin typeface="Calibri" panose="020F0502020204030204" pitchFamily="34" charset="0"/>
                          <a:cs typeface="Calibri" panose="020F0502020204030204" pitchFamily="34" charset="0"/>
                        </a:rPr>
                        <a:t>7,2</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b="1" u="none" strike="noStrike">
                          <a:solidFill>
                            <a:srgbClr val="3333FF"/>
                          </a:solidFill>
                          <a:effectLst/>
                          <a:latin typeface="Calibri" panose="020F0502020204030204" pitchFamily="34" charset="0"/>
                          <a:cs typeface="Calibri" panose="020F0502020204030204" pitchFamily="34" charset="0"/>
                        </a:rPr>
                        <a:t>8,9</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b="1" u="none" strike="noStrike">
                          <a:solidFill>
                            <a:srgbClr val="3333FF"/>
                          </a:solidFill>
                          <a:effectLst/>
                          <a:latin typeface="Calibri" panose="020F0502020204030204" pitchFamily="34" charset="0"/>
                          <a:cs typeface="Calibri" panose="020F0502020204030204" pitchFamily="34" charset="0"/>
                        </a:rPr>
                        <a:t>27,7</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b="1" u="none" strike="noStrike">
                          <a:solidFill>
                            <a:srgbClr val="3333FF"/>
                          </a:solidFill>
                          <a:effectLst/>
                          <a:latin typeface="Calibri" panose="020F0502020204030204" pitchFamily="34" charset="0"/>
                          <a:cs typeface="Calibri" panose="020F0502020204030204" pitchFamily="34" charset="0"/>
                        </a:rPr>
                        <a:t>4,88</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b="1" u="none" strike="noStrike">
                          <a:solidFill>
                            <a:srgbClr val="3333FF"/>
                          </a:solidFill>
                          <a:effectLst/>
                          <a:latin typeface="Calibri" panose="020F0502020204030204" pitchFamily="34" charset="0"/>
                          <a:cs typeface="Calibri" panose="020F0502020204030204" pitchFamily="34" charset="0"/>
                        </a:rPr>
                        <a:t>8,8</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b="1" u="none" strike="noStrike">
                          <a:solidFill>
                            <a:srgbClr val="3333FF"/>
                          </a:solidFill>
                          <a:effectLst/>
                          <a:latin typeface="Calibri" panose="020F0502020204030204" pitchFamily="34" charset="0"/>
                          <a:cs typeface="Calibri" panose="020F0502020204030204" pitchFamily="34" charset="0"/>
                        </a:rPr>
                        <a:t>3,36</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ctr"/>
                      <a:r>
                        <a:rPr lang="de-DE" sz="1400" b="1" u="none" strike="noStrike" dirty="0">
                          <a:solidFill>
                            <a:srgbClr val="3333FF"/>
                          </a:solidFill>
                          <a:effectLst/>
                          <a:latin typeface="Calibri" panose="020F0502020204030204" pitchFamily="34" charset="0"/>
                          <a:cs typeface="Calibri" panose="020F0502020204030204" pitchFamily="34" charset="0"/>
                        </a:rPr>
                        <a:t>146,24</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759685582"/>
                  </a:ext>
                </a:extLst>
              </a:tr>
            </a:tbl>
          </a:graphicData>
        </a:graphic>
      </p:graphicFrame>
      <p:sp>
        <p:nvSpPr>
          <p:cNvPr id="5" name="Text Box 14">
            <a:extLst>
              <a:ext uri="{FF2B5EF4-FFF2-40B4-BE49-F238E27FC236}">
                <a16:creationId xmlns:a16="http://schemas.microsoft.com/office/drawing/2014/main" id="{FF91DA6F-D351-4E31-A1C5-BD1A2B6F618D}"/>
              </a:ext>
            </a:extLst>
          </p:cNvPr>
          <p:cNvSpPr txBox="1">
            <a:spLocks noChangeArrowheads="1"/>
          </p:cNvSpPr>
          <p:nvPr/>
        </p:nvSpPr>
        <p:spPr bwMode="auto">
          <a:xfrm>
            <a:off x="7822260" y="5656812"/>
            <a:ext cx="1500411" cy="184666"/>
          </a:xfrm>
          <a:prstGeom prst="rect">
            <a:avLst/>
          </a:prstGeom>
          <a:solidFill>
            <a:schemeClr val="bg1"/>
          </a:solidFill>
          <a:ln>
            <a:noFill/>
          </a:ln>
          <a:effec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a:t>
            </a:r>
          </a:p>
        </p:txBody>
      </p:sp>
      <p:sp>
        <p:nvSpPr>
          <p:cNvPr id="9" name="Textfeld 40">
            <a:extLst>
              <a:ext uri="{FF2B5EF4-FFF2-40B4-BE49-F238E27FC236}">
                <a16:creationId xmlns:a16="http://schemas.microsoft.com/office/drawing/2014/main" id="{E8B28F2E-D957-40DA-9E3F-1ED92AE62899}"/>
              </a:ext>
            </a:extLst>
          </p:cNvPr>
          <p:cNvSpPr txBox="1">
            <a:spLocks noChangeArrowheads="1"/>
          </p:cNvSpPr>
          <p:nvPr/>
        </p:nvSpPr>
        <p:spPr bwMode="auto">
          <a:xfrm>
            <a:off x="0" y="5903913"/>
            <a:ext cx="990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Heute bestimmen fossile Stoffe die verfahrenstechnischen Prozesse </a:t>
            </a:r>
          </a:p>
        </p:txBody>
      </p:sp>
      <p:sp>
        <p:nvSpPr>
          <p:cNvPr id="6" name="Textfeld 5">
            <a:extLst>
              <a:ext uri="{FF2B5EF4-FFF2-40B4-BE49-F238E27FC236}">
                <a16:creationId xmlns:a16="http://schemas.microsoft.com/office/drawing/2014/main" id="{FCAFE00F-668D-4A1A-8CC7-53F927D9A555}"/>
              </a:ext>
            </a:extLst>
          </p:cNvPr>
          <p:cNvSpPr txBox="1"/>
          <p:nvPr/>
        </p:nvSpPr>
        <p:spPr>
          <a:xfrm>
            <a:off x="3221629" y="5291855"/>
            <a:ext cx="298480" cy="246221"/>
          </a:xfrm>
          <a:prstGeom prst="rect">
            <a:avLst/>
          </a:prstGeom>
          <a:noFill/>
        </p:spPr>
        <p:txBody>
          <a:bodyPr wrap="none" rtlCol="0">
            <a:spAutoFit/>
          </a:bodyPr>
          <a:lstStyle/>
          <a:p>
            <a:r>
              <a:rPr lang="de-DE" sz="1000" dirty="0"/>
              <a:t>1)</a:t>
            </a:r>
          </a:p>
        </p:txBody>
      </p:sp>
      <p:sp>
        <p:nvSpPr>
          <p:cNvPr id="7" name="Textfeld 6">
            <a:extLst>
              <a:ext uri="{FF2B5EF4-FFF2-40B4-BE49-F238E27FC236}">
                <a16:creationId xmlns:a16="http://schemas.microsoft.com/office/drawing/2014/main" id="{2582604C-7D28-48BF-8534-7153EA0D224B}"/>
              </a:ext>
            </a:extLst>
          </p:cNvPr>
          <p:cNvSpPr txBox="1"/>
          <p:nvPr/>
        </p:nvSpPr>
        <p:spPr>
          <a:xfrm>
            <a:off x="3882426" y="5291855"/>
            <a:ext cx="298480" cy="246221"/>
          </a:xfrm>
          <a:prstGeom prst="rect">
            <a:avLst/>
          </a:prstGeom>
          <a:noFill/>
        </p:spPr>
        <p:txBody>
          <a:bodyPr wrap="none" rtlCol="0">
            <a:spAutoFit/>
          </a:bodyPr>
          <a:lstStyle/>
          <a:p>
            <a:r>
              <a:rPr lang="de-DE" sz="1000" dirty="0"/>
              <a:t>2)</a:t>
            </a:r>
          </a:p>
        </p:txBody>
      </p:sp>
      <p:sp>
        <p:nvSpPr>
          <p:cNvPr id="8" name="Textfeld 7">
            <a:extLst>
              <a:ext uri="{FF2B5EF4-FFF2-40B4-BE49-F238E27FC236}">
                <a16:creationId xmlns:a16="http://schemas.microsoft.com/office/drawing/2014/main" id="{0739E6C9-4820-4EDC-A43E-CC7E48161F90}"/>
              </a:ext>
            </a:extLst>
          </p:cNvPr>
          <p:cNvSpPr txBox="1"/>
          <p:nvPr/>
        </p:nvSpPr>
        <p:spPr>
          <a:xfrm>
            <a:off x="4526069" y="5291855"/>
            <a:ext cx="298480" cy="246221"/>
          </a:xfrm>
          <a:prstGeom prst="rect">
            <a:avLst/>
          </a:prstGeom>
          <a:noFill/>
        </p:spPr>
        <p:txBody>
          <a:bodyPr wrap="none" rtlCol="0">
            <a:spAutoFit/>
          </a:bodyPr>
          <a:lstStyle/>
          <a:p>
            <a:r>
              <a:rPr lang="de-DE" sz="1000" dirty="0"/>
              <a:t>3)</a:t>
            </a:r>
          </a:p>
        </p:txBody>
      </p:sp>
      <p:sp>
        <p:nvSpPr>
          <p:cNvPr id="10" name="Textfeld 9">
            <a:extLst>
              <a:ext uri="{FF2B5EF4-FFF2-40B4-BE49-F238E27FC236}">
                <a16:creationId xmlns:a16="http://schemas.microsoft.com/office/drawing/2014/main" id="{E607D315-BC04-48E3-B451-C0579CA87989}"/>
              </a:ext>
            </a:extLst>
          </p:cNvPr>
          <p:cNvSpPr txBox="1"/>
          <p:nvPr/>
        </p:nvSpPr>
        <p:spPr>
          <a:xfrm>
            <a:off x="5379509" y="5291855"/>
            <a:ext cx="298480" cy="246221"/>
          </a:xfrm>
          <a:prstGeom prst="rect">
            <a:avLst/>
          </a:prstGeom>
          <a:noFill/>
        </p:spPr>
        <p:txBody>
          <a:bodyPr wrap="none" rtlCol="0">
            <a:spAutoFit/>
          </a:bodyPr>
          <a:lstStyle/>
          <a:p>
            <a:r>
              <a:rPr lang="de-DE" sz="1000" dirty="0"/>
              <a:t>4)</a:t>
            </a:r>
          </a:p>
        </p:txBody>
      </p:sp>
      <p:sp>
        <p:nvSpPr>
          <p:cNvPr id="11" name="Textfeld 10">
            <a:extLst>
              <a:ext uri="{FF2B5EF4-FFF2-40B4-BE49-F238E27FC236}">
                <a16:creationId xmlns:a16="http://schemas.microsoft.com/office/drawing/2014/main" id="{14E437B8-8593-461C-BB1B-DC8051501F6E}"/>
              </a:ext>
            </a:extLst>
          </p:cNvPr>
          <p:cNvSpPr txBox="1"/>
          <p:nvPr/>
        </p:nvSpPr>
        <p:spPr>
          <a:xfrm>
            <a:off x="6232949" y="5291855"/>
            <a:ext cx="298480" cy="246221"/>
          </a:xfrm>
          <a:prstGeom prst="rect">
            <a:avLst/>
          </a:prstGeom>
          <a:noFill/>
        </p:spPr>
        <p:txBody>
          <a:bodyPr wrap="none" rtlCol="0">
            <a:spAutoFit/>
          </a:bodyPr>
          <a:lstStyle/>
          <a:p>
            <a:r>
              <a:rPr lang="de-DE" sz="1000" dirty="0"/>
              <a:t>5)</a:t>
            </a:r>
          </a:p>
        </p:txBody>
      </p:sp>
      <p:sp>
        <p:nvSpPr>
          <p:cNvPr id="12" name="Textfeld 11">
            <a:extLst>
              <a:ext uri="{FF2B5EF4-FFF2-40B4-BE49-F238E27FC236}">
                <a16:creationId xmlns:a16="http://schemas.microsoft.com/office/drawing/2014/main" id="{F99BE88A-D965-4132-93AA-66AF2093E059}"/>
              </a:ext>
            </a:extLst>
          </p:cNvPr>
          <p:cNvSpPr txBox="1"/>
          <p:nvPr/>
        </p:nvSpPr>
        <p:spPr>
          <a:xfrm>
            <a:off x="6787909" y="5291855"/>
            <a:ext cx="298480" cy="246221"/>
          </a:xfrm>
          <a:prstGeom prst="rect">
            <a:avLst/>
          </a:prstGeom>
          <a:noFill/>
        </p:spPr>
        <p:txBody>
          <a:bodyPr wrap="none" rtlCol="0">
            <a:spAutoFit/>
          </a:bodyPr>
          <a:lstStyle/>
          <a:p>
            <a:r>
              <a:rPr lang="de-DE" sz="1000" dirty="0"/>
              <a:t>6)</a:t>
            </a:r>
          </a:p>
        </p:txBody>
      </p:sp>
      <p:sp>
        <p:nvSpPr>
          <p:cNvPr id="13" name="Textfeld 12">
            <a:extLst>
              <a:ext uri="{FF2B5EF4-FFF2-40B4-BE49-F238E27FC236}">
                <a16:creationId xmlns:a16="http://schemas.microsoft.com/office/drawing/2014/main" id="{BB5F97C9-27A6-4F62-ADBF-E951E2BCD149}"/>
              </a:ext>
            </a:extLst>
          </p:cNvPr>
          <p:cNvSpPr txBox="1"/>
          <p:nvPr/>
        </p:nvSpPr>
        <p:spPr>
          <a:xfrm>
            <a:off x="7523780" y="5291855"/>
            <a:ext cx="298480" cy="246221"/>
          </a:xfrm>
          <a:prstGeom prst="rect">
            <a:avLst/>
          </a:prstGeom>
          <a:noFill/>
        </p:spPr>
        <p:txBody>
          <a:bodyPr wrap="none" rtlCol="0">
            <a:spAutoFit/>
          </a:bodyPr>
          <a:lstStyle/>
          <a:p>
            <a:r>
              <a:rPr lang="de-DE" sz="1000" dirty="0"/>
              <a:t>7)</a:t>
            </a:r>
          </a:p>
        </p:txBody>
      </p:sp>
      <p:sp>
        <p:nvSpPr>
          <p:cNvPr id="14" name="Textfeld 13">
            <a:extLst>
              <a:ext uri="{FF2B5EF4-FFF2-40B4-BE49-F238E27FC236}">
                <a16:creationId xmlns:a16="http://schemas.microsoft.com/office/drawing/2014/main" id="{D75FC411-99D2-4F75-8562-9A3D4A4BA040}"/>
              </a:ext>
            </a:extLst>
          </p:cNvPr>
          <p:cNvSpPr txBox="1"/>
          <p:nvPr/>
        </p:nvSpPr>
        <p:spPr>
          <a:xfrm>
            <a:off x="8342386" y="5291855"/>
            <a:ext cx="298480" cy="246221"/>
          </a:xfrm>
          <a:prstGeom prst="rect">
            <a:avLst/>
          </a:prstGeom>
          <a:noFill/>
        </p:spPr>
        <p:txBody>
          <a:bodyPr wrap="none" rtlCol="0">
            <a:spAutoFit/>
          </a:bodyPr>
          <a:lstStyle/>
          <a:p>
            <a:r>
              <a:rPr lang="de-DE" sz="1000" dirty="0"/>
              <a:t>8)</a:t>
            </a:r>
          </a:p>
        </p:txBody>
      </p:sp>
    </p:spTree>
    <p:extLst>
      <p:ext uri="{BB962C8B-B14F-4D97-AF65-F5344CB8AC3E}">
        <p14:creationId xmlns:p14="http://schemas.microsoft.com/office/powerpoint/2010/main" val="235138951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071406"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Klimaneutralität in den Grundstoff-Branchen,</a:t>
            </a:r>
            <a:br>
              <a:rPr lang="de-DE" altLang="de-DE" dirty="0">
                <a:solidFill>
                  <a:schemeClr val="bg1"/>
                </a:solidFill>
              </a:rPr>
            </a:br>
            <a:r>
              <a:rPr lang="de-DE" altLang="de-DE" dirty="0">
                <a:solidFill>
                  <a:schemeClr val="bg1"/>
                </a:solidFill>
              </a:rPr>
              <a:t>technologische Handlungsoptionen</a:t>
            </a:r>
          </a:p>
        </p:txBody>
      </p:sp>
      <p:pic>
        <p:nvPicPr>
          <p:cNvPr id="4" name="Grafik 3" descr="Ein Bild, das Tisch enthält.&#10;&#10;Automatisch generierte Beschreibung">
            <a:extLst>
              <a:ext uri="{FF2B5EF4-FFF2-40B4-BE49-F238E27FC236}">
                <a16:creationId xmlns:a16="http://schemas.microsoft.com/office/drawing/2014/main" id="{B8E74FD7-D739-4526-90F6-82F581ACBAE6}"/>
              </a:ext>
            </a:extLst>
          </p:cNvPr>
          <p:cNvPicPr>
            <a:picLocks noChangeAspect="1"/>
          </p:cNvPicPr>
          <p:nvPr/>
        </p:nvPicPr>
        <p:blipFill rotWithShape="1">
          <a:blip r:embed="rId3">
            <a:extLst>
              <a:ext uri="{28A0092B-C50C-407E-A947-70E740481C1C}">
                <a14:useLocalDpi xmlns:a14="http://schemas.microsoft.com/office/drawing/2010/main" val="0"/>
              </a:ext>
            </a:extLst>
          </a:blip>
          <a:srcRect t="24762" b="16392"/>
          <a:stretch/>
        </p:blipFill>
        <p:spPr>
          <a:xfrm>
            <a:off x="101933" y="993280"/>
            <a:ext cx="9702134" cy="4035693"/>
          </a:xfrm>
          <a:prstGeom prst="rect">
            <a:avLst/>
          </a:prstGeom>
        </p:spPr>
      </p:pic>
      <p:sp>
        <p:nvSpPr>
          <p:cNvPr id="7" name="Text Box 14">
            <a:extLst>
              <a:ext uri="{FF2B5EF4-FFF2-40B4-BE49-F238E27FC236}">
                <a16:creationId xmlns:a16="http://schemas.microsoft.com/office/drawing/2014/main" id="{E9883172-552B-4476-9070-0806A58D52E1}"/>
              </a:ext>
            </a:extLst>
          </p:cNvPr>
          <p:cNvSpPr txBox="1">
            <a:spLocks noChangeArrowheads="1"/>
          </p:cNvSpPr>
          <p:nvPr/>
        </p:nvSpPr>
        <p:spPr bwMode="auto">
          <a:xfrm>
            <a:off x="6128950" y="5566757"/>
            <a:ext cx="3710952" cy="184666"/>
          </a:xfrm>
          <a:prstGeom prst="rect">
            <a:avLst/>
          </a:prstGeom>
          <a:solidFill>
            <a:schemeClr val="bg1"/>
          </a:solidFill>
          <a:ln>
            <a:noFill/>
          </a:ln>
          <a:effec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 9) </a:t>
            </a:r>
            <a:r>
              <a:rPr lang="de-DE" altLang="de-DE" sz="1200" u="sng" dirty="0" err="1">
                <a:solidFill>
                  <a:srgbClr val="000000"/>
                </a:solidFill>
                <a:ea typeface="Microsoft YaHei" panose="020B0503020204020204" pitchFamily="34" charset="-122"/>
              </a:rPr>
              <a:t>BMWi</a:t>
            </a:r>
            <a:r>
              <a:rPr lang="de-DE" altLang="de-DE" sz="1200" u="sng" dirty="0">
                <a:solidFill>
                  <a:srgbClr val="000000"/>
                </a:solidFill>
                <a:ea typeface="Microsoft YaHei" panose="020B0503020204020204" pitchFamily="34" charset="-122"/>
              </a:rPr>
              <a:t> 2020, Energiewende in der Industrie</a:t>
            </a:r>
            <a:r>
              <a:rPr lang="de-DE" altLang="de-DE" sz="1200" dirty="0">
                <a:solidFill>
                  <a:srgbClr val="000000"/>
                </a:solidFill>
                <a:ea typeface="Microsoft YaHei" panose="020B0503020204020204" pitchFamily="34" charset="-122"/>
              </a:rPr>
              <a:t> .</a:t>
            </a:r>
          </a:p>
        </p:txBody>
      </p:sp>
      <p:sp>
        <p:nvSpPr>
          <p:cNvPr id="9" name="Textfeld 40">
            <a:extLst>
              <a:ext uri="{FF2B5EF4-FFF2-40B4-BE49-F238E27FC236}">
                <a16:creationId xmlns:a16="http://schemas.microsoft.com/office/drawing/2014/main" id="{E8B28F2E-D957-40DA-9E3F-1ED92AE62899}"/>
              </a:ext>
            </a:extLst>
          </p:cNvPr>
          <p:cNvSpPr txBox="1">
            <a:spLocks noChangeArrowheads="1"/>
          </p:cNvSpPr>
          <p:nvPr/>
        </p:nvSpPr>
        <p:spPr bwMode="auto">
          <a:xfrm>
            <a:off x="0" y="5903913"/>
            <a:ext cx="990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Unterschiedliche Handlungsoptionen beim stofflichen Transformationsprozess </a:t>
            </a:r>
          </a:p>
        </p:txBody>
      </p:sp>
    </p:spTree>
    <p:extLst>
      <p:ext uri="{BB962C8B-B14F-4D97-AF65-F5344CB8AC3E}">
        <p14:creationId xmlns:p14="http://schemas.microsoft.com/office/powerpoint/2010/main" val="238619688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7013971"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Drei Grundstoff-Branchen mit besonderer Relevanz</a:t>
            </a:r>
          </a:p>
          <a:p>
            <a:r>
              <a:rPr lang="de-DE" altLang="de-DE" dirty="0">
                <a:solidFill>
                  <a:schemeClr val="bg1"/>
                </a:solidFill>
              </a:rPr>
              <a:t>Chemie, Stahl, Zement</a:t>
            </a:r>
          </a:p>
        </p:txBody>
      </p:sp>
      <p:sp>
        <p:nvSpPr>
          <p:cNvPr id="3" name="Textfeld 1">
            <a:extLst>
              <a:ext uri="{FF2B5EF4-FFF2-40B4-BE49-F238E27FC236}">
                <a16:creationId xmlns:a16="http://schemas.microsoft.com/office/drawing/2014/main" id="{B73FD9BF-307B-47FD-A6D2-B0D2FB6ABC33}"/>
              </a:ext>
            </a:extLst>
          </p:cNvPr>
          <p:cNvSpPr txBox="1">
            <a:spLocks noChangeArrowheads="1"/>
          </p:cNvSpPr>
          <p:nvPr/>
        </p:nvSpPr>
        <p:spPr bwMode="auto">
          <a:xfrm>
            <a:off x="730250" y="793750"/>
            <a:ext cx="90090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solidFill>
                  <a:srgbClr val="3333FF"/>
                </a:solidFill>
                <a:latin typeface="Calibri" panose="020F0502020204030204" pitchFamily="34" charset="0"/>
                <a:cs typeface="Calibri" panose="020F0502020204030204" pitchFamily="34" charset="0"/>
              </a:rPr>
              <a:t>Im ISE e.V.-Konzept „Klimaschutz – Energiewende 2.0“ werden nur 3 Grundstoff-Branchen mit besonderer Relevanz betrachtet (</a:t>
            </a:r>
            <a:r>
              <a:rPr lang="de-DE" altLang="de-DE" sz="1600" b="1" dirty="0">
                <a:solidFill>
                  <a:srgbClr val="3333FF"/>
                </a:solidFill>
                <a:latin typeface="Calibri" panose="020F0502020204030204" pitchFamily="34" charset="0"/>
                <a:cs typeface="Calibri" panose="020F0502020204030204" pitchFamily="34" charset="0"/>
              </a:rPr>
              <a:t>Chemie, Stahl und Zement</a:t>
            </a:r>
            <a:r>
              <a:rPr lang="de-DE" altLang="de-DE" sz="1600" dirty="0">
                <a:solidFill>
                  <a:srgbClr val="3333FF"/>
                </a:solidFill>
                <a:latin typeface="Calibri" panose="020F0502020204030204" pitchFamily="34" charset="0"/>
                <a:cs typeface="Calibri" panose="020F0502020204030204" pitchFamily="34" charset="0"/>
              </a:rPr>
              <a:t>) weil hier z.T. enorme zusätzliche Energie gegenüber der im Kapitel „Energieerzeugung“ enthaltenen Energiezahlen benötigt werden. Alle weiteren Grundsoff-Branchen sind energetisch bereits im Kapitel „Energieerzeugung“ berücksichtigt.</a:t>
            </a:r>
          </a:p>
        </p:txBody>
      </p:sp>
      <p:sp>
        <p:nvSpPr>
          <p:cNvPr id="9" name="Textfeld 40">
            <a:extLst>
              <a:ext uri="{FF2B5EF4-FFF2-40B4-BE49-F238E27FC236}">
                <a16:creationId xmlns:a16="http://schemas.microsoft.com/office/drawing/2014/main" id="{E8B28F2E-D957-40DA-9E3F-1ED92AE62899}"/>
              </a:ext>
            </a:extLst>
          </p:cNvPr>
          <p:cNvSpPr txBox="1">
            <a:spLocks noChangeArrowheads="1"/>
          </p:cNvSpPr>
          <p:nvPr/>
        </p:nvSpPr>
        <p:spPr bwMode="auto">
          <a:xfrm>
            <a:off x="0" y="6064250"/>
            <a:ext cx="990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Der stoffliche Transformationsprozess wirkt sich unterschiedlich stark in den Branchen aus!</a:t>
            </a:r>
          </a:p>
        </p:txBody>
      </p:sp>
      <p:sp>
        <p:nvSpPr>
          <p:cNvPr id="5" name="Textfeld 1">
            <a:extLst>
              <a:ext uri="{FF2B5EF4-FFF2-40B4-BE49-F238E27FC236}">
                <a16:creationId xmlns:a16="http://schemas.microsoft.com/office/drawing/2014/main" id="{7472A301-3D00-4BF5-9B62-D459DAE69F7A}"/>
              </a:ext>
            </a:extLst>
          </p:cNvPr>
          <p:cNvSpPr txBox="1">
            <a:spLocks noChangeArrowheads="1"/>
          </p:cNvSpPr>
          <p:nvPr/>
        </p:nvSpPr>
        <p:spPr bwMode="auto">
          <a:xfrm>
            <a:off x="730249" y="1942042"/>
            <a:ext cx="90090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l"/>
            <a:r>
              <a:rPr lang="de-DE" altLang="de-DE" sz="1600" b="1" dirty="0">
                <a:solidFill>
                  <a:srgbClr val="3333FF"/>
                </a:solidFill>
                <a:latin typeface="Calibri" panose="020F0502020204030204" pitchFamily="34" charset="0"/>
                <a:cs typeface="Calibri" panose="020F0502020204030204" pitchFamily="34" charset="0"/>
              </a:rPr>
              <a:t>Chemie</a:t>
            </a:r>
          </a:p>
          <a:p>
            <a:pPr algn="l"/>
            <a:r>
              <a:rPr lang="de-DE" altLang="de-DE" sz="1600" dirty="0">
                <a:solidFill>
                  <a:srgbClr val="3333FF"/>
                </a:solidFill>
                <a:latin typeface="Calibri" panose="020F0502020204030204" pitchFamily="34" charset="0"/>
                <a:cs typeface="Calibri" panose="020F0502020204030204" pitchFamily="34" charset="0"/>
              </a:rPr>
              <a:t>In der Studie „ROADMAP CHEMIE 2050: Auf dem Weg zu einer treibhausgasneutralen chemischen Industrie“ (auch VCI-Studie genannt) aus dem Jahr 2019 werden 3 </a:t>
            </a:r>
            <a:r>
              <a:rPr lang="de-DE" sz="1800" b="0" i="0" u="none" strike="noStrike" baseline="0" dirty="0">
                <a:solidFill>
                  <a:srgbClr val="3333FF"/>
                </a:solidFill>
                <a:latin typeface="Calibri" panose="020F0502020204030204" pitchFamily="34" charset="0"/>
                <a:cs typeface="Calibri" panose="020F0502020204030204" pitchFamily="34" charset="0"/>
              </a:rPr>
              <a:t>Technologieoptionen behandelt: </a:t>
            </a:r>
          </a:p>
          <a:p>
            <a:pPr algn="l"/>
            <a:r>
              <a:rPr lang="de-DE" sz="1800" b="0" i="0" u="none" strike="noStrike" baseline="0" dirty="0">
                <a:solidFill>
                  <a:srgbClr val="3333FF"/>
                </a:solidFill>
                <a:latin typeface="Calibri" panose="020F0502020204030204" pitchFamily="34" charset="0"/>
                <a:cs typeface="Calibri" panose="020F0502020204030204" pitchFamily="34" charset="0"/>
              </a:rPr>
              <a:t>Pfad 1: </a:t>
            </a:r>
            <a:r>
              <a:rPr lang="de-DE" sz="1800" b="1" i="0" u="none" strike="noStrike" baseline="0" dirty="0">
                <a:solidFill>
                  <a:srgbClr val="3333FF"/>
                </a:solidFill>
                <a:latin typeface="Calibri" panose="020F0502020204030204" pitchFamily="34" charset="0"/>
                <a:cs typeface="Calibri" panose="020F0502020204030204" pitchFamily="34" charset="0"/>
              </a:rPr>
              <a:t>Referenzpfad</a:t>
            </a:r>
            <a:r>
              <a:rPr lang="de-DE" sz="1800" b="0" i="0" u="none" strike="noStrike" baseline="0" dirty="0">
                <a:solidFill>
                  <a:srgbClr val="3333FF"/>
                </a:solidFill>
                <a:latin typeface="Calibri" panose="020F0502020204030204" pitchFamily="34" charset="0"/>
                <a:cs typeface="Calibri" panose="020F0502020204030204" pitchFamily="34" charset="0"/>
              </a:rPr>
              <a:t>; Pfad 2: </a:t>
            </a:r>
            <a:r>
              <a:rPr lang="de-DE" sz="1800" b="1" i="0" u="none" strike="noStrike" baseline="0" dirty="0">
                <a:solidFill>
                  <a:srgbClr val="3333FF"/>
                </a:solidFill>
                <a:latin typeface="Calibri" panose="020F0502020204030204" pitchFamily="34" charset="0"/>
                <a:cs typeface="Calibri" panose="020F0502020204030204" pitchFamily="34" charset="0"/>
              </a:rPr>
              <a:t>Technologiepfad</a:t>
            </a:r>
            <a:r>
              <a:rPr lang="de-DE" sz="1800" b="0" i="0" u="none" strike="noStrike" baseline="0" dirty="0">
                <a:solidFill>
                  <a:srgbClr val="3333FF"/>
                </a:solidFill>
                <a:latin typeface="Calibri" panose="020F0502020204030204" pitchFamily="34" charset="0"/>
                <a:cs typeface="Calibri" panose="020F0502020204030204" pitchFamily="34" charset="0"/>
              </a:rPr>
              <a:t>; Pfad 3: Pfad </a:t>
            </a:r>
            <a:r>
              <a:rPr lang="de-DE" sz="1800" b="1" i="0" u="none" strike="noStrike" baseline="0" dirty="0">
                <a:solidFill>
                  <a:srgbClr val="3333FF"/>
                </a:solidFill>
                <a:latin typeface="Calibri" panose="020F0502020204030204" pitchFamily="34" charset="0"/>
                <a:cs typeface="Calibri" panose="020F0502020204030204" pitchFamily="34" charset="0"/>
              </a:rPr>
              <a:t>Treibhausgasneutralität</a:t>
            </a:r>
            <a:r>
              <a:rPr lang="de-DE" sz="1800" b="0" i="0" u="none" strike="noStrike" baseline="0" dirty="0">
                <a:solidFill>
                  <a:srgbClr val="3333FF"/>
                </a:solidFill>
                <a:latin typeface="Calibri" panose="020F0502020204030204" pitchFamily="34" charset="0"/>
                <a:cs typeface="Calibri" panose="020F0502020204030204" pitchFamily="34" charset="0"/>
              </a:rPr>
              <a:t>.</a:t>
            </a:r>
          </a:p>
          <a:p>
            <a:r>
              <a:rPr lang="de-DE" altLang="de-DE" sz="1600" dirty="0">
                <a:solidFill>
                  <a:srgbClr val="3333FF"/>
                </a:solidFill>
                <a:latin typeface="Calibri" panose="020F0502020204030204" pitchFamily="34" charset="0"/>
                <a:cs typeface="Calibri" panose="020F0502020204030204" pitchFamily="34" charset="0"/>
              </a:rPr>
              <a:t>Da wir als ISE e.V. in unserer Zieldefinition Klimaneutralität bis 2040 festgelegt haben, werden im Weiteren die Zahlen vom Pfad 3 verwendet. Allerdings erwarten wir von der Chemie, dass sie ihre Ziele von 2050 auf 2040 vorzieht! Bei diesem Pfad wird enorme zusätzliche Energie gegenüber dem Kapitel „Energieerzeugung“  benötigt! </a:t>
            </a:r>
          </a:p>
        </p:txBody>
      </p:sp>
      <p:sp>
        <p:nvSpPr>
          <p:cNvPr id="6" name="Textfeld 1">
            <a:extLst>
              <a:ext uri="{FF2B5EF4-FFF2-40B4-BE49-F238E27FC236}">
                <a16:creationId xmlns:a16="http://schemas.microsoft.com/office/drawing/2014/main" id="{5192ED44-C7A5-4A90-AF28-AD9F785065E5}"/>
              </a:ext>
            </a:extLst>
          </p:cNvPr>
          <p:cNvSpPr txBox="1">
            <a:spLocks noChangeArrowheads="1"/>
          </p:cNvSpPr>
          <p:nvPr/>
        </p:nvSpPr>
        <p:spPr bwMode="auto">
          <a:xfrm>
            <a:off x="730249" y="4136774"/>
            <a:ext cx="900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l"/>
            <a:r>
              <a:rPr lang="de-DE" altLang="de-DE" sz="1600" b="1" dirty="0">
                <a:solidFill>
                  <a:srgbClr val="3333FF"/>
                </a:solidFill>
                <a:latin typeface="Calibri" panose="020F0502020204030204" pitchFamily="34" charset="0"/>
                <a:cs typeface="Calibri" panose="020F0502020204030204" pitchFamily="34" charset="0"/>
              </a:rPr>
              <a:t>Stahl</a:t>
            </a:r>
          </a:p>
          <a:p>
            <a:pPr algn="l"/>
            <a:r>
              <a:rPr lang="de-DE" altLang="de-DE" sz="1600" dirty="0">
                <a:solidFill>
                  <a:srgbClr val="3333FF"/>
                </a:solidFill>
                <a:latin typeface="Calibri" panose="020F0502020204030204" pitchFamily="34" charset="0"/>
                <a:cs typeface="Calibri" panose="020F0502020204030204" pitchFamily="34" charset="0"/>
              </a:rPr>
              <a:t>Hier gibt es bei der Transformation zur Klimaneutralität neben der Direktreduktion mit Wasserstoff und anderen Verfahren auch die Elektrolyse nach dem Molten Oxide Electrolysis/ Boston </a:t>
            </a:r>
            <a:r>
              <a:rPr lang="de-DE" altLang="de-DE" sz="1600" dirty="0" err="1">
                <a:solidFill>
                  <a:srgbClr val="3333FF"/>
                </a:solidFill>
                <a:latin typeface="Calibri" panose="020F0502020204030204" pitchFamily="34" charset="0"/>
                <a:cs typeface="Calibri" panose="020F0502020204030204" pitchFamily="34" charset="0"/>
              </a:rPr>
              <a:t>Metal</a:t>
            </a:r>
            <a:r>
              <a:rPr lang="de-DE" altLang="de-DE" sz="1600" dirty="0">
                <a:solidFill>
                  <a:srgbClr val="3333FF"/>
                </a:solidFill>
                <a:latin typeface="Calibri" panose="020F0502020204030204" pitchFamily="34" charset="0"/>
                <a:cs typeface="Calibri" panose="020F0502020204030204" pitchFamily="34" charset="0"/>
              </a:rPr>
              <a:t> Verfahren. </a:t>
            </a:r>
            <a:endParaRPr lang="de-DE" sz="1800" b="0" i="0" u="none" strike="noStrike" baseline="0" dirty="0">
              <a:solidFill>
                <a:srgbClr val="3333FF"/>
              </a:solidFill>
              <a:latin typeface="Calibri" panose="020F0502020204030204" pitchFamily="34" charset="0"/>
              <a:cs typeface="Calibri" panose="020F0502020204030204" pitchFamily="34" charset="0"/>
            </a:endParaRPr>
          </a:p>
        </p:txBody>
      </p:sp>
      <p:sp>
        <p:nvSpPr>
          <p:cNvPr id="7" name="Textfeld 1">
            <a:extLst>
              <a:ext uri="{FF2B5EF4-FFF2-40B4-BE49-F238E27FC236}">
                <a16:creationId xmlns:a16="http://schemas.microsoft.com/office/drawing/2014/main" id="{834C5609-261E-43E2-86E3-363BDDE8E8ED}"/>
              </a:ext>
            </a:extLst>
          </p:cNvPr>
          <p:cNvSpPr txBox="1">
            <a:spLocks noChangeArrowheads="1"/>
          </p:cNvSpPr>
          <p:nvPr/>
        </p:nvSpPr>
        <p:spPr bwMode="auto">
          <a:xfrm>
            <a:off x="730249" y="5038844"/>
            <a:ext cx="900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l"/>
            <a:r>
              <a:rPr lang="de-DE" altLang="de-DE" sz="1600" b="1" dirty="0">
                <a:solidFill>
                  <a:srgbClr val="3333FF"/>
                </a:solidFill>
                <a:latin typeface="Calibri" panose="020F0502020204030204" pitchFamily="34" charset="0"/>
                <a:cs typeface="Calibri" panose="020F0502020204030204" pitchFamily="34" charset="0"/>
              </a:rPr>
              <a:t>Zement</a:t>
            </a:r>
          </a:p>
          <a:p>
            <a:pPr algn="l"/>
            <a:r>
              <a:rPr lang="de-DE" altLang="de-DE" sz="1600" dirty="0">
                <a:solidFill>
                  <a:srgbClr val="3333FF"/>
                </a:solidFill>
                <a:latin typeface="Calibri" panose="020F0502020204030204" pitchFamily="34" charset="0"/>
                <a:cs typeface="Calibri" panose="020F0502020204030204" pitchFamily="34" charset="0"/>
              </a:rPr>
              <a:t>Nach den vorliegenden Studien bleibt nur die Möglichkeit das im verfahrenstechnischen Prozess entstehende CO</a:t>
            </a:r>
            <a:r>
              <a:rPr lang="de-DE" altLang="de-DE" sz="1600" baseline="-25000" dirty="0">
                <a:solidFill>
                  <a:srgbClr val="3333FF"/>
                </a:solidFill>
                <a:latin typeface="Calibri" panose="020F0502020204030204" pitchFamily="34" charset="0"/>
                <a:cs typeface="Calibri" panose="020F0502020204030204" pitchFamily="34" charset="0"/>
              </a:rPr>
              <a:t>2</a:t>
            </a:r>
            <a:r>
              <a:rPr lang="de-DE" altLang="de-DE" sz="1600" dirty="0">
                <a:solidFill>
                  <a:srgbClr val="3333FF"/>
                </a:solidFill>
                <a:latin typeface="Calibri" panose="020F0502020204030204" pitchFamily="34" charset="0"/>
                <a:cs typeface="Calibri" panose="020F0502020204030204" pitchFamily="34" charset="0"/>
              </a:rPr>
              <a:t> mit CCS/CCU-Verfahren klimaneutral zu machen. Dabei wird zusätzliche Energie benötigt.</a:t>
            </a:r>
            <a:endParaRPr lang="de-DE" sz="1800" b="0" i="0" u="none" strike="noStrike" baseline="0" dirty="0">
              <a:solidFill>
                <a:srgbClr val="3333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520234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53063F2-257F-4C29-A806-43A690D4CB14}"/>
              </a:ext>
            </a:extLst>
          </p:cNvPr>
          <p:cNvPicPr>
            <a:picLocks noChangeAspect="1"/>
          </p:cNvPicPr>
          <p:nvPr/>
        </p:nvPicPr>
        <p:blipFill rotWithShape="1">
          <a:blip r:embed="rId3">
            <a:extLst>
              <a:ext uri="{28A0092B-C50C-407E-A947-70E740481C1C}">
                <a14:useLocalDpi xmlns:a14="http://schemas.microsoft.com/office/drawing/2010/main" val="0"/>
              </a:ext>
            </a:extLst>
          </a:blip>
          <a:srcRect l="2246" t="12662" r="4994" b="3818"/>
          <a:stretch/>
        </p:blipFill>
        <p:spPr>
          <a:xfrm>
            <a:off x="504825" y="952500"/>
            <a:ext cx="8687673" cy="4951413"/>
          </a:xfrm>
          <a:prstGeom prst="rect">
            <a:avLst/>
          </a:prstGeom>
        </p:spPr>
      </p:pic>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195607"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Chemie: VCI-Studie, Pfad 3 „Klimaneutralität“</a:t>
            </a:r>
          </a:p>
          <a:p>
            <a:r>
              <a:rPr lang="de-DE" altLang="de-DE" dirty="0">
                <a:solidFill>
                  <a:schemeClr val="bg1"/>
                </a:solidFill>
              </a:rPr>
              <a:t>Strombedarf nach Produkt bzw. Prozess</a:t>
            </a:r>
          </a:p>
        </p:txBody>
      </p:sp>
      <p:sp>
        <p:nvSpPr>
          <p:cNvPr id="9" name="Textfeld 40">
            <a:extLst>
              <a:ext uri="{FF2B5EF4-FFF2-40B4-BE49-F238E27FC236}">
                <a16:creationId xmlns:a16="http://schemas.microsoft.com/office/drawing/2014/main" id="{E8B28F2E-D957-40DA-9E3F-1ED92AE62899}"/>
              </a:ext>
            </a:extLst>
          </p:cNvPr>
          <p:cNvSpPr txBox="1">
            <a:spLocks noChangeArrowheads="1"/>
          </p:cNvSpPr>
          <p:nvPr/>
        </p:nvSpPr>
        <p:spPr bwMode="auto">
          <a:xfrm>
            <a:off x="0" y="6117749"/>
            <a:ext cx="990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Klimaneutralität ist sehr gut, aber bitte schon 2040!</a:t>
            </a:r>
          </a:p>
        </p:txBody>
      </p:sp>
      <p:sp>
        <p:nvSpPr>
          <p:cNvPr id="7" name="Text Box 14">
            <a:extLst>
              <a:ext uri="{FF2B5EF4-FFF2-40B4-BE49-F238E27FC236}">
                <a16:creationId xmlns:a16="http://schemas.microsoft.com/office/drawing/2014/main" id="{A93CB5CA-1813-4932-8DF1-36F7698FA965}"/>
              </a:ext>
            </a:extLst>
          </p:cNvPr>
          <p:cNvSpPr txBox="1">
            <a:spLocks noChangeArrowheads="1"/>
          </p:cNvSpPr>
          <p:nvPr/>
        </p:nvSpPr>
        <p:spPr bwMode="auto">
          <a:xfrm>
            <a:off x="6912245" y="5903913"/>
            <a:ext cx="2066271" cy="184666"/>
          </a:xfrm>
          <a:prstGeom prst="rect">
            <a:avLst/>
          </a:prstGeom>
          <a:solidFill>
            <a:schemeClr val="bg1"/>
          </a:solidFill>
          <a:ln>
            <a:noFill/>
          </a:ln>
          <a:effec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 10) VCI-Studie Pfad 3</a:t>
            </a:r>
            <a:endParaRPr lang="de-DE" altLang="de-DE" sz="1200" dirty="0">
              <a:solidFill>
                <a:srgbClr val="000000"/>
              </a:solidFill>
              <a:ea typeface="Microsoft YaHei" panose="020B0503020204020204" pitchFamily="34" charset="-122"/>
            </a:endParaRPr>
          </a:p>
        </p:txBody>
      </p:sp>
      <p:sp>
        <p:nvSpPr>
          <p:cNvPr id="6" name="Textfeld 5">
            <a:extLst>
              <a:ext uri="{FF2B5EF4-FFF2-40B4-BE49-F238E27FC236}">
                <a16:creationId xmlns:a16="http://schemas.microsoft.com/office/drawing/2014/main" id="{BAAA446D-E192-4976-986C-C1B494FA9C6F}"/>
              </a:ext>
            </a:extLst>
          </p:cNvPr>
          <p:cNvSpPr txBox="1"/>
          <p:nvPr/>
        </p:nvSpPr>
        <p:spPr>
          <a:xfrm>
            <a:off x="7261860" y="1066800"/>
            <a:ext cx="841897" cy="307777"/>
          </a:xfrm>
          <a:prstGeom prst="rect">
            <a:avLst/>
          </a:prstGeom>
          <a:noFill/>
        </p:spPr>
        <p:txBody>
          <a:bodyPr wrap="none" rtlCol="0">
            <a:spAutoFit/>
          </a:bodyPr>
          <a:lstStyle/>
          <a:p>
            <a:r>
              <a:rPr lang="de-DE" sz="1400" dirty="0">
                <a:solidFill>
                  <a:srgbClr val="FF0000"/>
                </a:solidFill>
                <a:latin typeface="Calibri" panose="020F0502020204030204" pitchFamily="34" charset="0"/>
                <a:cs typeface="Calibri" panose="020F0502020204030204" pitchFamily="34" charset="0"/>
              </a:rPr>
              <a:t>684 TWh</a:t>
            </a:r>
          </a:p>
        </p:txBody>
      </p:sp>
    </p:spTree>
    <p:extLst>
      <p:ext uri="{BB962C8B-B14F-4D97-AF65-F5344CB8AC3E}">
        <p14:creationId xmlns:p14="http://schemas.microsoft.com/office/powerpoint/2010/main" val="173414204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8306761"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Stahl</a:t>
            </a:r>
            <a:br>
              <a:rPr lang="de-DE" altLang="de-DE" dirty="0">
                <a:solidFill>
                  <a:schemeClr val="bg1"/>
                </a:solidFill>
              </a:rPr>
            </a:br>
            <a:r>
              <a:rPr lang="de-DE" altLang="de-DE" dirty="0">
                <a:solidFill>
                  <a:schemeClr val="bg1"/>
                </a:solidFill>
              </a:rPr>
              <a:t>Eisenelektrolyse und Einschmelzen im Elektrolichtbogenofen</a:t>
            </a:r>
          </a:p>
        </p:txBody>
      </p:sp>
      <p:sp>
        <p:nvSpPr>
          <p:cNvPr id="3" name="Textfeld 1">
            <a:extLst>
              <a:ext uri="{FF2B5EF4-FFF2-40B4-BE49-F238E27FC236}">
                <a16:creationId xmlns:a16="http://schemas.microsoft.com/office/drawing/2014/main" id="{B73FD9BF-307B-47FD-A6D2-B0D2FB6ABC33}"/>
              </a:ext>
            </a:extLst>
          </p:cNvPr>
          <p:cNvSpPr txBox="1">
            <a:spLocks noChangeArrowheads="1"/>
          </p:cNvSpPr>
          <p:nvPr/>
        </p:nvSpPr>
        <p:spPr bwMode="auto">
          <a:xfrm>
            <a:off x="661670" y="2483971"/>
            <a:ext cx="90090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sz="1600" b="1" i="1" dirty="0">
                <a:effectLst/>
                <a:latin typeface="Calibri" panose="020F0502020204030204" pitchFamily="34" charset="0"/>
                <a:cs typeface="Calibri" panose="020F0502020204030204" pitchFamily="34" charset="0"/>
              </a:rPr>
              <a:t>Strombedarf</a:t>
            </a:r>
          </a:p>
          <a:p>
            <a:r>
              <a:rPr lang="de-DE" sz="1600" i="1" dirty="0">
                <a:effectLst/>
                <a:latin typeface="Calibri" panose="020F0502020204030204" pitchFamily="34" charset="0"/>
                <a:cs typeface="Calibri" panose="020F0502020204030204" pitchFamily="34" charset="0"/>
              </a:rPr>
              <a:t>„Der Strombedarf für die Herstellung von Stahl mittels des ULCOWIN-Prozesses beträgt rund 2,9 MWh pro Tonne (abgeleitet aus </a:t>
            </a:r>
            <a:r>
              <a:rPr lang="de-DE" sz="1600" i="1" dirty="0" err="1">
                <a:effectLst/>
                <a:latin typeface="Calibri" panose="020F0502020204030204" pitchFamily="34" charset="0"/>
                <a:cs typeface="Calibri" panose="020F0502020204030204" pitchFamily="34" charset="0"/>
              </a:rPr>
              <a:t>Lavelaine</a:t>
            </a:r>
            <a:r>
              <a:rPr lang="de-DE" sz="1600" i="1" dirty="0">
                <a:effectLst/>
                <a:latin typeface="Calibri" panose="020F0502020204030204" pitchFamily="34" charset="0"/>
                <a:cs typeface="Calibri" panose="020F0502020204030204" pitchFamily="34" charset="0"/>
              </a:rPr>
              <a:t> de Maubeuge et al. 2016).7 Dies entspricht in etwa dem 7-fachen Strombedarf der konventionellen Primärstahlherstellung über die Hochofen-Konverter-Route. Der Strombedarf entsteht hauptsächlich (zu gut 80 %)durch den elektrolytischen Reduktionsprozess. Der restliche Strombedarf ist im Wesentlichen auf den Schmelzprozess zurückzuführen. </a:t>
            </a:r>
            <a:r>
              <a:rPr lang="de-DE" sz="1600" b="1" i="1" dirty="0">
                <a:effectLst/>
                <a:latin typeface="Calibri" panose="020F0502020204030204" pitchFamily="34" charset="0"/>
                <a:cs typeface="Calibri" panose="020F0502020204030204" pitchFamily="34" charset="0"/>
              </a:rPr>
              <a:t>Würden 50 % (100 %) der in Deutschland über die Hochofenroute laufenden Stahlproduktion des Jahres 2017 in Höhe von 29,5 Mio. t mittels des ULCOWIN-Verfahrens hergestellt, so würde dadurch ein zusätzlicher Elektrizitätsbedarf von 43 TWh (85 TWh) entstehen. </a:t>
            </a:r>
            <a:r>
              <a:rPr lang="de-DE" sz="1600" i="1" dirty="0">
                <a:effectLst/>
                <a:latin typeface="Calibri" panose="020F0502020204030204" pitchFamily="34" charset="0"/>
                <a:cs typeface="Calibri" panose="020F0502020204030204" pitchFamily="34" charset="0"/>
              </a:rPr>
              <a:t>Für den Referenzfall der Hochofenroute wurde dabei angenommen, dass kein Nettostrombedarf vorliegt, da sich die Hochofenroute über die Kuppelgasnutzung in den Kraftwerken selbst versorgen kann.“</a:t>
            </a:r>
            <a:endParaRPr lang="de-DE" altLang="de-DE" sz="1600" i="1" dirty="0">
              <a:latin typeface="Calibri" panose="020F0502020204030204" pitchFamily="34" charset="0"/>
              <a:cs typeface="Calibri" panose="020F0502020204030204" pitchFamily="34" charset="0"/>
            </a:endParaRPr>
          </a:p>
        </p:txBody>
      </p:sp>
      <p:sp>
        <p:nvSpPr>
          <p:cNvPr id="9" name="Textfeld 40">
            <a:extLst>
              <a:ext uri="{FF2B5EF4-FFF2-40B4-BE49-F238E27FC236}">
                <a16:creationId xmlns:a16="http://schemas.microsoft.com/office/drawing/2014/main" id="{E8B28F2E-D957-40DA-9E3F-1ED92AE62899}"/>
              </a:ext>
            </a:extLst>
          </p:cNvPr>
          <p:cNvSpPr txBox="1">
            <a:spLocks noChangeArrowheads="1"/>
          </p:cNvSpPr>
          <p:nvPr/>
        </p:nvSpPr>
        <p:spPr bwMode="auto">
          <a:xfrm>
            <a:off x="0" y="5886252"/>
            <a:ext cx="990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Der neue Prozess spart eine Menge fossiler Energie ein!</a:t>
            </a:r>
          </a:p>
        </p:txBody>
      </p:sp>
      <p:sp>
        <p:nvSpPr>
          <p:cNvPr id="8" name="Textfeld 7">
            <a:extLst>
              <a:ext uri="{FF2B5EF4-FFF2-40B4-BE49-F238E27FC236}">
                <a16:creationId xmlns:a16="http://schemas.microsoft.com/office/drawing/2014/main" id="{627809EC-32E1-46A5-AB52-1FD19BAE5C87}"/>
              </a:ext>
            </a:extLst>
          </p:cNvPr>
          <p:cNvSpPr txBox="1"/>
          <p:nvPr/>
        </p:nvSpPr>
        <p:spPr>
          <a:xfrm>
            <a:off x="661670" y="5301476"/>
            <a:ext cx="8933764" cy="523220"/>
          </a:xfrm>
          <a:prstGeom prst="rect">
            <a:avLst/>
          </a:prstGeom>
          <a:noFill/>
        </p:spPr>
        <p:txBody>
          <a:bodyPr wrap="square" rtlCol="0">
            <a:spAutoFit/>
          </a:bodyPr>
          <a:lstStyle/>
          <a:p>
            <a:r>
              <a:rPr lang="de-DE" sz="1400" dirty="0">
                <a:solidFill>
                  <a:srgbClr val="FF0000"/>
                </a:solidFill>
              </a:rPr>
              <a:t>Der zusätzliche Endenergiebedarf ist durch den Wegfall fossiler Energien bei der stofflichen Transformation im</a:t>
            </a:r>
            <a:br>
              <a:rPr lang="de-DE" sz="1400" dirty="0">
                <a:solidFill>
                  <a:srgbClr val="FF0000"/>
                </a:solidFill>
              </a:rPr>
            </a:br>
            <a:r>
              <a:rPr lang="de-DE" sz="1400" dirty="0">
                <a:solidFill>
                  <a:srgbClr val="FF0000"/>
                </a:solidFill>
              </a:rPr>
              <a:t>Einsparpotenzial des Endenergieverbrauchsektors „Industrie“ enthalten. </a:t>
            </a:r>
          </a:p>
        </p:txBody>
      </p:sp>
      <p:sp>
        <p:nvSpPr>
          <p:cNvPr id="11" name="Textfeld 10">
            <a:extLst>
              <a:ext uri="{FF2B5EF4-FFF2-40B4-BE49-F238E27FC236}">
                <a16:creationId xmlns:a16="http://schemas.microsoft.com/office/drawing/2014/main" id="{2A097073-A92E-4835-A069-A6637C9A64C1}"/>
              </a:ext>
            </a:extLst>
          </p:cNvPr>
          <p:cNvSpPr txBox="1"/>
          <p:nvPr/>
        </p:nvSpPr>
        <p:spPr>
          <a:xfrm>
            <a:off x="661670" y="857790"/>
            <a:ext cx="8735631" cy="1600438"/>
          </a:xfrm>
          <a:prstGeom prst="rect">
            <a:avLst/>
          </a:prstGeom>
          <a:noFill/>
        </p:spPr>
        <p:txBody>
          <a:bodyPr wrap="square" rtlCol="0">
            <a:spAutoFit/>
          </a:bodyPr>
          <a:lstStyle/>
          <a:p>
            <a:pPr algn="l"/>
            <a:r>
              <a:rPr lang="de-DE" sz="1600" b="1" i="1" u="none" strike="noStrike" baseline="0" dirty="0">
                <a:latin typeface="Calibri" panose="020F0502020204030204" pitchFamily="34" charset="0"/>
                <a:cs typeface="Calibri" panose="020F0502020204030204" pitchFamily="34" charset="0"/>
              </a:rPr>
              <a:t>Verfahren</a:t>
            </a:r>
            <a:br>
              <a:rPr lang="de-DE" sz="1600" b="0" i="1" u="none" strike="noStrike" baseline="0" dirty="0">
                <a:latin typeface="Calibri" panose="020F0502020204030204" pitchFamily="34" charset="0"/>
                <a:cs typeface="Calibri" panose="020F0502020204030204" pitchFamily="34" charset="0"/>
              </a:rPr>
            </a:br>
            <a:r>
              <a:rPr lang="de-DE" sz="1600" b="0" i="1" u="none" strike="noStrike" baseline="0" dirty="0">
                <a:latin typeface="Calibri" panose="020F0502020204030204" pitchFamily="34" charset="0"/>
                <a:cs typeface="Calibri" panose="020F0502020204030204" pitchFamily="34" charset="0"/>
              </a:rPr>
              <a:t>„Bei der (alkalischen) Eisenelektrolyse werden Eisenerze bei einer Temperatur von 110 °C in einer Natronlauge zu Eisen reduziert und anschließend im Lichtbogenofen zu Rohstahl geschmolzen. Auf ein kohlenstoffhaltiges Reduktionsmittel kann verzichtet werden. Das Verfahren verspricht somit eine</a:t>
            </a:r>
          </a:p>
          <a:p>
            <a:pPr algn="l"/>
            <a:r>
              <a:rPr lang="de-DE" sz="1600" b="0" i="1" u="none" strike="noStrike" baseline="0" dirty="0">
                <a:latin typeface="Calibri" panose="020F0502020204030204" pitchFamily="34" charset="0"/>
                <a:cs typeface="Calibri" panose="020F0502020204030204" pitchFamily="34" charset="0"/>
              </a:rPr>
              <a:t>deutliche Steigerung der Energieeffizienz gegenüber der Hochofenroute und könnte bei der ausschließlichen Nutzung von erneuerbarem Strom prinzipiell CO2-frei sein</a:t>
            </a:r>
            <a:r>
              <a:rPr lang="de-DE" sz="1800" b="0" i="1" u="none" strike="noStrike" baseline="0" dirty="0">
                <a:latin typeface="Calibri" panose="020F0502020204030204" pitchFamily="34" charset="0"/>
                <a:cs typeface="Calibri" panose="020F0502020204030204" pitchFamily="34" charset="0"/>
              </a:rPr>
              <a:t>.“</a:t>
            </a:r>
            <a:endParaRPr lang="de-DE" i="1" dirty="0">
              <a:latin typeface="Calibri" panose="020F0502020204030204" pitchFamily="34" charset="0"/>
              <a:cs typeface="Calibri" panose="020F0502020204030204" pitchFamily="34" charset="0"/>
            </a:endParaRPr>
          </a:p>
        </p:txBody>
      </p:sp>
      <p:sp>
        <p:nvSpPr>
          <p:cNvPr id="12" name="Textfeld 11">
            <a:extLst>
              <a:ext uri="{FF2B5EF4-FFF2-40B4-BE49-F238E27FC236}">
                <a16:creationId xmlns:a16="http://schemas.microsoft.com/office/drawing/2014/main" id="{FE9A6243-9A58-4DFB-8560-F4EA882033FE}"/>
              </a:ext>
            </a:extLst>
          </p:cNvPr>
          <p:cNvSpPr txBox="1"/>
          <p:nvPr/>
        </p:nvSpPr>
        <p:spPr>
          <a:xfrm>
            <a:off x="1520567" y="841052"/>
            <a:ext cx="369012" cy="246221"/>
          </a:xfrm>
          <a:prstGeom prst="rect">
            <a:avLst/>
          </a:prstGeom>
          <a:noFill/>
        </p:spPr>
        <p:txBody>
          <a:bodyPr wrap="none" rtlCol="0">
            <a:spAutoFit/>
          </a:bodyPr>
          <a:lstStyle/>
          <a:p>
            <a:r>
              <a:rPr lang="de-DE" sz="1000" dirty="0"/>
              <a:t>11)</a:t>
            </a:r>
          </a:p>
        </p:txBody>
      </p:sp>
      <p:sp>
        <p:nvSpPr>
          <p:cNvPr id="13" name="Textfeld 12">
            <a:extLst>
              <a:ext uri="{FF2B5EF4-FFF2-40B4-BE49-F238E27FC236}">
                <a16:creationId xmlns:a16="http://schemas.microsoft.com/office/drawing/2014/main" id="{47841B3A-AF2E-4D50-AB4D-6ED3E223A100}"/>
              </a:ext>
            </a:extLst>
          </p:cNvPr>
          <p:cNvSpPr txBox="1"/>
          <p:nvPr/>
        </p:nvSpPr>
        <p:spPr>
          <a:xfrm>
            <a:off x="1826428" y="2474966"/>
            <a:ext cx="369012" cy="246221"/>
          </a:xfrm>
          <a:prstGeom prst="rect">
            <a:avLst/>
          </a:prstGeom>
          <a:noFill/>
        </p:spPr>
        <p:txBody>
          <a:bodyPr wrap="none" rtlCol="0">
            <a:spAutoFit/>
          </a:bodyPr>
          <a:lstStyle/>
          <a:p>
            <a:r>
              <a:rPr lang="de-DE" sz="1000" dirty="0"/>
              <a:t>12)</a:t>
            </a:r>
          </a:p>
        </p:txBody>
      </p:sp>
      <p:sp>
        <p:nvSpPr>
          <p:cNvPr id="14" name="Textfeld 13">
            <a:extLst>
              <a:ext uri="{FF2B5EF4-FFF2-40B4-BE49-F238E27FC236}">
                <a16:creationId xmlns:a16="http://schemas.microsoft.com/office/drawing/2014/main" id="{90C507C9-A709-498B-8749-A3E85EBD3201}"/>
              </a:ext>
            </a:extLst>
          </p:cNvPr>
          <p:cNvSpPr txBox="1"/>
          <p:nvPr/>
        </p:nvSpPr>
        <p:spPr>
          <a:xfrm>
            <a:off x="7914683" y="5612133"/>
            <a:ext cx="1680751" cy="276999"/>
          </a:xfrm>
          <a:prstGeom prst="rect">
            <a:avLst/>
          </a:prstGeom>
          <a:noFill/>
        </p:spPr>
        <p:txBody>
          <a:bodyPr wrap="square">
            <a:spAutoFit/>
          </a:bodyPr>
          <a:lstStyle/>
          <a:p>
            <a:r>
              <a:rPr lang="de-DE" altLang="de-DE" sz="1200" u="sng" dirty="0">
                <a:latin typeface="+mj-lt"/>
                <a:cs typeface="Calibri" panose="020F0502020204030204" pitchFamily="34" charset="0"/>
              </a:rPr>
              <a:t>Quelle</a:t>
            </a:r>
            <a:r>
              <a:rPr lang="de-DE" altLang="de-DE" sz="1200" dirty="0">
                <a:latin typeface="+mj-lt"/>
                <a:cs typeface="Calibri" panose="020F0502020204030204" pitchFamily="34" charset="0"/>
              </a:rPr>
              <a:t>: x) Quellenliste</a:t>
            </a:r>
            <a:endParaRPr lang="de-DE" sz="1200" dirty="0">
              <a:latin typeface="+mj-lt"/>
            </a:endParaRPr>
          </a:p>
        </p:txBody>
      </p:sp>
    </p:spTree>
    <p:extLst>
      <p:ext uri="{BB962C8B-B14F-4D97-AF65-F5344CB8AC3E}">
        <p14:creationId xmlns:p14="http://schemas.microsoft.com/office/powerpoint/2010/main" val="258894445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7302320"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Zement</a:t>
            </a:r>
            <a:br>
              <a:rPr lang="de-DE" altLang="de-DE" dirty="0">
                <a:solidFill>
                  <a:schemeClr val="bg1"/>
                </a:solidFill>
              </a:rPr>
            </a:br>
            <a:r>
              <a:rPr lang="de-DE" dirty="0">
                <a:solidFill>
                  <a:schemeClr val="bg1"/>
                </a:solidFill>
              </a:rPr>
              <a:t>CO</a:t>
            </a:r>
            <a:r>
              <a:rPr lang="de-DE" baseline="-25000" dirty="0">
                <a:solidFill>
                  <a:schemeClr val="bg1"/>
                </a:solidFill>
              </a:rPr>
              <a:t>2</a:t>
            </a:r>
            <a:r>
              <a:rPr lang="de-DE" dirty="0">
                <a:solidFill>
                  <a:schemeClr val="bg1"/>
                </a:solidFill>
              </a:rPr>
              <a:t>-Abscheidung mit dem </a:t>
            </a:r>
            <a:r>
              <a:rPr lang="de-DE" dirty="0" err="1">
                <a:solidFill>
                  <a:schemeClr val="bg1"/>
                </a:solidFill>
              </a:rPr>
              <a:t>Oxyfuel</a:t>
            </a:r>
            <a:r>
              <a:rPr lang="de-DE" dirty="0">
                <a:solidFill>
                  <a:schemeClr val="bg1"/>
                </a:solidFill>
              </a:rPr>
              <a:t> –Verfahren (CCS)</a:t>
            </a:r>
            <a:endParaRPr lang="de-DE" altLang="de-DE" dirty="0">
              <a:solidFill>
                <a:schemeClr val="bg1"/>
              </a:solidFill>
            </a:endParaRPr>
          </a:p>
        </p:txBody>
      </p:sp>
      <p:sp>
        <p:nvSpPr>
          <p:cNvPr id="3" name="Textfeld 1">
            <a:extLst>
              <a:ext uri="{FF2B5EF4-FFF2-40B4-BE49-F238E27FC236}">
                <a16:creationId xmlns:a16="http://schemas.microsoft.com/office/drawing/2014/main" id="{B73FD9BF-307B-47FD-A6D2-B0D2FB6ABC33}"/>
              </a:ext>
            </a:extLst>
          </p:cNvPr>
          <p:cNvSpPr txBox="1">
            <a:spLocks noChangeArrowheads="1"/>
          </p:cNvSpPr>
          <p:nvPr/>
        </p:nvSpPr>
        <p:spPr bwMode="auto">
          <a:xfrm>
            <a:off x="800255" y="3016190"/>
            <a:ext cx="90090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sz="1600" b="1" i="1" dirty="0">
                <a:effectLst/>
                <a:latin typeface="Calibri" panose="020F0502020204030204" pitchFamily="34" charset="0"/>
                <a:cs typeface="Calibri" panose="020F0502020204030204" pitchFamily="34" charset="0"/>
              </a:rPr>
              <a:t>Strombedarf</a:t>
            </a:r>
          </a:p>
          <a:p>
            <a:r>
              <a:rPr lang="de-DE" sz="1600" i="1" dirty="0">
                <a:effectLst/>
                <a:latin typeface="Calibri" panose="020F0502020204030204" pitchFamily="34" charset="0"/>
                <a:cs typeface="Calibri" panose="020F0502020204030204" pitchFamily="34" charset="0"/>
              </a:rPr>
              <a:t>Der Strombedarf für die Herstellung von Zement mittels </a:t>
            </a:r>
            <a:r>
              <a:rPr lang="de-DE" sz="1600" i="1" dirty="0" err="1">
                <a:effectLst/>
                <a:latin typeface="Calibri" panose="020F0502020204030204" pitchFamily="34" charset="0"/>
                <a:cs typeface="Calibri" panose="020F0502020204030204" pitchFamily="34" charset="0"/>
              </a:rPr>
              <a:t>Oxyfuel</a:t>
            </a:r>
            <a:r>
              <a:rPr lang="de-DE" sz="1600" i="1" dirty="0">
                <a:effectLst/>
                <a:latin typeface="Calibri" panose="020F0502020204030204" pitchFamily="34" charset="0"/>
                <a:cs typeface="Calibri" panose="020F0502020204030204" pitchFamily="34" charset="0"/>
              </a:rPr>
              <a:t>-Verfahren beträgt circa 0,25 MWh/t Zement (CEMCAP 2019). Dies entspricht in etwa dem 2,5-fachen Strombedarf der konventionellen Zementherstellung ohne CCS. Der zusätzliche Strombedarf entsteht hauptsächlich durch die Bereitstellung von Sauerstoff mittels einer Luftzerlegungsanlage (circa 35%) und den Betrieb der Carbon-Capture-Anlage und der Kühlung und Verdichtung des CO</a:t>
            </a:r>
            <a:r>
              <a:rPr lang="de-DE" sz="1600" i="1" baseline="-25000" dirty="0">
                <a:effectLst/>
                <a:latin typeface="Calibri" panose="020F0502020204030204" pitchFamily="34" charset="0"/>
                <a:cs typeface="Calibri" panose="020F0502020204030204" pitchFamily="34" charset="0"/>
              </a:rPr>
              <a:t>2</a:t>
            </a:r>
            <a:r>
              <a:rPr lang="de-DE" sz="1600" i="1" dirty="0">
                <a:effectLst/>
                <a:latin typeface="Calibri" panose="020F0502020204030204" pitchFamily="34" charset="0"/>
                <a:cs typeface="Calibri" panose="020F0502020204030204" pitchFamily="34" charset="0"/>
              </a:rPr>
              <a:t> für den Abtransport per Schiff (circa 65 %). Würden 50 % der deutschen Zementproduktion des Jahres 2017 (insgesamt 34 Mio. t; VDZ 2019) mittels des </a:t>
            </a:r>
            <a:r>
              <a:rPr lang="de-DE" sz="1600" i="1" dirty="0" err="1">
                <a:effectLst/>
                <a:latin typeface="Calibri" panose="020F0502020204030204" pitchFamily="34" charset="0"/>
                <a:cs typeface="Calibri" panose="020F0502020204030204" pitchFamily="34" charset="0"/>
              </a:rPr>
              <a:t>Oxyfuel</a:t>
            </a:r>
            <a:r>
              <a:rPr lang="de-DE" sz="1600" i="1" dirty="0">
                <a:effectLst/>
                <a:latin typeface="Calibri" panose="020F0502020204030204" pitchFamily="34" charset="0"/>
                <a:cs typeface="Calibri" panose="020F0502020204030204" pitchFamily="34" charset="0"/>
              </a:rPr>
              <a:t>-Verfahrens hergestellt, so würde dadurch ein zusätzlicher Strombedarf von circa 2,5 TWh entstehen.</a:t>
            </a:r>
            <a:endParaRPr lang="de-DE" altLang="de-DE" sz="1600" i="1" dirty="0">
              <a:latin typeface="Calibri" panose="020F0502020204030204" pitchFamily="34" charset="0"/>
              <a:cs typeface="Calibri" panose="020F0502020204030204" pitchFamily="34" charset="0"/>
            </a:endParaRPr>
          </a:p>
        </p:txBody>
      </p:sp>
      <p:sp>
        <p:nvSpPr>
          <p:cNvPr id="9" name="Textfeld 40">
            <a:extLst>
              <a:ext uri="{FF2B5EF4-FFF2-40B4-BE49-F238E27FC236}">
                <a16:creationId xmlns:a16="http://schemas.microsoft.com/office/drawing/2014/main" id="{E8B28F2E-D957-40DA-9E3F-1ED92AE62899}"/>
              </a:ext>
            </a:extLst>
          </p:cNvPr>
          <p:cNvSpPr txBox="1">
            <a:spLocks noChangeArrowheads="1"/>
          </p:cNvSpPr>
          <p:nvPr/>
        </p:nvSpPr>
        <p:spPr bwMode="auto">
          <a:xfrm>
            <a:off x="0" y="5903913"/>
            <a:ext cx="990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Bei der Zementherstellung wird weiterhin CO</a:t>
            </a:r>
            <a:r>
              <a:rPr lang="de-DE" altLang="de-DE" sz="1800" baseline="-25000" dirty="0">
                <a:solidFill>
                  <a:srgbClr val="00B050"/>
                </a:solidFill>
              </a:rPr>
              <a:t>2</a:t>
            </a:r>
            <a:r>
              <a:rPr lang="de-DE" altLang="de-DE" sz="1800" dirty="0">
                <a:solidFill>
                  <a:srgbClr val="00B050"/>
                </a:solidFill>
              </a:rPr>
              <a:t> entstehen, das aber gespeichert werden soll!</a:t>
            </a:r>
          </a:p>
        </p:txBody>
      </p:sp>
      <p:sp>
        <p:nvSpPr>
          <p:cNvPr id="5" name="Textfeld 4">
            <a:extLst>
              <a:ext uri="{FF2B5EF4-FFF2-40B4-BE49-F238E27FC236}">
                <a16:creationId xmlns:a16="http://schemas.microsoft.com/office/drawing/2014/main" id="{9E48A635-7978-4463-B697-0DFE08C708C9}"/>
              </a:ext>
            </a:extLst>
          </p:cNvPr>
          <p:cNvSpPr txBox="1"/>
          <p:nvPr/>
        </p:nvSpPr>
        <p:spPr>
          <a:xfrm>
            <a:off x="7920449" y="5519192"/>
            <a:ext cx="1680751" cy="276999"/>
          </a:xfrm>
          <a:prstGeom prst="rect">
            <a:avLst/>
          </a:prstGeom>
          <a:noFill/>
        </p:spPr>
        <p:txBody>
          <a:bodyPr wrap="square">
            <a:spAutoFit/>
          </a:bodyPr>
          <a:lstStyle/>
          <a:p>
            <a:r>
              <a:rPr lang="de-DE" altLang="de-DE" sz="1200" u="sng" dirty="0">
                <a:latin typeface="+mj-lt"/>
                <a:cs typeface="Calibri" panose="020F0502020204030204" pitchFamily="34" charset="0"/>
              </a:rPr>
              <a:t>Quelle</a:t>
            </a:r>
            <a:r>
              <a:rPr lang="de-DE" altLang="de-DE" sz="1200" dirty="0">
                <a:latin typeface="+mj-lt"/>
                <a:cs typeface="Calibri" panose="020F0502020204030204" pitchFamily="34" charset="0"/>
              </a:rPr>
              <a:t>: x) Quellenliste</a:t>
            </a:r>
            <a:endParaRPr lang="de-DE" sz="1200" dirty="0">
              <a:latin typeface="+mj-lt"/>
            </a:endParaRPr>
          </a:p>
        </p:txBody>
      </p:sp>
      <p:sp>
        <p:nvSpPr>
          <p:cNvPr id="6" name="Textfeld 5">
            <a:extLst>
              <a:ext uri="{FF2B5EF4-FFF2-40B4-BE49-F238E27FC236}">
                <a16:creationId xmlns:a16="http://schemas.microsoft.com/office/drawing/2014/main" id="{473A27BC-FC9E-4643-AF13-AAEC2BAFB338}"/>
              </a:ext>
            </a:extLst>
          </p:cNvPr>
          <p:cNvSpPr txBox="1"/>
          <p:nvPr/>
        </p:nvSpPr>
        <p:spPr>
          <a:xfrm>
            <a:off x="800254" y="954087"/>
            <a:ext cx="8922243" cy="1815882"/>
          </a:xfrm>
          <a:prstGeom prst="rect">
            <a:avLst/>
          </a:prstGeom>
          <a:noFill/>
        </p:spPr>
        <p:txBody>
          <a:bodyPr wrap="square" rtlCol="0">
            <a:spAutoFit/>
          </a:bodyPr>
          <a:lstStyle/>
          <a:p>
            <a:pPr algn="l"/>
            <a:r>
              <a:rPr lang="de-DE" sz="1600" b="1" i="1" u="none" strike="noStrike" baseline="0" dirty="0">
                <a:latin typeface="Calibri" panose="020F0502020204030204" pitchFamily="34" charset="0"/>
                <a:cs typeface="Calibri" panose="020F0502020204030204" pitchFamily="34" charset="0"/>
              </a:rPr>
              <a:t>Verfahren</a:t>
            </a:r>
            <a:br>
              <a:rPr lang="de-DE" sz="1600" b="0" i="1" u="none" strike="noStrike" baseline="0" dirty="0">
                <a:latin typeface="Calibri" panose="020F0502020204030204" pitchFamily="34" charset="0"/>
                <a:cs typeface="Calibri" panose="020F0502020204030204" pitchFamily="34" charset="0"/>
              </a:rPr>
            </a:br>
            <a:r>
              <a:rPr lang="de-DE" sz="1600" b="0" i="1" u="none" strike="noStrike" baseline="0" dirty="0">
                <a:latin typeface="Calibri" panose="020F0502020204030204" pitchFamily="34" charset="0"/>
                <a:cs typeface="Calibri" panose="020F0502020204030204" pitchFamily="34" charset="0"/>
              </a:rPr>
              <a:t>Das </a:t>
            </a:r>
            <a:r>
              <a:rPr lang="de-DE" sz="1600" b="0" i="1" u="none" strike="noStrike" baseline="0" dirty="0" err="1">
                <a:latin typeface="Calibri" panose="020F0502020204030204" pitchFamily="34" charset="0"/>
                <a:cs typeface="Calibri" panose="020F0502020204030204" pitchFamily="34" charset="0"/>
              </a:rPr>
              <a:t>Oxyfuel</a:t>
            </a:r>
            <a:r>
              <a:rPr lang="de-DE" sz="1600" b="0" i="1" u="none" strike="noStrike" baseline="0" dirty="0">
                <a:latin typeface="Calibri" panose="020F0502020204030204" pitchFamily="34" charset="0"/>
                <a:cs typeface="Calibri" panose="020F0502020204030204" pitchFamily="34" charset="0"/>
              </a:rPr>
              <a:t>-Verfahren ist ein Verfahren zur CO2-Abscheidung, für das der Zementklinkerbrennprozess mit einem Gemisch aus Sauerstoff und wieder aufbereitetem CO2 anstelle von Luft durchgeführt wird. Dies erleichtert die Abscheidung des CO2 aus dem Abgasstrom und ermöglicht in der Praxis eine Abscheidung von ca. 90 % der gesamten Emissionen. Das CO2 müsste anschließend über eine CO2-Infrastruktur z.B. Pipelines oder an flussnahen Standorten von Binnenschiffen, abtransportiert werden und könnte schließlich an geeigneten Speicherorten (z.B. leere Ölfelder in der Nordsee) verpresst werden.</a:t>
            </a:r>
            <a:endParaRPr lang="de-DE" sz="1600" i="1" dirty="0">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DB8C344C-A73D-4B1D-A623-FE3DF1C8A83B}"/>
              </a:ext>
            </a:extLst>
          </p:cNvPr>
          <p:cNvSpPr txBox="1"/>
          <p:nvPr/>
        </p:nvSpPr>
        <p:spPr>
          <a:xfrm>
            <a:off x="788733" y="5049833"/>
            <a:ext cx="8933764" cy="523220"/>
          </a:xfrm>
          <a:prstGeom prst="rect">
            <a:avLst/>
          </a:prstGeom>
          <a:noFill/>
        </p:spPr>
        <p:txBody>
          <a:bodyPr wrap="square" rtlCol="0">
            <a:spAutoFit/>
          </a:bodyPr>
          <a:lstStyle/>
          <a:p>
            <a:r>
              <a:rPr lang="de-DE" sz="1400" dirty="0">
                <a:solidFill>
                  <a:srgbClr val="FF0000"/>
                </a:solidFill>
              </a:rPr>
              <a:t>Der zusätzliche Endenergiebedarf ist durch den Wegfall fossiler Energien bei der stofflichen Transformation im</a:t>
            </a:r>
            <a:br>
              <a:rPr lang="de-DE" sz="1400" dirty="0">
                <a:solidFill>
                  <a:srgbClr val="FF0000"/>
                </a:solidFill>
              </a:rPr>
            </a:br>
            <a:r>
              <a:rPr lang="de-DE" sz="1400" dirty="0">
                <a:solidFill>
                  <a:srgbClr val="FF0000"/>
                </a:solidFill>
              </a:rPr>
              <a:t>Einsparpotenzial des Endenergieverbrauchsektors „Industrie“ enthalten. </a:t>
            </a:r>
          </a:p>
        </p:txBody>
      </p:sp>
      <p:sp>
        <p:nvSpPr>
          <p:cNvPr id="10" name="Textfeld 9">
            <a:extLst>
              <a:ext uri="{FF2B5EF4-FFF2-40B4-BE49-F238E27FC236}">
                <a16:creationId xmlns:a16="http://schemas.microsoft.com/office/drawing/2014/main" id="{E34A9E55-DD87-436F-BB41-15C900C935F7}"/>
              </a:ext>
            </a:extLst>
          </p:cNvPr>
          <p:cNvSpPr txBox="1"/>
          <p:nvPr/>
        </p:nvSpPr>
        <p:spPr>
          <a:xfrm>
            <a:off x="1746501" y="982547"/>
            <a:ext cx="369012" cy="246221"/>
          </a:xfrm>
          <a:prstGeom prst="rect">
            <a:avLst/>
          </a:prstGeom>
          <a:noFill/>
        </p:spPr>
        <p:txBody>
          <a:bodyPr wrap="none" rtlCol="0">
            <a:spAutoFit/>
          </a:bodyPr>
          <a:lstStyle/>
          <a:p>
            <a:r>
              <a:rPr lang="de-DE" sz="1000" dirty="0"/>
              <a:t>13)</a:t>
            </a:r>
          </a:p>
        </p:txBody>
      </p:sp>
      <p:sp>
        <p:nvSpPr>
          <p:cNvPr id="11" name="Textfeld 10">
            <a:extLst>
              <a:ext uri="{FF2B5EF4-FFF2-40B4-BE49-F238E27FC236}">
                <a16:creationId xmlns:a16="http://schemas.microsoft.com/office/drawing/2014/main" id="{19006596-074C-4B9F-BBF2-D9A82DBA7205}"/>
              </a:ext>
            </a:extLst>
          </p:cNvPr>
          <p:cNvSpPr txBox="1"/>
          <p:nvPr/>
        </p:nvSpPr>
        <p:spPr>
          <a:xfrm>
            <a:off x="1931007" y="3016190"/>
            <a:ext cx="369012" cy="246221"/>
          </a:xfrm>
          <a:prstGeom prst="rect">
            <a:avLst/>
          </a:prstGeom>
          <a:noFill/>
        </p:spPr>
        <p:txBody>
          <a:bodyPr wrap="none" rtlCol="0">
            <a:spAutoFit/>
          </a:bodyPr>
          <a:lstStyle/>
          <a:p>
            <a:r>
              <a:rPr lang="de-DE" sz="1000" dirty="0"/>
              <a:t>14)</a:t>
            </a:r>
          </a:p>
        </p:txBody>
      </p:sp>
    </p:spTree>
    <p:extLst>
      <p:ext uri="{BB962C8B-B14F-4D97-AF65-F5344CB8AC3E}">
        <p14:creationId xmlns:p14="http://schemas.microsoft.com/office/powerpoint/2010/main" val="303642979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pg_blau_basisversion">
  <a:themeElements>
    <a:clrScheme name="">
      <a:dk1>
        <a:srgbClr val="000000"/>
      </a:dk1>
      <a:lt1>
        <a:srgbClr val="FFFFFF"/>
      </a:lt1>
      <a:dk2>
        <a:srgbClr val="FFFFFF"/>
      </a:dk2>
      <a:lt2>
        <a:srgbClr val="808080"/>
      </a:lt2>
      <a:accent1>
        <a:srgbClr val="B2B2B2"/>
      </a:accent1>
      <a:accent2>
        <a:srgbClr val="3333CC"/>
      </a:accent2>
      <a:accent3>
        <a:srgbClr val="FFFFFF"/>
      </a:accent3>
      <a:accent4>
        <a:srgbClr val="000000"/>
      </a:accent4>
      <a:accent5>
        <a:srgbClr val="D5D5D5"/>
      </a:accent5>
      <a:accent6>
        <a:srgbClr val="2D2DB9"/>
      </a:accent6>
      <a:hlink>
        <a:srgbClr val="0000CC"/>
      </a:hlink>
      <a:folHlink>
        <a:srgbClr val="000099"/>
      </a:folHlink>
    </a:clrScheme>
    <a:fontScheme name="pg_blau_basisvers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pg_blau_basis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g_blau_basis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g_blau_basis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g_blau_basis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g_blau_basis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g_blau_basis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8">
        <a:dk1>
          <a:srgbClr val="000000"/>
        </a:dk1>
        <a:lt1>
          <a:srgbClr val="FFFFFF"/>
        </a:lt1>
        <a:dk2>
          <a:srgbClr val="000000"/>
        </a:dk2>
        <a:lt2>
          <a:srgbClr val="808080"/>
        </a:lt2>
        <a:accent1>
          <a:srgbClr val="99FF33"/>
        </a:accent1>
        <a:accent2>
          <a:srgbClr val="3333CC"/>
        </a:accent2>
        <a:accent3>
          <a:srgbClr val="FFFFFF"/>
        </a:accent3>
        <a:accent4>
          <a:srgbClr val="000000"/>
        </a:accent4>
        <a:accent5>
          <a:srgbClr val="CAFFAD"/>
        </a:accent5>
        <a:accent6>
          <a:srgbClr val="2D2DB9"/>
        </a:accent6>
        <a:hlink>
          <a:srgbClr val="0000CC"/>
        </a:hlink>
        <a:folHlink>
          <a:srgbClr val="99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Settings\janke00s\Application Data\Microsoft\Templates\PG Folienvorlagen\pg_blau_basisversion.pot</Template>
  <TotalTime>0</TotalTime>
  <Words>1976</Words>
  <Application>Microsoft Office PowerPoint</Application>
  <PresentationFormat>A4-Papier (210 x 297 mm)</PresentationFormat>
  <Paragraphs>238</Paragraphs>
  <Slides>15</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Courier New</vt:lpstr>
      <vt:lpstr>Wingdings</vt:lpstr>
      <vt:lpstr>pg_blau_basisversion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janke00s</dc:creator>
  <cp:lastModifiedBy>Wolfgang Thiel</cp:lastModifiedBy>
  <cp:revision>2244</cp:revision>
  <cp:lastPrinted>2019-03-23T07:11:31Z</cp:lastPrinted>
  <dcterms:created xsi:type="dcterms:W3CDTF">2003-01-24T08:17:53Z</dcterms:created>
  <dcterms:modified xsi:type="dcterms:W3CDTF">2023-05-29T12:02:02Z</dcterms:modified>
</cp:coreProperties>
</file>