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878" r:id="rId2"/>
    <p:sldId id="879" r:id="rId3"/>
    <p:sldId id="995" r:id="rId4"/>
    <p:sldId id="996" r:id="rId5"/>
    <p:sldId id="964" r:id="rId6"/>
    <p:sldId id="968" r:id="rId7"/>
    <p:sldId id="967" r:id="rId8"/>
    <p:sldId id="993" r:id="rId9"/>
    <p:sldId id="969" r:id="rId10"/>
    <p:sldId id="997" r:id="rId11"/>
    <p:sldId id="998" r:id="rId12"/>
    <p:sldId id="924" r:id="rId13"/>
    <p:sldId id="958" r:id="rId14"/>
    <p:sldId id="963" r:id="rId15"/>
    <p:sldId id="755" r:id="rId16"/>
  </p:sldIdLst>
  <p:sldSz cx="9906000" cy="6858000" type="A4"/>
  <p:notesSz cx="6865938" cy="999807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Thi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333FF"/>
    <a:srgbClr val="000000"/>
    <a:srgbClr val="FF0000"/>
    <a:srgbClr val="006600"/>
    <a:srgbClr val="FF9900"/>
    <a:srgbClr val="CC6600"/>
    <a:srgbClr val="008000"/>
    <a:srgbClr val="BFBFBF"/>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76" autoAdjust="0"/>
    <p:restoredTop sz="94660" autoAdjust="0"/>
  </p:normalViewPr>
  <p:slideViewPr>
    <p:cSldViewPr snapToGrid="0">
      <p:cViewPr varScale="1">
        <p:scale>
          <a:sx n="82" d="100"/>
          <a:sy n="82" d="100"/>
        </p:scale>
        <p:origin x="2886" y="78"/>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768"/>
    </p:cViewPr>
  </p:sorterViewPr>
  <p:notesViewPr>
    <p:cSldViewPr snapToGrid="0">
      <p:cViewPr>
        <p:scale>
          <a:sx n="100" d="100"/>
          <a:sy n="100" d="100"/>
        </p:scale>
        <p:origin x="1626" y="7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501" name="Rectangle 5">
            <a:extLst>
              <a:ext uri="{FF2B5EF4-FFF2-40B4-BE49-F238E27FC236}">
                <a16:creationId xmlns:a16="http://schemas.microsoft.com/office/drawing/2014/main" id="{A7C46796-AE6A-46F3-A5BF-1F01171DA475}"/>
              </a:ext>
            </a:extLst>
          </p:cNvPr>
          <p:cNvSpPr>
            <a:spLocks noGrp="1" noChangeArrowheads="1"/>
          </p:cNvSpPr>
          <p:nvPr>
            <p:ph type="sldNum" sz="quarter" idx="3"/>
          </p:nvPr>
        </p:nvSpPr>
        <p:spPr bwMode="auto">
          <a:xfrm>
            <a:off x="1946275" y="9721850"/>
            <a:ext cx="29733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spAutoFit/>
          </a:bodyPr>
          <a:lstStyle>
            <a:lvl1pPr algn="ctr">
              <a:buFontTx/>
              <a:buNone/>
              <a:defRPr sz="1200"/>
            </a:lvl1pPr>
          </a:lstStyle>
          <a:p>
            <a:pPr>
              <a:defRPr/>
            </a:pPr>
            <a:fld id="{756BF379-7855-4659-BBCC-EFA696053E2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43C84ED-B8EF-4DF7-A2DF-3474AC570533}"/>
              </a:ext>
            </a:extLst>
          </p:cNvPr>
          <p:cNvSpPr>
            <a:spLocks noGrp="1" noRot="1" noChangeAspect="1" noChangeArrowheads="1" noTextEdit="1"/>
          </p:cNvSpPr>
          <p:nvPr>
            <p:ph type="sldImg" idx="2"/>
          </p:nvPr>
        </p:nvSpPr>
        <p:spPr bwMode="auto">
          <a:xfrm>
            <a:off x="730250" y="749300"/>
            <a:ext cx="54133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E7E31A47-72D7-49CB-BD22-BD666A78F1AD}"/>
              </a:ext>
            </a:extLst>
          </p:cNvPr>
          <p:cNvSpPr>
            <a:spLocks noGrp="1" noChangeArrowheads="1"/>
          </p:cNvSpPr>
          <p:nvPr>
            <p:ph type="body" sz="quarter" idx="3"/>
          </p:nvPr>
        </p:nvSpPr>
        <p:spPr bwMode="auto">
          <a:xfrm>
            <a:off x="860425" y="4748213"/>
            <a:ext cx="5159375" cy="450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p:txBody>
      </p:sp>
      <p:sp>
        <p:nvSpPr>
          <p:cNvPr id="164872" name="Rectangle 8">
            <a:extLst>
              <a:ext uri="{FF2B5EF4-FFF2-40B4-BE49-F238E27FC236}">
                <a16:creationId xmlns:a16="http://schemas.microsoft.com/office/drawing/2014/main" id="{4781C312-BF01-4699-9695-A5F6FF06B579}"/>
              </a:ext>
            </a:extLst>
          </p:cNvPr>
          <p:cNvSpPr>
            <a:spLocks noGrp="1" noChangeArrowheads="1"/>
          </p:cNvSpPr>
          <p:nvPr>
            <p:ph type="sldNum" sz="quarter" idx="5"/>
          </p:nvPr>
        </p:nvSpPr>
        <p:spPr bwMode="auto">
          <a:xfrm>
            <a:off x="1920875" y="9529763"/>
            <a:ext cx="30241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ctr">
              <a:buFontTx/>
              <a:buNone/>
              <a:defRPr sz="1200"/>
            </a:lvl1pPr>
          </a:lstStyle>
          <a:p>
            <a:pPr>
              <a:defRPr/>
            </a:pPr>
            <a:fld id="{A41CB4C0-2579-4E3E-81C4-43D022665DC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38113" indent="-136525"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263525" indent="-123825"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A0CEA5C0-39D4-456D-A2B3-F5CC178B0C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59E85-3E4F-4610-BEEF-254664E8CB24}" type="slidenum">
              <a:rPr lang="de-DE" altLang="de-DE" smtClean="0"/>
              <a:pPr>
                <a:spcBef>
                  <a:spcPct val="0"/>
                </a:spcBef>
              </a:pPr>
              <a:t>1</a:t>
            </a:fld>
            <a:endParaRPr lang="de-DE" altLang="de-DE"/>
          </a:p>
        </p:txBody>
      </p:sp>
      <p:sp>
        <p:nvSpPr>
          <p:cNvPr id="7171" name="Rectangle 2">
            <a:extLst>
              <a:ext uri="{FF2B5EF4-FFF2-40B4-BE49-F238E27FC236}">
                <a16:creationId xmlns:a16="http://schemas.microsoft.com/office/drawing/2014/main" id="{EB9F6733-1F74-4206-83A0-AFB2AC7DA4E8}"/>
              </a:ext>
            </a:extLst>
          </p:cNvPr>
          <p:cNvSpPr>
            <a:spLocks noGrp="1" noRot="1" noChangeAspect="1" noChangeArrowheads="1" noTextEdit="1"/>
          </p:cNvSpPr>
          <p:nvPr>
            <p:ph type="sldImg"/>
          </p:nvPr>
        </p:nvSpPr>
        <p:spPr>
          <a:ln/>
        </p:spPr>
      </p:sp>
      <p:sp>
        <p:nvSpPr>
          <p:cNvPr id="7172" name="Notizenplatzhalter 2">
            <a:extLst>
              <a:ext uri="{FF2B5EF4-FFF2-40B4-BE49-F238E27FC236}">
                <a16:creationId xmlns:a16="http://schemas.microsoft.com/office/drawing/2014/main" id="{73BAEFAD-3093-40D6-A8BA-BA666C7647B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10</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47821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83647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12</a:t>
            </a:fld>
            <a:endParaRPr lang="de-DE" altLang="de-DE"/>
          </a:p>
        </p:txBody>
      </p:sp>
    </p:spTree>
    <p:extLst>
      <p:ext uri="{BB962C8B-B14F-4D97-AF65-F5344CB8AC3E}">
        <p14:creationId xmlns:p14="http://schemas.microsoft.com/office/powerpoint/2010/main" val="169417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578077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34999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F7C1479A-67D7-4369-8C04-1EA516D4267F}"/>
              </a:ext>
            </a:extLst>
          </p:cNvPr>
          <p:cNvSpPr>
            <a:spLocks noGrp="1" noRot="1" noChangeAspect="1" noChangeArrowheads="1" noTextEdit="1"/>
          </p:cNvSpPr>
          <p:nvPr>
            <p:ph type="sldImg"/>
          </p:nvPr>
        </p:nvSpPr>
        <p:spPr>
          <a:ln/>
        </p:spPr>
      </p:sp>
      <p:sp>
        <p:nvSpPr>
          <p:cNvPr id="77827" name="Notizenplatzhalter 2">
            <a:extLst>
              <a:ext uri="{FF2B5EF4-FFF2-40B4-BE49-F238E27FC236}">
                <a16:creationId xmlns:a16="http://schemas.microsoft.com/office/drawing/2014/main" id="{907013C7-A1D2-4C96-942B-196A13106B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7828" name="Foliennummernplatzhalter 3">
            <a:extLst>
              <a:ext uri="{FF2B5EF4-FFF2-40B4-BE49-F238E27FC236}">
                <a16:creationId xmlns:a16="http://schemas.microsoft.com/office/drawing/2014/main" id="{2057C458-B291-42C0-9F68-3F4C6CCF302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D3AB0-E2D8-4CFB-95C2-D2ED3D11D116}" type="slidenum">
              <a:rPr lang="de-DE" altLang="de-DE" smtClean="0"/>
              <a:pPr>
                <a:spcBef>
                  <a:spcPct val="0"/>
                </a:spcBef>
              </a:pPr>
              <a:t>15</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68059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56684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85199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6</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09562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7</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84288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8</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912077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9</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38755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4660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5800" y="1295400"/>
            <a:ext cx="8940800" cy="4797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29628257"/>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43775" y="274638"/>
            <a:ext cx="2282825" cy="581818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8"/>
            <a:ext cx="6696075" cy="581818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14533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5800" y="1295400"/>
            <a:ext cx="8940800" cy="4797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312727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8145131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324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781077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6347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0020568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5540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8523072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0905621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1">
            <a:extLst>
              <a:ext uri="{FF2B5EF4-FFF2-40B4-BE49-F238E27FC236}">
                <a16:creationId xmlns:a16="http://schemas.microsoft.com/office/drawing/2014/main" id="{89BCC4A8-90E5-4CE1-94B9-4AF5D8AA7CE3}"/>
              </a:ext>
            </a:extLst>
          </p:cNvPr>
          <p:cNvSpPr>
            <a:spLocks noChangeArrowheads="1"/>
          </p:cNvSpPr>
          <p:nvPr/>
        </p:nvSpPr>
        <p:spPr bwMode="auto">
          <a:xfrm>
            <a:off x="1" y="0"/>
            <a:ext cx="9910763" cy="798513"/>
          </a:xfrm>
          <a:prstGeom prst="rect">
            <a:avLst/>
          </a:prstGeom>
          <a:solidFill>
            <a:srgbClr val="3333FF"/>
          </a:solidFill>
          <a:ln>
            <a:noFill/>
          </a:ln>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har char="•"/>
              <a:defRPr sz="2400">
                <a:solidFill>
                  <a:schemeClr val="tx1"/>
                </a:solidFill>
                <a:latin typeface="Arial" pitchFamily="34" charset="0"/>
              </a:defRPr>
            </a:lvl6pPr>
            <a:lvl7pPr marL="2971800" indent="-228600" eaLnBrk="0" fontAlgn="base" hangingPunct="0">
              <a:spcBef>
                <a:spcPct val="0"/>
              </a:spcBef>
              <a:spcAft>
                <a:spcPct val="0"/>
              </a:spcAft>
              <a:buChar char="•"/>
              <a:defRPr sz="2400">
                <a:solidFill>
                  <a:schemeClr val="tx1"/>
                </a:solidFill>
                <a:latin typeface="Arial" pitchFamily="34" charset="0"/>
              </a:defRPr>
            </a:lvl7pPr>
            <a:lvl8pPr marL="3429000" indent="-228600" eaLnBrk="0" fontAlgn="base" hangingPunct="0">
              <a:spcBef>
                <a:spcPct val="0"/>
              </a:spcBef>
              <a:spcAft>
                <a:spcPct val="0"/>
              </a:spcAft>
              <a:buChar char="•"/>
              <a:defRPr sz="2400">
                <a:solidFill>
                  <a:schemeClr val="tx1"/>
                </a:solidFill>
                <a:latin typeface="Arial" pitchFamily="34" charset="0"/>
              </a:defRPr>
            </a:lvl8pPr>
            <a:lvl9pPr marL="3886200" indent="-228600" eaLnBrk="0" fontAlgn="base" hangingPunct="0">
              <a:spcBef>
                <a:spcPct val="0"/>
              </a:spcBef>
              <a:spcAft>
                <a:spcPct val="0"/>
              </a:spcAft>
              <a:buChar char="•"/>
              <a:defRPr sz="2400">
                <a:solidFill>
                  <a:schemeClr val="tx1"/>
                </a:solidFill>
                <a:latin typeface="Arial" pitchFamily="34" charset="0"/>
              </a:defRPr>
            </a:lvl9pPr>
          </a:lstStyle>
          <a:p>
            <a:pPr>
              <a:buFontTx/>
              <a:buChar char="•"/>
              <a:defRPr/>
            </a:pPr>
            <a:endParaRPr lang="de-DE" altLang="de-DE"/>
          </a:p>
        </p:txBody>
      </p:sp>
      <p:sp>
        <p:nvSpPr>
          <p:cNvPr id="6" name="Rectangle 75">
            <a:extLst>
              <a:ext uri="{FF2B5EF4-FFF2-40B4-BE49-F238E27FC236}">
                <a16:creationId xmlns:a16="http://schemas.microsoft.com/office/drawing/2014/main" id="{8BACA313-6EA8-4CBE-9D27-CD0C29B9B556}"/>
              </a:ext>
            </a:extLst>
          </p:cNvPr>
          <p:cNvSpPr>
            <a:spLocks noChangeArrowheads="1"/>
          </p:cNvSpPr>
          <p:nvPr userDrawn="1"/>
        </p:nvSpPr>
        <p:spPr bwMode="auto">
          <a:xfrm>
            <a:off x="1" y="650240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r>
              <a:rPr lang="de-DE" altLang="de-DE" sz="1200" b="1" dirty="0">
                <a:solidFill>
                  <a:srgbClr val="FF9933"/>
                </a:solidFill>
              </a:rPr>
              <a:t>Klimaschutz – Energiewende 2.0 </a:t>
            </a:r>
            <a:r>
              <a:rPr lang="de-DE" altLang="de-DE" sz="1200" b="1" kern="1200" dirty="0">
                <a:solidFill>
                  <a:srgbClr val="FF9933"/>
                </a:solidFill>
                <a:latin typeface="Arial" panose="020B0604020202020204" pitchFamily="34" charset="0"/>
                <a:ea typeface="+mn-ea"/>
                <a:cs typeface="+mn-cs"/>
              </a:rPr>
              <a:t>| </a:t>
            </a:r>
            <a:r>
              <a:rPr lang="de-DE" altLang="de-DE" sz="1200" b="1" dirty="0">
                <a:solidFill>
                  <a:srgbClr val="FF9933"/>
                </a:solidFill>
              </a:rPr>
              <a:t>Klimaneutrale </a:t>
            </a:r>
            <a:r>
              <a:rPr lang="de-DE" altLang="de-DE" sz="1200" b="1" kern="1200" dirty="0">
                <a:solidFill>
                  <a:srgbClr val="FF9933"/>
                </a:solidFill>
                <a:latin typeface="Arial" panose="020B0604020202020204" pitchFamily="34" charset="0"/>
                <a:ea typeface="+mn-ea"/>
                <a:cs typeface="+mn-cs"/>
              </a:rPr>
              <a:t>Ernährungswirtschaft</a:t>
            </a:r>
            <a:r>
              <a:rPr lang="de-DE" altLang="de-DE" sz="1200" b="1" dirty="0">
                <a:solidFill>
                  <a:srgbClr val="FF9933"/>
                </a:solidFill>
              </a:rPr>
              <a:t> | FV03			             </a:t>
            </a:r>
            <a:r>
              <a:rPr lang="de-DE" altLang="de-DE" sz="1200" b="1" kern="1200" dirty="0">
                <a:solidFill>
                  <a:srgbClr val="FF9933"/>
                </a:solidFill>
                <a:latin typeface="Arial" panose="020B0604020202020204" pitchFamily="34" charset="0"/>
                <a:ea typeface="+mn-ea"/>
                <a:cs typeface="+mn-cs"/>
              </a:rPr>
              <a:t>ISE e.V. </a:t>
            </a:r>
            <a:fld id="{B441096D-49BA-4C7B-A571-124674B25D3F}" type="slidenum">
              <a:rPr lang="de-DE" altLang="de-DE" sz="1200" b="1" kern="1200" smtClean="0">
                <a:solidFill>
                  <a:srgbClr val="FF9933"/>
                </a:solidFill>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t>‹Nr.›</a:t>
            </a:fld>
            <a:endParaRPr lang="de-DE" altLang="de-DE" sz="1200" b="1" kern="1200" dirty="0">
              <a:solidFill>
                <a:srgbClr val="FF9933"/>
              </a:solidFill>
              <a:latin typeface="Arial" panose="020B0604020202020204" pitchFamily="34" charset="0"/>
              <a:ea typeface="+mn-ea"/>
              <a:cs typeface="+mn-cs"/>
            </a:endParaRPr>
          </a:p>
        </p:txBody>
      </p:sp>
      <p:pic>
        <p:nvPicPr>
          <p:cNvPr id="2" name="Grafik 1">
            <a:extLst>
              <a:ext uri="{FF2B5EF4-FFF2-40B4-BE49-F238E27FC236}">
                <a16:creationId xmlns:a16="http://schemas.microsoft.com/office/drawing/2014/main" id="{3744FA11-B3F8-6F8A-1B96-B3EF5487F6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7" y="0"/>
            <a:ext cx="798067" cy="798513"/>
          </a:xfrm>
          <a:prstGeom prst="rect">
            <a:avLst/>
          </a:prstGeom>
        </p:spPr>
      </p:pic>
    </p:spTree>
  </p:cSld>
  <p:clrMap bg1="lt1" tx1="dk1" bg2="lt2" tx2="dk2" accent1="accent1" accent2="accent2" accent3="accent3" accent4="accent4" accent5="accent5" accent6="accent6" hlink="hlink" folHlink="folHlink"/>
  <p:sldLayoutIdLst>
    <p:sldLayoutId id="2147490102" r:id="rId1"/>
    <p:sldLayoutId id="2147490082" r:id="rId2"/>
    <p:sldLayoutId id="2147490083" r:id="rId3"/>
    <p:sldLayoutId id="2147490084" r:id="rId4"/>
    <p:sldLayoutId id="2147490085" r:id="rId5"/>
    <p:sldLayoutId id="2147490086" r:id="rId6"/>
    <p:sldLayoutId id="2147490087" r:id="rId7"/>
    <p:sldLayoutId id="2147490088" r:id="rId8"/>
    <p:sldLayoutId id="2147490089" r:id="rId9"/>
    <p:sldLayoutId id="2147490090" r:id="rId10"/>
    <p:sldLayoutId id="2147490091" r:id="rId11"/>
  </p:sldLayoutIdLst>
  <p:transition>
    <p:randomBar/>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p:titleStyle>
    <p:bodyStyle>
      <a:lvl1pPr marL="284163" indent="-284163" algn="l" rtl="0" eaLnBrk="0" fontAlgn="base" hangingPunct="0">
        <a:spcBef>
          <a:spcPct val="100000"/>
        </a:spcBef>
        <a:spcAft>
          <a:spcPct val="0"/>
        </a:spcAft>
        <a:buFont typeface="Wingdings" panose="05000000000000000000" pitchFamily="2" charset="2"/>
        <a:buChar char="l"/>
        <a:defRPr>
          <a:solidFill>
            <a:schemeClr val="tx1"/>
          </a:solidFill>
          <a:latin typeface="+mn-lt"/>
          <a:ea typeface="+mn-ea"/>
          <a:cs typeface="+mn-cs"/>
        </a:defRPr>
      </a:lvl1pPr>
      <a:lvl2pPr marL="766763" indent="-292100" algn="l" rtl="0" eaLnBrk="0" fontAlgn="base" hangingPunct="0">
        <a:spcBef>
          <a:spcPct val="20000"/>
        </a:spcBef>
        <a:spcAft>
          <a:spcPct val="0"/>
        </a:spcAft>
        <a:buFont typeface="Wingdings" panose="05000000000000000000" pitchFamily="2" charset="2"/>
        <a:buChar char="l"/>
        <a:defRPr>
          <a:solidFill>
            <a:schemeClr val="tx1"/>
          </a:solidFill>
          <a:latin typeface="+mn-lt"/>
        </a:defRPr>
      </a:lvl2pPr>
      <a:lvl3pPr marL="1138238" indent="-180975" algn="l" rtl="0" eaLnBrk="0" fontAlgn="base" hangingPunct="0">
        <a:spcBef>
          <a:spcPct val="20000"/>
        </a:spcBef>
        <a:spcAft>
          <a:spcPct val="0"/>
        </a:spcAft>
        <a:buFont typeface="Wingdings" panose="05000000000000000000" pitchFamily="2" charset="2"/>
        <a:buChar char="l"/>
        <a:defRPr sz="1600">
          <a:solidFill>
            <a:schemeClr val="tx1"/>
          </a:solidFill>
          <a:latin typeface="+mn-lt"/>
        </a:defRPr>
      </a:lvl3pPr>
      <a:lvl4pPr marL="1520825" indent="-184150" algn="l" rtl="0" eaLnBrk="0" fontAlgn="base" hangingPunct="0">
        <a:spcBef>
          <a:spcPct val="20000"/>
        </a:spcBef>
        <a:spcAft>
          <a:spcPct val="0"/>
        </a:spcAft>
        <a:buChar char="–"/>
        <a:defRPr sz="1600">
          <a:solidFill>
            <a:schemeClr val="tx1"/>
          </a:solidFill>
          <a:latin typeface="+mn-lt"/>
        </a:defRPr>
      </a:lvl4pPr>
      <a:lvl5pPr marL="1905000" indent="-185738" algn="l" rtl="0" eaLnBrk="0" fontAlgn="base" hangingPunct="0">
        <a:spcBef>
          <a:spcPct val="20000"/>
        </a:spcBef>
        <a:spcAft>
          <a:spcPct val="0"/>
        </a:spcAft>
        <a:buChar char="»"/>
        <a:defRPr sz="1600">
          <a:solidFill>
            <a:schemeClr val="tx1"/>
          </a:solidFill>
          <a:latin typeface="+mn-lt"/>
        </a:defRPr>
      </a:lvl5pPr>
      <a:lvl6pPr marL="2362200" indent="-185738" algn="l" rtl="0" eaLnBrk="0" fontAlgn="base" hangingPunct="0">
        <a:spcBef>
          <a:spcPct val="20000"/>
        </a:spcBef>
        <a:spcAft>
          <a:spcPct val="0"/>
        </a:spcAft>
        <a:buChar char="»"/>
        <a:defRPr sz="1600">
          <a:solidFill>
            <a:schemeClr val="tx1"/>
          </a:solidFill>
          <a:latin typeface="+mn-lt"/>
        </a:defRPr>
      </a:lvl6pPr>
      <a:lvl7pPr marL="2819400" indent="-185738" algn="l" rtl="0" eaLnBrk="0" fontAlgn="base" hangingPunct="0">
        <a:spcBef>
          <a:spcPct val="20000"/>
        </a:spcBef>
        <a:spcAft>
          <a:spcPct val="0"/>
        </a:spcAft>
        <a:buChar char="»"/>
        <a:defRPr sz="1600">
          <a:solidFill>
            <a:schemeClr val="tx1"/>
          </a:solidFill>
          <a:latin typeface="+mn-lt"/>
        </a:defRPr>
      </a:lvl7pPr>
      <a:lvl8pPr marL="3276600" indent="-185738" algn="l" rtl="0" eaLnBrk="0" fontAlgn="base" hangingPunct="0">
        <a:spcBef>
          <a:spcPct val="20000"/>
        </a:spcBef>
        <a:spcAft>
          <a:spcPct val="0"/>
        </a:spcAft>
        <a:buChar char="»"/>
        <a:defRPr sz="1600">
          <a:solidFill>
            <a:schemeClr val="tx1"/>
          </a:solidFill>
          <a:latin typeface="+mn-lt"/>
        </a:defRPr>
      </a:lvl8pPr>
      <a:lvl9pPr marL="3733800" indent="-185738"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A7087FA-1DFD-4E03-B09C-C0F3ECFAE28E}"/>
              </a:ext>
            </a:extLst>
          </p:cNvPr>
          <p:cNvSpPr txBox="1">
            <a:spLocks noChangeArrowheads="1"/>
          </p:cNvSpPr>
          <p:nvPr/>
        </p:nvSpPr>
        <p:spPr bwMode="auto">
          <a:xfrm>
            <a:off x="0" y="6400799"/>
            <a:ext cx="9920288" cy="4572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endParaRPr lang="de-DE" altLang="de-DE" sz="1800" b="1" dirty="0">
              <a:solidFill>
                <a:schemeClr val="bg1"/>
              </a:solidFill>
            </a:endParaRPr>
          </a:p>
        </p:txBody>
      </p:sp>
      <p:sp>
        <p:nvSpPr>
          <p:cNvPr id="6147" name="Rechteck 2">
            <a:extLst>
              <a:ext uri="{FF2B5EF4-FFF2-40B4-BE49-F238E27FC236}">
                <a16:creationId xmlns:a16="http://schemas.microsoft.com/office/drawing/2014/main" id="{A4A8ABDA-F51F-4845-9A6D-8A9F58A39844}"/>
              </a:ext>
            </a:extLst>
          </p:cNvPr>
          <p:cNvSpPr>
            <a:spLocks noChangeArrowheads="1"/>
          </p:cNvSpPr>
          <p:nvPr/>
        </p:nvSpPr>
        <p:spPr bwMode="auto">
          <a:xfrm>
            <a:off x="0" y="-19050"/>
            <a:ext cx="9906000" cy="1370013"/>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6148" name="Textfeld 3">
            <a:extLst>
              <a:ext uri="{FF2B5EF4-FFF2-40B4-BE49-F238E27FC236}">
                <a16:creationId xmlns:a16="http://schemas.microsoft.com/office/drawing/2014/main" id="{28204734-5258-44F4-8BDC-43D64AE8A287}"/>
              </a:ext>
            </a:extLst>
          </p:cNvPr>
          <p:cNvSpPr txBox="1">
            <a:spLocks noChangeArrowheads="1"/>
          </p:cNvSpPr>
          <p:nvPr/>
        </p:nvSpPr>
        <p:spPr bwMode="auto">
          <a:xfrm>
            <a:off x="1426765" y="31146"/>
            <a:ext cx="8318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de-DE" sz="2800" b="1" dirty="0" err="1">
                <a:solidFill>
                  <a:schemeClr val="bg1"/>
                </a:solidFill>
              </a:rPr>
              <a:t>Klimaschutz</a:t>
            </a:r>
            <a:r>
              <a:rPr lang="en-US" altLang="de-DE" sz="2800" b="1" dirty="0">
                <a:solidFill>
                  <a:schemeClr val="bg1"/>
                </a:solidFill>
              </a:rPr>
              <a:t> - </a:t>
            </a:r>
            <a:r>
              <a:rPr lang="en-US" altLang="de-DE" sz="2800" b="1" dirty="0" err="1">
                <a:solidFill>
                  <a:schemeClr val="bg1"/>
                </a:solidFill>
              </a:rPr>
              <a:t>Energiewende</a:t>
            </a:r>
            <a:r>
              <a:rPr lang="en-US" altLang="de-DE" sz="2800" b="1" dirty="0">
                <a:solidFill>
                  <a:schemeClr val="bg1"/>
                </a:solidFill>
              </a:rPr>
              <a:t> 2.0</a:t>
            </a:r>
            <a:br>
              <a:rPr lang="en-US" altLang="de-DE" sz="2800" b="1" dirty="0">
                <a:solidFill>
                  <a:schemeClr val="bg1"/>
                </a:solidFill>
              </a:rPr>
            </a:br>
            <a:r>
              <a:rPr lang="en-US" altLang="de-DE" sz="2800" dirty="0" err="1">
                <a:solidFill>
                  <a:schemeClr val="bg1"/>
                </a:solidFill>
              </a:rPr>
              <a:t>Klimaneutrale</a:t>
            </a:r>
            <a:r>
              <a:rPr lang="en-US" altLang="de-DE" sz="2800" b="1" dirty="0">
                <a:solidFill>
                  <a:schemeClr val="bg1"/>
                </a:solidFill>
              </a:rPr>
              <a:t> </a:t>
            </a:r>
            <a:r>
              <a:rPr lang="en-US" altLang="de-DE" sz="2800" dirty="0" err="1">
                <a:solidFill>
                  <a:schemeClr val="bg1"/>
                </a:solidFill>
              </a:rPr>
              <a:t>Ernährungswirtschaft</a:t>
            </a:r>
            <a:endParaRPr lang="en-US" altLang="de-DE" sz="2800" dirty="0">
              <a:solidFill>
                <a:schemeClr val="bg1"/>
              </a:solidFill>
            </a:endParaRPr>
          </a:p>
        </p:txBody>
      </p:sp>
      <p:sp>
        <p:nvSpPr>
          <p:cNvPr id="38" name="Rectangle 75">
            <a:extLst>
              <a:ext uri="{FF2B5EF4-FFF2-40B4-BE49-F238E27FC236}">
                <a16:creationId xmlns:a16="http://schemas.microsoft.com/office/drawing/2014/main" id="{461A909F-36A1-4F51-8627-A7A64F077D81}"/>
              </a:ext>
            </a:extLst>
          </p:cNvPr>
          <p:cNvSpPr>
            <a:spLocks noChangeArrowheads="1"/>
          </p:cNvSpPr>
          <p:nvPr/>
        </p:nvSpPr>
        <p:spPr bwMode="auto">
          <a:xfrm>
            <a:off x="0" y="648335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a:defRPr/>
            </a:pPr>
            <a:r>
              <a:rPr lang="de-DE" altLang="de-DE" sz="1200" b="1" dirty="0">
                <a:solidFill>
                  <a:srgbClr val="FF9933"/>
                </a:solidFill>
              </a:rPr>
              <a:t>Klimaschutz – Energiewende 2.0 | Klimaneutrale Ernährungswirtschaft | FV03 			                     ISE e.V.</a:t>
            </a:r>
          </a:p>
        </p:txBody>
      </p:sp>
      <p:sp>
        <p:nvSpPr>
          <p:cNvPr id="54" name="Rechteck 53">
            <a:extLst>
              <a:ext uri="{FF2B5EF4-FFF2-40B4-BE49-F238E27FC236}">
                <a16:creationId xmlns:a16="http://schemas.microsoft.com/office/drawing/2014/main" id="{04F4A4AE-BAD9-4DDF-B803-BE8C327E7907}"/>
              </a:ext>
            </a:extLst>
          </p:cNvPr>
          <p:cNvSpPr/>
          <p:nvPr/>
        </p:nvSpPr>
        <p:spPr bwMode="auto">
          <a:xfrm>
            <a:off x="0" y="1350963"/>
            <a:ext cx="9905998" cy="504189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pic>
        <p:nvPicPr>
          <p:cNvPr id="3" name="Grafik 2">
            <a:extLst>
              <a:ext uri="{FF2B5EF4-FFF2-40B4-BE49-F238E27FC236}">
                <a16:creationId xmlns:a16="http://schemas.microsoft.com/office/drawing/2014/main" id="{35F63B39-8864-4F27-82B0-FC00827D3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470" y="1716673"/>
            <a:ext cx="4204380" cy="4204380"/>
          </a:xfrm>
          <a:prstGeom prst="rect">
            <a:avLst/>
          </a:prstGeom>
        </p:spPr>
      </p:pic>
      <p:sp>
        <p:nvSpPr>
          <p:cNvPr id="9" name="Textfeld 1">
            <a:extLst>
              <a:ext uri="{FF2B5EF4-FFF2-40B4-BE49-F238E27FC236}">
                <a16:creationId xmlns:a16="http://schemas.microsoft.com/office/drawing/2014/main" id="{A3CA6147-65A6-4DC7-831A-FDE193DC8DB3}"/>
              </a:ext>
            </a:extLst>
          </p:cNvPr>
          <p:cNvSpPr txBox="1"/>
          <p:nvPr/>
        </p:nvSpPr>
        <p:spPr>
          <a:xfrm>
            <a:off x="7606164" y="6026149"/>
            <a:ext cx="2138727" cy="276999"/>
          </a:xfrm>
          <a:prstGeom prst="rect">
            <a:avLst/>
          </a:prstGeom>
          <a:noFill/>
        </p:spPr>
        <p:txBody>
          <a:bodyPr wrap="none" rtlCol="0">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r>
              <a:rPr lang="de-DE" sz="1200" dirty="0"/>
              <a:t>Stand FV03 vom 29.05.2023</a:t>
            </a:r>
          </a:p>
        </p:txBody>
      </p:sp>
      <p:pic>
        <p:nvPicPr>
          <p:cNvPr id="2" name="Grafik 1">
            <a:extLst>
              <a:ext uri="{FF2B5EF4-FFF2-40B4-BE49-F238E27FC236}">
                <a16:creationId xmlns:a16="http://schemas.microsoft.com/office/drawing/2014/main" id="{3744FA11-B3F8-6F8A-1B96-B3EF5487F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 y="-26989"/>
            <a:ext cx="1377580" cy="1378351"/>
          </a:xfrm>
          <a:prstGeom prst="rect">
            <a:avLst/>
          </a:prstGeom>
        </p:spPr>
      </p:pic>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4806637" cy="1107996"/>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Bio-Abfallwirtschaft (1)</a:t>
            </a:r>
            <a:br>
              <a:rPr lang="de-DE" altLang="de-DE" dirty="0">
                <a:solidFill>
                  <a:schemeClr val="bg1"/>
                </a:solidFill>
              </a:rPr>
            </a:br>
            <a:r>
              <a:rPr lang="de-DE" altLang="de-DE" dirty="0">
                <a:solidFill>
                  <a:schemeClr val="bg1"/>
                </a:solidFill>
              </a:rPr>
              <a:t>Wo entstehen Lebensmittelabfälle?</a:t>
            </a:r>
            <a:endParaRPr lang="de-DE" altLang="de-DE" sz="2400" dirty="0">
              <a:solidFill>
                <a:schemeClr val="bg1"/>
              </a:solidFill>
            </a:endParaRPr>
          </a:p>
          <a:p>
            <a:endParaRPr lang="de-DE" altLang="de-DE" dirty="0">
              <a:solidFill>
                <a:schemeClr val="bg1"/>
              </a:solidFill>
            </a:endParaRPr>
          </a:p>
        </p:txBody>
      </p:sp>
      <p:sp>
        <p:nvSpPr>
          <p:cNvPr id="2" name="Textfeld 1">
            <a:extLst>
              <a:ext uri="{FF2B5EF4-FFF2-40B4-BE49-F238E27FC236}">
                <a16:creationId xmlns:a16="http://schemas.microsoft.com/office/drawing/2014/main" id="{3C1846BE-65A3-429D-9C1A-6DF474D2F1EA}"/>
              </a:ext>
            </a:extLst>
          </p:cNvPr>
          <p:cNvSpPr txBox="1"/>
          <p:nvPr/>
        </p:nvSpPr>
        <p:spPr>
          <a:xfrm>
            <a:off x="262699" y="839575"/>
            <a:ext cx="6532558" cy="338554"/>
          </a:xfrm>
          <a:prstGeom prst="rect">
            <a:avLst/>
          </a:prstGeom>
          <a:noFill/>
        </p:spPr>
        <p:txBody>
          <a:bodyPr wrap="none" rtlCol="0">
            <a:spAutoFit/>
          </a:bodyPr>
          <a:lstStyle/>
          <a:p>
            <a:r>
              <a:rPr lang="de-DE" sz="1600" dirty="0">
                <a:solidFill>
                  <a:schemeClr val="accent2"/>
                </a:solidFill>
              </a:rPr>
              <a:t>jährliche Bio-Abfälle (Stand 2015), davon wären die Hälfte vermeidbar</a:t>
            </a:r>
          </a:p>
        </p:txBody>
      </p:sp>
      <p:sp>
        <p:nvSpPr>
          <p:cNvPr id="8" name="Text Box 14">
            <a:extLst>
              <a:ext uri="{FF2B5EF4-FFF2-40B4-BE49-F238E27FC236}">
                <a16:creationId xmlns:a16="http://schemas.microsoft.com/office/drawing/2014/main" id="{D5A52FDF-B018-4F51-BF58-6B32F77AC662}"/>
              </a:ext>
            </a:extLst>
          </p:cNvPr>
          <p:cNvSpPr txBox="1">
            <a:spLocks noChangeArrowheads="1"/>
          </p:cNvSpPr>
          <p:nvPr/>
        </p:nvSpPr>
        <p:spPr bwMode="auto">
          <a:xfrm>
            <a:off x="7714880" y="5270748"/>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pic>
        <p:nvPicPr>
          <p:cNvPr id="9" name="Grafik 8">
            <a:extLst>
              <a:ext uri="{FF2B5EF4-FFF2-40B4-BE49-F238E27FC236}">
                <a16:creationId xmlns:a16="http://schemas.microsoft.com/office/drawing/2014/main" id="{F4A7297B-616D-4D15-8382-410A6A2399B7}"/>
              </a:ext>
            </a:extLst>
          </p:cNvPr>
          <p:cNvPicPr>
            <a:picLocks noChangeAspect="1"/>
          </p:cNvPicPr>
          <p:nvPr/>
        </p:nvPicPr>
        <p:blipFill rotWithShape="1">
          <a:blip r:embed="rId3">
            <a:extLst>
              <a:ext uri="{28A0092B-C50C-407E-A947-70E740481C1C}">
                <a14:useLocalDpi xmlns:a14="http://schemas.microsoft.com/office/drawing/2010/main" val="0"/>
              </a:ext>
            </a:extLst>
          </a:blip>
          <a:srcRect l="12000" t="21560" r="1846" b="6931"/>
          <a:stretch/>
        </p:blipFill>
        <p:spPr>
          <a:xfrm>
            <a:off x="537241" y="1285537"/>
            <a:ext cx="9081276" cy="4243144"/>
          </a:xfrm>
          <a:prstGeom prst="rect">
            <a:avLst/>
          </a:prstGeom>
        </p:spPr>
      </p:pic>
      <p:sp>
        <p:nvSpPr>
          <p:cNvPr id="11" name="Text Box 14">
            <a:extLst>
              <a:ext uri="{FF2B5EF4-FFF2-40B4-BE49-F238E27FC236}">
                <a16:creationId xmlns:a16="http://schemas.microsoft.com/office/drawing/2014/main" id="{A5D8CE4B-62A3-4E90-A88A-545306A6C512}"/>
              </a:ext>
            </a:extLst>
          </p:cNvPr>
          <p:cNvSpPr txBox="1">
            <a:spLocks noChangeArrowheads="1"/>
          </p:cNvSpPr>
          <p:nvPr/>
        </p:nvSpPr>
        <p:spPr bwMode="auto">
          <a:xfrm>
            <a:off x="8074825" y="5646027"/>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
        <p:nvSpPr>
          <p:cNvPr id="5" name="Textfeld 4">
            <a:extLst>
              <a:ext uri="{FF2B5EF4-FFF2-40B4-BE49-F238E27FC236}">
                <a16:creationId xmlns:a16="http://schemas.microsoft.com/office/drawing/2014/main" id="{BD70A710-4633-4632-9C52-FBB2F9C15A46}"/>
              </a:ext>
            </a:extLst>
          </p:cNvPr>
          <p:cNvSpPr txBox="1"/>
          <p:nvPr/>
        </p:nvSpPr>
        <p:spPr>
          <a:xfrm>
            <a:off x="0" y="5830693"/>
            <a:ext cx="9906000" cy="369332"/>
          </a:xfrm>
          <a:prstGeom prst="rect">
            <a:avLst/>
          </a:prstGeom>
          <a:noFill/>
        </p:spPr>
        <p:txBody>
          <a:bodyPr wrap="square" rtlCol="0">
            <a:spAutoFit/>
          </a:bodyPr>
          <a:lstStyle/>
          <a:p>
            <a:pPr algn="ctr"/>
            <a:r>
              <a:rPr lang="de-DE" sz="1800" dirty="0">
                <a:solidFill>
                  <a:srgbClr val="00B050"/>
                </a:solidFill>
              </a:rPr>
              <a:t>Mit 52% führen die privaten Haushalte! Hier ist dringender Handlungsbedarf!</a:t>
            </a:r>
          </a:p>
        </p:txBody>
      </p:sp>
      <p:sp>
        <p:nvSpPr>
          <p:cNvPr id="7" name="Text Box 14">
            <a:extLst>
              <a:ext uri="{FF2B5EF4-FFF2-40B4-BE49-F238E27FC236}">
                <a16:creationId xmlns:a16="http://schemas.microsoft.com/office/drawing/2014/main" id="{172E6D45-E7C0-4579-8132-2CE64AA99A3F}"/>
              </a:ext>
            </a:extLst>
          </p:cNvPr>
          <p:cNvSpPr txBox="1">
            <a:spLocks noChangeArrowheads="1"/>
          </p:cNvSpPr>
          <p:nvPr/>
        </p:nvSpPr>
        <p:spPr bwMode="auto">
          <a:xfrm flipH="1">
            <a:off x="7866749" y="5042798"/>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3)</a:t>
            </a:r>
          </a:p>
        </p:txBody>
      </p:sp>
    </p:spTree>
    <p:extLst>
      <p:ext uri="{BB962C8B-B14F-4D97-AF65-F5344CB8AC3E}">
        <p14:creationId xmlns:p14="http://schemas.microsoft.com/office/powerpoint/2010/main" val="18273082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841145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Bio-Abfallwirtschaft (2)</a:t>
            </a:r>
            <a:br>
              <a:rPr lang="de-DE" altLang="de-DE" dirty="0">
                <a:solidFill>
                  <a:schemeClr val="bg1"/>
                </a:solidFill>
              </a:rPr>
            </a:br>
            <a:r>
              <a:rPr lang="de-DE" altLang="de-DE" dirty="0">
                <a:solidFill>
                  <a:schemeClr val="bg1"/>
                </a:solidFill>
              </a:rPr>
              <a:t>Energieerzeugung aus urbanen Bio-Abfällen</a:t>
            </a:r>
          </a:p>
        </p:txBody>
      </p:sp>
      <p:sp>
        <p:nvSpPr>
          <p:cNvPr id="7" name="Textfeld 6">
            <a:extLst>
              <a:ext uri="{FF2B5EF4-FFF2-40B4-BE49-F238E27FC236}">
                <a16:creationId xmlns:a16="http://schemas.microsoft.com/office/drawing/2014/main" id="{1597099B-8DA9-4306-8A3B-8F6B9AFBC10F}"/>
              </a:ext>
            </a:extLst>
          </p:cNvPr>
          <p:cNvSpPr txBox="1"/>
          <p:nvPr/>
        </p:nvSpPr>
        <p:spPr>
          <a:xfrm>
            <a:off x="5536160" y="2542238"/>
            <a:ext cx="3865145" cy="1323439"/>
          </a:xfrm>
          <a:prstGeom prst="rect">
            <a:avLst/>
          </a:prstGeom>
          <a:noFill/>
        </p:spPr>
        <p:txBody>
          <a:bodyPr wrap="square">
            <a:spAutoFit/>
          </a:bodyPr>
          <a:lstStyle/>
          <a:p>
            <a:r>
              <a:rPr lang="de-DE" sz="1600" u="sng" dirty="0">
                <a:solidFill>
                  <a:srgbClr val="3333FF"/>
                </a:solidFill>
              </a:rPr>
              <a:t>Leistung</a:t>
            </a:r>
          </a:p>
          <a:p>
            <a:pPr marL="88900" indent="-88900">
              <a:buFont typeface="Arial" panose="020B0604020202020204" pitchFamily="34" charset="0"/>
              <a:buChar char="•"/>
            </a:pPr>
            <a:r>
              <a:rPr lang="de-DE" sz="1600" dirty="0">
                <a:solidFill>
                  <a:srgbClr val="3333FF"/>
                </a:solidFill>
              </a:rPr>
              <a:t> </a:t>
            </a:r>
            <a:r>
              <a:rPr lang="de-DE" sz="1600" dirty="0" err="1">
                <a:solidFill>
                  <a:srgbClr val="3333FF"/>
                </a:solidFill>
              </a:rPr>
              <a:t>Biogut</a:t>
            </a:r>
            <a:r>
              <a:rPr lang="de-DE" sz="1600" dirty="0">
                <a:solidFill>
                  <a:srgbClr val="3333FF"/>
                </a:solidFill>
              </a:rPr>
              <a:t>: 48.000 t/a </a:t>
            </a:r>
          </a:p>
          <a:p>
            <a:pPr marL="88900" indent="-88900">
              <a:buFont typeface="Arial" panose="020B0604020202020204" pitchFamily="34" charset="0"/>
              <a:buChar char="•"/>
            </a:pPr>
            <a:r>
              <a:rPr lang="de-DE" sz="1600" dirty="0">
                <a:solidFill>
                  <a:srgbClr val="3333FF"/>
                </a:solidFill>
              </a:rPr>
              <a:t> Biomethan: 3.087 Mio. Nm³/a</a:t>
            </a:r>
          </a:p>
          <a:p>
            <a:pPr marL="88900" indent="-88900">
              <a:buFont typeface="Arial" panose="020B0604020202020204" pitchFamily="34" charset="0"/>
              <a:buChar char="•"/>
            </a:pPr>
            <a:r>
              <a:rPr lang="de-DE" sz="1600" dirty="0">
                <a:solidFill>
                  <a:srgbClr val="3333FF"/>
                </a:solidFill>
              </a:rPr>
              <a:t> Energie: ca. 38 </a:t>
            </a:r>
            <a:r>
              <a:rPr lang="de-DE" sz="1600" dirty="0" err="1">
                <a:solidFill>
                  <a:srgbClr val="3333FF"/>
                </a:solidFill>
              </a:rPr>
              <a:t>GWh</a:t>
            </a:r>
            <a:endParaRPr lang="de-DE" sz="1600" dirty="0">
              <a:solidFill>
                <a:srgbClr val="3333FF"/>
              </a:solidFill>
            </a:endParaRPr>
          </a:p>
          <a:p>
            <a:pPr marL="88900" indent="-88900">
              <a:buFont typeface="Arial" panose="020B0604020202020204" pitchFamily="34" charset="0"/>
              <a:buChar char="•"/>
            </a:pPr>
            <a:r>
              <a:rPr lang="de-DE" sz="1600" dirty="0">
                <a:solidFill>
                  <a:srgbClr val="3333FF"/>
                </a:solidFill>
              </a:rPr>
              <a:t> Kompost: 17.000 t/a</a:t>
            </a:r>
          </a:p>
        </p:txBody>
      </p:sp>
      <p:sp>
        <p:nvSpPr>
          <p:cNvPr id="10" name="Textfeld 9">
            <a:extLst>
              <a:ext uri="{FF2B5EF4-FFF2-40B4-BE49-F238E27FC236}">
                <a16:creationId xmlns:a16="http://schemas.microsoft.com/office/drawing/2014/main" id="{9499C1E4-D932-46A7-8DCE-548B747654E2}"/>
              </a:ext>
            </a:extLst>
          </p:cNvPr>
          <p:cNvSpPr txBox="1"/>
          <p:nvPr/>
        </p:nvSpPr>
        <p:spPr>
          <a:xfrm>
            <a:off x="5536160" y="1289919"/>
            <a:ext cx="3747540" cy="1569660"/>
          </a:xfrm>
          <a:prstGeom prst="rect">
            <a:avLst/>
          </a:prstGeom>
          <a:noFill/>
        </p:spPr>
        <p:txBody>
          <a:bodyPr wrap="square">
            <a:spAutoFit/>
          </a:bodyPr>
          <a:lstStyle/>
          <a:p>
            <a:r>
              <a:rPr lang="de-DE" sz="1600" u="sng" dirty="0">
                <a:solidFill>
                  <a:srgbClr val="3333FF"/>
                </a:solidFill>
              </a:rPr>
              <a:t>Technik</a:t>
            </a:r>
          </a:p>
          <a:p>
            <a:pPr marL="177800" indent="-177800">
              <a:buFont typeface="Arial" panose="020B0604020202020204" pitchFamily="34" charset="0"/>
              <a:buChar char="•"/>
            </a:pPr>
            <a:r>
              <a:rPr lang="de-DE" sz="1600" dirty="0">
                <a:solidFill>
                  <a:srgbClr val="3333FF"/>
                </a:solidFill>
              </a:rPr>
              <a:t>Bioabfall-Vorbehandlung</a:t>
            </a:r>
          </a:p>
          <a:p>
            <a:pPr marL="177800" indent="-177800">
              <a:buFont typeface="Arial" panose="020B0604020202020204" pitchFamily="34" charset="0"/>
              <a:buChar char="•"/>
            </a:pPr>
            <a:r>
              <a:rPr lang="de-DE" sz="1600" dirty="0">
                <a:solidFill>
                  <a:srgbClr val="3333FF"/>
                </a:solidFill>
              </a:rPr>
              <a:t>2  Fermenter (2.015 m³)</a:t>
            </a:r>
          </a:p>
          <a:p>
            <a:pPr marL="177800" indent="-177800">
              <a:buFont typeface="Arial" panose="020B0604020202020204" pitchFamily="34" charset="0"/>
              <a:buChar char="•"/>
            </a:pPr>
            <a:r>
              <a:rPr lang="de-DE" sz="1600" dirty="0">
                <a:solidFill>
                  <a:srgbClr val="3333FF"/>
                </a:solidFill>
              </a:rPr>
              <a:t>Aufbereitungsanlage für Bio-Methan</a:t>
            </a:r>
          </a:p>
          <a:p>
            <a:pPr marL="177800" indent="-177800">
              <a:buFont typeface="Arial" panose="020B0604020202020204" pitchFamily="34" charset="0"/>
              <a:buChar char="•"/>
            </a:pPr>
            <a:r>
              <a:rPr lang="de-DE" sz="1600" dirty="0">
                <a:solidFill>
                  <a:srgbClr val="3333FF"/>
                </a:solidFill>
              </a:rPr>
              <a:t>Kompost-Verkauf</a:t>
            </a:r>
            <a:br>
              <a:rPr lang="de-DE" sz="1600" dirty="0">
                <a:solidFill>
                  <a:srgbClr val="3333FF"/>
                </a:solidFill>
              </a:rPr>
            </a:br>
            <a:endParaRPr lang="de-DE" sz="1600" dirty="0">
              <a:solidFill>
                <a:srgbClr val="3333FF"/>
              </a:solidFill>
            </a:endParaRPr>
          </a:p>
        </p:txBody>
      </p:sp>
      <p:sp>
        <p:nvSpPr>
          <p:cNvPr id="9" name="Textfeld 8">
            <a:extLst>
              <a:ext uri="{FF2B5EF4-FFF2-40B4-BE49-F238E27FC236}">
                <a16:creationId xmlns:a16="http://schemas.microsoft.com/office/drawing/2014/main" id="{1F7BDB8E-9CA1-4E32-9E06-2836F754E15B}"/>
              </a:ext>
            </a:extLst>
          </p:cNvPr>
          <p:cNvSpPr txBox="1"/>
          <p:nvPr/>
        </p:nvSpPr>
        <p:spPr>
          <a:xfrm>
            <a:off x="396591" y="3936501"/>
            <a:ext cx="9528779" cy="1569660"/>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Ein oder mehrere Landkreise errichten eine Biogasanlage, um den urbanen Bio-Abfall energetisch als Bio-Methan zu nutzen und ins Erdgasnetz einzuspeisen. Als Eingangsstoffe sind nicht vermeidbare Lebensmittel-Abfälle von der gesamten Ernährungs-Wertschöpfungskette sowie Grünschnitt etc. aus allen Haushalten einsetzbar.</a:t>
            </a:r>
            <a:br>
              <a:rPr lang="de-DE" sz="1600" dirty="0">
                <a:solidFill>
                  <a:srgbClr val="3333FF"/>
                </a:solidFill>
              </a:rPr>
            </a:br>
            <a:r>
              <a:rPr lang="de-DE" sz="1600" dirty="0">
                <a:solidFill>
                  <a:srgbClr val="3333FF"/>
                </a:solidFill>
              </a:rPr>
              <a:t>Aus dem gespeicherten Gas wird mittels BHKW bzw. </a:t>
            </a:r>
            <a:r>
              <a:rPr lang="de-DE" sz="1600" dirty="0" err="1">
                <a:solidFill>
                  <a:srgbClr val="3333FF"/>
                </a:solidFill>
              </a:rPr>
              <a:t>GuD</a:t>
            </a:r>
            <a:r>
              <a:rPr lang="de-DE" sz="1600" dirty="0">
                <a:solidFill>
                  <a:srgbClr val="3333FF"/>
                </a:solidFill>
              </a:rPr>
              <a:t>-Kraftwerke bei Dunkelflauten Strom erzeugt und ins Stromnetz eingespeist. </a:t>
            </a:r>
          </a:p>
        </p:txBody>
      </p:sp>
      <p:sp>
        <p:nvSpPr>
          <p:cNvPr id="11" name="Text Box 14">
            <a:extLst>
              <a:ext uri="{FF2B5EF4-FFF2-40B4-BE49-F238E27FC236}">
                <a16:creationId xmlns:a16="http://schemas.microsoft.com/office/drawing/2014/main" id="{35CE4939-23BD-49B0-A2DA-359C71F9216A}"/>
              </a:ext>
            </a:extLst>
          </p:cNvPr>
          <p:cNvSpPr txBox="1">
            <a:spLocks noChangeArrowheads="1"/>
          </p:cNvSpPr>
          <p:nvPr/>
        </p:nvSpPr>
        <p:spPr bwMode="auto">
          <a:xfrm flipH="1">
            <a:off x="9150551" y="1025165"/>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5)</a:t>
            </a:r>
          </a:p>
        </p:txBody>
      </p:sp>
      <p:pic>
        <p:nvPicPr>
          <p:cNvPr id="4" name="Grafik 3" descr="Ein Bild, das draußen, Himmel, Gebäude, Bogen enthält.&#10;&#10;Automatisch generierte Beschreibung">
            <a:extLst>
              <a:ext uri="{FF2B5EF4-FFF2-40B4-BE49-F238E27FC236}">
                <a16:creationId xmlns:a16="http://schemas.microsoft.com/office/drawing/2014/main" id="{C84943DF-1E39-43EE-8204-10CCB1CFA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735" y="909067"/>
            <a:ext cx="4005395" cy="3010971"/>
          </a:xfrm>
          <a:prstGeom prst="rect">
            <a:avLst/>
          </a:prstGeom>
        </p:spPr>
      </p:pic>
      <p:sp>
        <p:nvSpPr>
          <p:cNvPr id="15" name="Textfeld 14">
            <a:extLst>
              <a:ext uri="{FF2B5EF4-FFF2-40B4-BE49-F238E27FC236}">
                <a16:creationId xmlns:a16="http://schemas.microsoft.com/office/drawing/2014/main" id="{5D24D1DE-538F-4C87-9C5F-B0C81743AFB8}"/>
              </a:ext>
            </a:extLst>
          </p:cNvPr>
          <p:cNvSpPr txBox="1"/>
          <p:nvPr/>
        </p:nvSpPr>
        <p:spPr>
          <a:xfrm>
            <a:off x="5536160" y="934902"/>
            <a:ext cx="3568739" cy="338554"/>
          </a:xfrm>
          <a:prstGeom prst="rect">
            <a:avLst/>
          </a:prstGeom>
          <a:noFill/>
        </p:spPr>
        <p:txBody>
          <a:bodyPr wrap="square">
            <a:spAutoFit/>
          </a:bodyPr>
          <a:lstStyle/>
          <a:p>
            <a:r>
              <a:rPr lang="de-DE" sz="1600" b="1" dirty="0">
                <a:solidFill>
                  <a:srgbClr val="3333FF"/>
                </a:solidFill>
              </a:rPr>
              <a:t>Beispiel: Biogasanlage </a:t>
            </a:r>
            <a:r>
              <a:rPr lang="de-DE" sz="1600" b="1" dirty="0" err="1">
                <a:solidFill>
                  <a:srgbClr val="3333FF"/>
                </a:solidFill>
              </a:rPr>
              <a:t>Westheim</a:t>
            </a:r>
            <a:endParaRPr lang="de-DE" sz="1600" dirty="0">
              <a:solidFill>
                <a:srgbClr val="3333FF"/>
              </a:solidFill>
            </a:endParaRPr>
          </a:p>
        </p:txBody>
      </p:sp>
      <p:sp>
        <p:nvSpPr>
          <p:cNvPr id="14" name="Textfeld 13">
            <a:extLst>
              <a:ext uri="{FF2B5EF4-FFF2-40B4-BE49-F238E27FC236}">
                <a16:creationId xmlns:a16="http://schemas.microsoft.com/office/drawing/2014/main" id="{5AC64A5F-BF7B-4F55-AE76-3755F44B5AB1}"/>
              </a:ext>
            </a:extLst>
          </p:cNvPr>
          <p:cNvSpPr txBox="1"/>
          <p:nvPr/>
        </p:nvSpPr>
        <p:spPr>
          <a:xfrm>
            <a:off x="396591" y="5463516"/>
            <a:ext cx="9528779"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Reststoffe der Biogasanlage können als Kompost und Flüssigdünger verkauft werden </a:t>
            </a:r>
          </a:p>
        </p:txBody>
      </p:sp>
      <p:sp>
        <p:nvSpPr>
          <p:cNvPr id="13" name="Rectangle 4">
            <a:extLst>
              <a:ext uri="{FF2B5EF4-FFF2-40B4-BE49-F238E27FC236}">
                <a16:creationId xmlns:a16="http://schemas.microsoft.com/office/drawing/2014/main" id="{0F5AF88A-3FF1-4DC2-B760-3D54E1D03268}"/>
              </a:ext>
            </a:extLst>
          </p:cNvPr>
          <p:cNvSpPr>
            <a:spLocks noChangeArrowheads="1"/>
          </p:cNvSpPr>
          <p:nvPr/>
        </p:nvSpPr>
        <p:spPr bwMode="auto">
          <a:xfrm>
            <a:off x="-14514" y="6137594"/>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Nachhaltige Entsorgung und Energieerzeugung bilden eine Symbiose!</a:t>
            </a:r>
          </a:p>
        </p:txBody>
      </p:sp>
      <p:sp>
        <p:nvSpPr>
          <p:cNvPr id="12" name="Text Box 14">
            <a:extLst>
              <a:ext uri="{FF2B5EF4-FFF2-40B4-BE49-F238E27FC236}">
                <a16:creationId xmlns:a16="http://schemas.microsoft.com/office/drawing/2014/main" id="{2CE4C136-DF8D-46DF-96F3-C7DB9D879AEA}"/>
              </a:ext>
            </a:extLst>
          </p:cNvPr>
          <p:cNvSpPr txBox="1">
            <a:spLocks noChangeArrowheads="1"/>
          </p:cNvSpPr>
          <p:nvPr/>
        </p:nvSpPr>
        <p:spPr bwMode="auto">
          <a:xfrm>
            <a:off x="8056507" y="5877499"/>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66221121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1+#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1023938" y="46849"/>
            <a:ext cx="7464425"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Ziele für nachhaltige Entwicklung (SDG)</a:t>
            </a:r>
          </a:p>
        </p:txBody>
      </p:sp>
      <p:pic>
        <p:nvPicPr>
          <p:cNvPr id="5" name="Grafik 4">
            <a:extLst>
              <a:ext uri="{FF2B5EF4-FFF2-40B4-BE49-F238E27FC236}">
                <a16:creationId xmlns:a16="http://schemas.microsoft.com/office/drawing/2014/main" id="{933B15B8-D5A4-4F74-B189-1F3FA203F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122" y="964751"/>
            <a:ext cx="8339655" cy="4928497"/>
          </a:xfrm>
          <a:prstGeom prst="rect">
            <a:avLst/>
          </a:prstGeom>
        </p:spPr>
      </p:pic>
      <p:sp>
        <p:nvSpPr>
          <p:cNvPr id="14" name="Rectangle 4">
            <a:extLst>
              <a:ext uri="{FF2B5EF4-FFF2-40B4-BE49-F238E27FC236}">
                <a16:creationId xmlns:a16="http://schemas.microsoft.com/office/drawing/2014/main" id="{2C726F62-2335-4C7C-B7AB-F2D4D33E6B71}"/>
              </a:ext>
            </a:extLst>
          </p:cNvPr>
          <p:cNvSpPr>
            <a:spLocks noChangeArrowheads="1"/>
          </p:cNvSpPr>
          <p:nvPr/>
        </p:nvSpPr>
        <p:spPr bwMode="auto">
          <a:xfrm>
            <a:off x="0" y="6000750"/>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Ernährung ist in den SDG-Zielen </a:t>
            </a:r>
            <a:r>
              <a:rPr lang="de-DE" sz="1800" dirty="0">
                <a:solidFill>
                  <a:srgbClr val="00B050"/>
                </a:solidFill>
              </a:rPr>
              <a:t>1, 2, 3, 4, 6, 13, 14, 15 direkt oder indirekt </a:t>
            </a:r>
            <a:r>
              <a:rPr lang="de-DE" altLang="de-DE" sz="1800" dirty="0">
                <a:solidFill>
                  <a:srgbClr val="00B050"/>
                </a:solidFill>
              </a:rPr>
              <a:t>verankert!</a:t>
            </a:r>
          </a:p>
        </p:txBody>
      </p:sp>
    </p:spTree>
    <p:extLst>
      <p:ext uri="{BB962C8B-B14F-4D97-AF65-F5344CB8AC3E}">
        <p14:creationId xmlns:p14="http://schemas.microsoft.com/office/powerpoint/2010/main" val="14320427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66849"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Fazit</a:t>
            </a:r>
          </a:p>
        </p:txBody>
      </p:sp>
      <p:sp>
        <p:nvSpPr>
          <p:cNvPr id="4" name="Textfeld 3">
            <a:extLst>
              <a:ext uri="{FF2B5EF4-FFF2-40B4-BE49-F238E27FC236}">
                <a16:creationId xmlns:a16="http://schemas.microsoft.com/office/drawing/2014/main" id="{6AE207C3-6A77-4AA9-A366-7BDC21DEDB0B}"/>
              </a:ext>
            </a:extLst>
          </p:cNvPr>
          <p:cNvSpPr txBox="1"/>
          <p:nvPr/>
        </p:nvSpPr>
        <p:spPr>
          <a:xfrm>
            <a:off x="244447" y="1015830"/>
            <a:ext cx="9661554"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sym typeface="Wingdings" panose="05000000000000000000" pitchFamily="2" charset="2"/>
              </a:rPr>
              <a:t>In der gesamten Wertschöpfungskette von der Erzeugung bis zum Verbrauch, müssen Programme entwickelt werden, um die Lebensmittelabfälle drastisch zu reduzieren!</a:t>
            </a:r>
            <a:endParaRPr lang="de-DE" sz="1800" dirty="0">
              <a:solidFill>
                <a:srgbClr val="3333FF"/>
              </a:solidFill>
            </a:endParaRPr>
          </a:p>
        </p:txBody>
      </p:sp>
      <p:sp>
        <p:nvSpPr>
          <p:cNvPr id="5" name="Textfeld 4">
            <a:extLst>
              <a:ext uri="{FF2B5EF4-FFF2-40B4-BE49-F238E27FC236}">
                <a16:creationId xmlns:a16="http://schemas.microsoft.com/office/drawing/2014/main" id="{F0E6E000-9067-4DE0-9B56-1AA523777186}"/>
              </a:ext>
            </a:extLst>
          </p:cNvPr>
          <p:cNvSpPr txBox="1"/>
          <p:nvPr/>
        </p:nvSpPr>
        <p:spPr>
          <a:xfrm>
            <a:off x="244447" y="1795148"/>
            <a:ext cx="9661554"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sym typeface="Wingdings" panose="05000000000000000000" pitchFamily="2" charset="2"/>
              </a:rPr>
              <a:t>PV-Anlagen, unterstützt mit elektrischen Speichern, stellen einen Großteil der Energie bereit, die in der Verarbeitung und im Handel benötigt werden. </a:t>
            </a:r>
            <a:endParaRPr lang="de-DE" sz="1800" dirty="0">
              <a:solidFill>
                <a:srgbClr val="3333FF"/>
              </a:solidFill>
            </a:endParaRPr>
          </a:p>
        </p:txBody>
      </p:sp>
      <p:sp>
        <p:nvSpPr>
          <p:cNvPr id="6" name="Textfeld 5">
            <a:extLst>
              <a:ext uri="{FF2B5EF4-FFF2-40B4-BE49-F238E27FC236}">
                <a16:creationId xmlns:a16="http://schemas.microsoft.com/office/drawing/2014/main" id="{7DA087F0-A67A-49CB-982F-87A68DEAB7CA}"/>
              </a:ext>
            </a:extLst>
          </p:cNvPr>
          <p:cNvSpPr txBox="1"/>
          <p:nvPr/>
        </p:nvSpPr>
        <p:spPr>
          <a:xfrm>
            <a:off x="244447" y="2584472"/>
            <a:ext cx="9661554"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sym typeface="Wingdings" panose="05000000000000000000" pitchFamily="2" charset="2"/>
              </a:rPr>
              <a:t>Die </a:t>
            </a:r>
            <a:r>
              <a:rPr lang="de-DE" sz="1800" dirty="0" err="1">
                <a:solidFill>
                  <a:srgbClr val="3333FF"/>
                </a:solidFill>
                <a:sym typeface="Wingdings" panose="05000000000000000000" pitchFamily="2" charset="2"/>
              </a:rPr>
              <a:t>Sektokopplung</a:t>
            </a:r>
            <a:r>
              <a:rPr lang="de-DE" sz="1800" dirty="0">
                <a:solidFill>
                  <a:srgbClr val="3333FF"/>
                </a:solidFill>
                <a:sym typeface="Wingdings" panose="05000000000000000000" pitchFamily="2" charset="2"/>
              </a:rPr>
              <a:t> zwischen Energieerzeugung und –Verbrauch bilden die Basis für eine hohe Autarkiequote. </a:t>
            </a:r>
            <a:endParaRPr lang="de-DE" sz="1800" dirty="0">
              <a:solidFill>
                <a:srgbClr val="3333FF"/>
              </a:solidFill>
            </a:endParaRPr>
          </a:p>
        </p:txBody>
      </p:sp>
      <p:sp>
        <p:nvSpPr>
          <p:cNvPr id="7" name="Textfeld 6">
            <a:extLst>
              <a:ext uri="{FF2B5EF4-FFF2-40B4-BE49-F238E27FC236}">
                <a16:creationId xmlns:a16="http://schemas.microsoft.com/office/drawing/2014/main" id="{BE306B27-40C9-49FF-A143-B623DFBE6984}"/>
              </a:ext>
            </a:extLst>
          </p:cNvPr>
          <p:cNvSpPr txBox="1"/>
          <p:nvPr/>
        </p:nvSpPr>
        <p:spPr>
          <a:xfrm>
            <a:off x="244447" y="3304032"/>
            <a:ext cx="9661554" cy="646331"/>
          </a:xfrm>
          <a:prstGeom prst="rect">
            <a:avLst/>
          </a:prstGeom>
          <a:noFill/>
        </p:spPr>
        <p:txBody>
          <a:bodyPr wrap="square" rtlCol="0">
            <a:spAutoFit/>
          </a:bodyPr>
          <a:lstStyle/>
          <a:p>
            <a:pPr marL="285750" indent="-285750">
              <a:buFont typeface="Wingdings" panose="05000000000000000000" pitchFamily="2" charset="2"/>
              <a:buChar char="Ø"/>
            </a:pPr>
            <a:r>
              <a:rPr lang="de-DE" altLang="de-DE" sz="1800" dirty="0">
                <a:solidFill>
                  <a:srgbClr val="3333FF"/>
                </a:solidFill>
              </a:rPr>
              <a:t>Nachhaltige Entsorgung der urbanen Bioabfälle und Energieerzeugung mit Biogasanlagen bilden eine Symbiose!</a:t>
            </a:r>
          </a:p>
        </p:txBody>
      </p:sp>
    </p:spTree>
    <p:extLst>
      <p:ext uri="{BB962C8B-B14F-4D97-AF65-F5344CB8AC3E}">
        <p14:creationId xmlns:p14="http://schemas.microsoft.com/office/powerpoint/2010/main" val="2588944454"/>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1062791"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Quellen</a:t>
            </a:r>
          </a:p>
        </p:txBody>
      </p:sp>
      <p:graphicFrame>
        <p:nvGraphicFramePr>
          <p:cNvPr id="3" name="Tabelle 2">
            <a:extLst>
              <a:ext uri="{FF2B5EF4-FFF2-40B4-BE49-F238E27FC236}">
                <a16:creationId xmlns:a16="http://schemas.microsoft.com/office/drawing/2014/main" id="{2EF5167A-F96D-4507-8931-AE9A0D256758}"/>
              </a:ext>
            </a:extLst>
          </p:cNvPr>
          <p:cNvGraphicFramePr>
            <a:graphicFrameLocks noGrp="1"/>
          </p:cNvGraphicFramePr>
          <p:nvPr>
            <p:extLst>
              <p:ext uri="{D42A27DB-BD31-4B8C-83A1-F6EECF244321}">
                <p14:modId xmlns:p14="http://schemas.microsoft.com/office/powerpoint/2010/main" val="4089332741"/>
              </p:ext>
            </p:extLst>
          </p:nvPr>
        </p:nvGraphicFramePr>
        <p:xfrm>
          <a:off x="681038" y="1062616"/>
          <a:ext cx="8543925" cy="2077800"/>
        </p:xfrm>
        <a:graphic>
          <a:graphicData uri="http://schemas.openxmlformats.org/drawingml/2006/table">
            <a:tbl>
              <a:tblPr>
                <a:tableStyleId>{5C22544A-7EE6-4342-B048-85BDC9FD1C3A}</a:tableStyleId>
              </a:tblPr>
              <a:tblGrid>
                <a:gridCol w="425711">
                  <a:extLst>
                    <a:ext uri="{9D8B030D-6E8A-4147-A177-3AD203B41FA5}">
                      <a16:colId xmlns:a16="http://schemas.microsoft.com/office/drawing/2014/main" val="3562168808"/>
                    </a:ext>
                  </a:extLst>
                </a:gridCol>
                <a:gridCol w="8118214">
                  <a:extLst>
                    <a:ext uri="{9D8B030D-6E8A-4147-A177-3AD203B41FA5}">
                      <a16:colId xmlns:a16="http://schemas.microsoft.com/office/drawing/2014/main" val="2668305903"/>
                    </a:ext>
                  </a:extLst>
                </a:gridCol>
              </a:tblGrid>
              <a:tr h="154444">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 ER </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5940" marR="5940" marT="5940"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Quelle</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5940" marR="5940" marT="5940" marB="0">
                    <a:solidFill>
                      <a:schemeClr val="bg1">
                        <a:lumMod val="65000"/>
                      </a:schemeClr>
                    </a:solidFill>
                  </a:tcPr>
                </a:tc>
                <a:extLst>
                  <a:ext uri="{0D108BD9-81ED-4DB2-BD59-A6C34878D82A}">
                    <a16:rowId xmlns:a16="http://schemas.microsoft.com/office/drawing/2014/main" val="930782789"/>
                  </a:ext>
                </a:extLst>
              </a:tr>
              <a:tr h="30888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5940" marR="5940" marT="5940"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Wuppertal Institut:</a:t>
                      </a:r>
                      <a:br>
                        <a:rPr lang="de-DE" sz="1200" u="sng"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Wandel in derErnährungsbranche</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5940" marR="5940" marT="5940" marB="0"/>
                </a:tc>
                <a:extLst>
                  <a:ext uri="{0D108BD9-81ED-4DB2-BD59-A6C34878D82A}">
                    <a16:rowId xmlns:a16="http://schemas.microsoft.com/office/drawing/2014/main" val="1861777850"/>
                  </a:ext>
                </a:extLst>
              </a:tr>
              <a:tr h="30888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5940" marR="5940" marT="5940"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Universität Stuttgart, Institut für Siedlungswasserbau, Wassergüte- und Abfallwirtschaft (</a:t>
                      </a:r>
                      <a:r>
                        <a:rPr lang="de-DE" sz="1200" u="sng" strike="noStrike" dirty="0" err="1">
                          <a:solidFill>
                            <a:srgbClr val="3333FF"/>
                          </a:solidFill>
                          <a:effectLst/>
                          <a:latin typeface="Calibri" panose="020F0502020204030204" pitchFamily="34" charset="0"/>
                          <a:cs typeface="Calibri" panose="020F0502020204030204" pitchFamily="34" charset="0"/>
                        </a:rPr>
                        <a:t>iswa</a:t>
                      </a:r>
                      <a:r>
                        <a:rPr lang="de-DE" sz="1200" u="sng" strike="noStrike" dirty="0">
                          <a:solidFill>
                            <a:srgbClr val="3333FF"/>
                          </a:solidFill>
                          <a:effectLst/>
                          <a:latin typeface="Calibri" panose="020F0502020204030204" pitchFamily="34" charset="0"/>
                          <a:cs typeface="Calibri" panose="020F0502020204030204" pitchFamily="34" charset="0"/>
                        </a:rPr>
                        <a:t>) 2012:</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Ermittlung der weggeworfenen Lebensmittelmengen . . ., Seite 1</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5940" marR="5940" marT="5940" marB="0">
                    <a:solidFill>
                      <a:schemeClr val="bg1"/>
                    </a:solidFill>
                  </a:tcPr>
                </a:tc>
                <a:extLst>
                  <a:ext uri="{0D108BD9-81ED-4DB2-BD59-A6C34878D82A}">
                    <a16:rowId xmlns:a16="http://schemas.microsoft.com/office/drawing/2014/main" val="4028173066"/>
                  </a:ext>
                </a:extLst>
              </a:tr>
              <a:tr h="30888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5940" marR="5940" marT="5940"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Bundeministerium für Ernährung und Landwirtschaft BMEL2021:</a:t>
                      </a:r>
                      <a:br>
                        <a:rPr lang="de-DE" sz="1200" u="sng"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Lebensmittelabfälle in Deutschland: Aktelle Studie über Höhe der Lebensmittelabfälle nach Sektoren</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5940" marR="5940" marT="5940" marB="0"/>
                </a:tc>
                <a:extLst>
                  <a:ext uri="{0D108BD9-81ED-4DB2-BD59-A6C34878D82A}">
                    <a16:rowId xmlns:a16="http://schemas.microsoft.com/office/drawing/2014/main" val="3979870017"/>
                  </a:ext>
                </a:extLst>
              </a:tr>
              <a:tr h="30888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5940" marR="5940" marT="5940"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De </a:t>
                      </a:r>
                      <a:r>
                        <a:rPr lang="de-DE" sz="1200" u="sng" strike="noStrike" dirty="0" err="1">
                          <a:solidFill>
                            <a:srgbClr val="3333FF"/>
                          </a:solidFill>
                          <a:effectLst/>
                          <a:latin typeface="Calibri" panose="020F0502020204030204" pitchFamily="34" charset="0"/>
                          <a:cs typeface="Calibri" panose="020F0502020204030204" pitchFamily="34" charset="0"/>
                        </a:rPr>
                        <a:t>Lorean</a:t>
                      </a:r>
                      <a:r>
                        <a:rPr lang="de-DE" sz="1200" u="sng" strike="noStrike" dirty="0">
                          <a:solidFill>
                            <a:srgbClr val="3333FF"/>
                          </a:solidFill>
                          <a:effectLst/>
                          <a:latin typeface="Calibri" panose="020F0502020204030204" pitchFamily="34" charset="0"/>
                          <a:cs typeface="Calibri" panose="020F0502020204030204" pitchFamily="34" charset="0"/>
                        </a:rPr>
                        <a:t> Power:</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Studie: Nutzung von Industrie- und Gewerbeparkplätzen zur Erzeugung von erneuerbarer Energie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5940" marR="5940" marT="5940" marB="0">
                    <a:solidFill>
                      <a:schemeClr val="bg1"/>
                    </a:solidFill>
                  </a:tcPr>
                </a:tc>
                <a:extLst>
                  <a:ext uri="{0D108BD9-81ED-4DB2-BD59-A6C34878D82A}">
                    <a16:rowId xmlns:a16="http://schemas.microsoft.com/office/drawing/2014/main" val="3527948492"/>
                  </a:ext>
                </a:extLst>
              </a:tr>
              <a:tr h="308888">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5940" marR="5940" marT="5940" marB="0"/>
                </a:tc>
                <a:tc>
                  <a:txBody>
                    <a:bodyPr/>
                    <a:lstStyle/>
                    <a:p>
                      <a:pPr algn="l" fontAlgn="b"/>
                      <a:r>
                        <a:rPr lang="de-DE" sz="1200" u="sng" strike="noStrike" dirty="0">
                          <a:solidFill>
                            <a:srgbClr val="3333FF"/>
                          </a:solidFill>
                          <a:effectLst/>
                          <a:latin typeface="Calibri" panose="020F0502020204030204" pitchFamily="34" charset="0"/>
                          <a:cs typeface="Calibri" panose="020F0502020204030204" pitchFamily="34" charset="0"/>
                        </a:rPr>
                        <a:t>BVB Biogasanlage </a:t>
                      </a:r>
                      <a:r>
                        <a:rPr lang="de-DE" sz="1200" u="sng" strike="noStrike" dirty="0" err="1">
                          <a:solidFill>
                            <a:srgbClr val="3333FF"/>
                          </a:solidFill>
                          <a:effectLst/>
                          <a:latin typeface="Calibri" panose="020F0502020204030204" pitchFamily="34" charset="0"/>
                          <a:cs typeface="Calibri" panose="020F0502020204030204" pitchFamily="34" charset="0"/>
                        </a:rPr>
                        <a:t>Westheim</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Die Leistungsfähigkeit der Anlage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5940" marR="5940" marT="5940" marB="0" anchor="b"/>
                </a:tc>
                <a:extLst>
                  <a:ext uri="{0D108BD9-81ED-4DB2-BD59-A6C34878D82A}">
                    <a16:rowId xmlns:a16="http://schemas.microsoft.com/office/drawing/2014/main" val="1761316577"/>
                  </a:ext>
                </a:extLst>
              </a:tr>
            </a:tbl>
          </a:graphicData>
        </a:graphic>
      </p:graphicFrame>
    </p:spTree>
    <p:extLst>
      <p:ext uri="{BB962C8B-B14F-4D97-AF65-F5344CB8AC3E}">
        <p14:creationId xmlns:p14="http://schemas.microsoft.com/office/powerpoint/2010/main" val="1702197998"/>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feld 53">
            <a:extLst>
              <a:ext uri="{FF2B5EF4-FFF2-40B4-BE49-F238E27FC236}">
                <a16:creationId xmlns:a16="http://schemas.microsoft.com/office/drawing/2014/main" id="{C509B89D-5FB6-43D9-BE31-B22E18A7231E}"/>
              </a:ext>
            </a:extLst>
          </p:cNvPr>
          <p:cNvSpPr txBox="1">
            <a:spLocks noChangeArrowheads="1"/>
          </p:cNvSpPr>
          <p:nvPr/>
        </p:nvSpPr>
        <p:spPr bwMode="auto">
          <a:xfrm>
            <a:off x="8916988" y="17795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chemeClr val="accent2"/>
                </a:solidFill>
              </a:rPr>
              <a:t>2040</a:t>
            </a:r>
          </a:p>
        </p:txBody>
      </p:sp>
      <p:sp>
        <p:nvSpPr>
          <p:cNvPr id="9" name="Rechteck 8">
            <a:extLst>
              <a:ext uri="{FF2B5EF4-FFF2-40B4-BE49-F238E27FC236}">
                <a16:creationId xmlns:a16="http://schemas.microsoft.com/office/drawing/2014/main" id="{68D378A7-2158-4E9F-844C-91876B078FBA}"/>
              </a:ext>
            </a:extLst>
          </p:cNvPr>
          <p:cNvSpPr/>
          <p:nvPr/>
        </p:nvSpPr>
        <p:spPr bwMode="auto">
          <a:xfrm>
            <a:off x="0" y="0"/>
            <a:ext cx="9906000" cy="624363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grpSp>
        <p:nvGrpSpPr>
          <p:cNvPr id="76804" name="Gruppieren 2">
            <a:extLst>
              <a:ext uri="{FF2B5EF4-FFF2-40B4-BE49-F238E27FC236}">
                <a16:creationId xmlns:a16="http://schemas.microsoft.com/office/drawing/2014/main" id="{A36E783A-CC43-4E52-A92A-8CB1D1312BE2}"/>
              </a:ext>
            </a:extLst>
          </p:cNvPr>
          <p:cNvGrpSpPr>
            <a:grpSpLocks/>
          </p:cNvGrpSpPr>
          <p:nvPr/>
        </p:nvGrpSpPr>
        <p:grpSpPr bwMode="auto">
          <a:xfrm>
            <a:off x="830263" y="704850"/>
            <a:ext cx="8154987" cy="5046663"/>
            <a:chOff x="1960546" y="2930858"/>
            <a:chExt cx="5987996" cy="2821360"/>
          </a:xfrm>
        </p:grpSpPr>
        <p:sp>
          <p:nvSpPr>
            <p:cNvPr id="76810" name="Freihandform: Form 10">
              <a:extLst>
                <a:ext uri="{FF2B5EF4-FFF2-40B4-BE49-F238E27FC236}">
                  <a16:creationId xmlns:a16="http://schemas.microsoft.com/office/drawing/2014/main" id="{42264575-E63E-475A-8149-D927FC922643}"/>
                </a:ext>
              </a:extLst>
            </p:cNvPr>
            <p:cNvSpPr>
              <a:spLocks/>
            </p:cNvSpPr>
            <p:nvPr/>
          </p:nvSpPr>
          <p:spPr bwMode="auto">
            <a:xfrm rot="286618">
              <a:off x="1960546" y="2930858"/>
              <a:ext cx="5987996" cy="2788920"/>
            </a:xfrm>
            <a:custGeom>
              <a:avLst/>
              <a:gdLst>
                <a:gd name="T0" fmla="*/ 1 w 8519160"/>
                <a:gd name="T1" fmla="*/ 2766060 h 2788920"/>
                <a:gd name="T2" fmla="*/ 1 w 8519160"/>
                <a:gd name="T3" fmla="*/ 2727960 h 2788920"/>
                <a:gd name="T4" fmla="*/ 1 w 8519160"/>
                <a:gd name="T5" fmla="*/ 2636520 h 2788920"/>
                <a:gd name="T6" fmla="*/ 1 w 8519160"/>
                <a:gd name="T7" fmla="*/ 2560320 h 2788920"/>
                <a:gd name="T8" fmla="*/ 1 w 8519160"/>
                <a:gd name="T9" fmla="*/ 2514600 h 2788920"/>
                <a:gd name="T10" fmla="*/ 1 w 8519160"/>
                <a:gd name="T11" fmla="*/ 2461260 h 2788920"/>
                <a:gd name="T12" fmla="*/ 1 w 8519160"/>
                <a:gd name="T13" fmla="*/ 2362200 h 2788920"/>
                <a:gd name="T14" fmla="*/ 1 w 8519160"/>
                <a:gd name="T15" fmla="*/ 2247900 h 2788920"/>
                <a:gd name="T16" fmla="*/ 1 w 8519160"/>
                <a:gd name="T17" fmla="*/ 2186940 h 2788920"/>
                <a:gd name="T18" fmla="*/ 1 w 8519160"/>
                <a:gd name="T19" fmla="*/ 2148840 h 2788920"/>
                <a:gd name="T20" fmla="*/ 1 w 8519160"/>
                <a:gd name="T21" fmla="*/ 2095500 h 2788920"/>
                <a:gd name="T22" fmla="*/ 1 w 8519160"/>
                <a:gd name="T23" fmla="*/ 2057400 h 2788920"/>
                <a:gd name="T24" fmla="*/ 1 w 8519160"/>
                <a:gd name="T25" fmla="*/ 2034540 h 2788920"/>
                <a:gd name="T26" fmla="*/ 1 w 8519160"/>
                <a:gd name="T27" fmla="*/ 2004060 h 2788920"/>
                <a:gd name="T28" fmla="*/ 1 w 8519160"/>
                <a:gd name="T29" fmla="*/ 1973580 h 2788920"/>
                <a:gd name="T30" fmla="*/ 1 w 8519160"/>
                <a:gd name="T31" fmla="*/ 1920240 h 2788920"/>
                <a:gd name="T32" fmla="*/ 1 w 8519160"/>
                <a:gd name="T33" fmla="*/ 1866900 h 2788920"/>
                <a:gd name="T34" fmla="*/ 1 w 8519160"/>
                <a:gd name="T35" fmla="*/ 1790700 h 2788920"/>
                <a:gd name="T36" fmla="*/ 1 w 8519160"/>
                <a:gd name="T37" fmla="*/ 1691640 h 2788920"/>
                <a:gd name="T38" fmla="*/ 1 w 8519160"/>
                <a:gd name="T39" fmla="*/ 1630680 h 2788920"/>
                <a:gd name="T40" fmla="*/ 1 w 8519160"/>
                <a:gd name="T41" fmla="*/ 1584960 h 2788920"/>
                <a:gd name="T42" fmla="*/ 1 w 8519160"/>
                <a:gd name="T43" fmla="*/ 1554480 h 2788920"/>
                <a:gd name="T44" fmla="*/ 1 w 8519160"/>
                <a:gd name="T45" fmla="*/ 1516380 h 2788920"/>
                <a:gd name="T46" fmla="*/ 1 w 8519160"/>
                <a:gd name="T47" fmla="*/ 1424940 h 2788920"/>
                <a:gd name="T48" fmla="*/ 1 w 8519160"/>
                <a:gd name="T49" fmla="*/ 1386840 h 2788920"/>
                <a:gd name="T50" fmla="*/ 1 w 8519160"/>
                <a:gd name="T51" fmla="*/ 1341120 h 2788920"/>
                <a:gd name="T52" fmla="*/ 1 w 8519160"/>
                <a:gd name="T53" fmla="*/ 1318260 h 2788920"/>
                <a:gd name="T54" fmla="*/ 1 w 8519160"/>
                <a:gd name="T55" fmla="*/ 1287780 h 2788920"/>
                <a:gd name="T56" fmla="*/ 1 w 8519160"/>
                <a:gd name="T57" fmla="*/ 1234440 h 2788920"/>
                <a:gd name="T58" fmla="*/ 1 w 8519160"/>
                <a:gd name="T59" fmla="*/ 1158240 h 2788920"/>
                <a:gd name="T60" fmla="*/ 1 w 8519160"/>
                <a:gd name="T61" fmla="*/ 1097280 h 2788920"/>
                <a:gd name="T62" fmla="*/ 1 w 8519160"/>
                <a:gd name="T63" fmla="*/ 1059180 h 2788920"/>
                <a:gd name="T64" fmla="*/ 1 w 8519160"/>
                <a:gd name="T65" fmla="*/ 1005840 h 2788920"/>
                <a:gd name="T66" fmla="*/ 1 w 8519160"/>
                <a:gd name="T67" fmla="*/ 967740 h 2788920"/>
                <a:gd name="T68" fmla="*/ 1 w 8519160"/>
                <a:gd name="T69" fmla="*/ 899160 h 2788920"/>
                <a:gd name="T70" fmla="*/ 1 w 8519160"/>
                <a:gd name="T71" fmla="*/ 861060 h 2788920"/>
                <a:gd name="T72" fmla="*/ 1 w 8519160"/>
                <a:gd name="T73" fmla="*/ 830580 h 2788920"/>
                <a:gd name="T74" fmla="*/ 1 w 8519160"/>
                <a:gd name="T75" fmla="*/ 800100 h 2788920"/>
                <a:gd name="T76" fmla="*/ 1 w 8519160"/>
                <a:gd name="T77" fmla="*/ 723900 h 2788920"/>
                <a:gd name="T78" fmla="*/ 1 w 8519160"/>
                <a:gd name="T79" fmla="*/ 655320 h 2788920"/>
                <a:gd name="T80" fmla="*/ 1 w 8519160"/>
                <a:gd name="T81" fmla="*/ 617220 h 2788920"/>
                <a:gd name="T82" fmla="*/ 1 w 8519160"/>
                <a:gd name="T83" fmla="*/ 541020 h 2788920"/>
                <a:gd name="T84" fmla="*/ 1 w 8519160"/>
                <a:gd name="T85" fmla="*/ 502920 h 2788920"/>
                <a:gd name="T86" fmla="*/ 1 w 8519160"/>
                <a:gd name="T87" fmla="*/ 464820 h 2788920"/>
                <a:gd name="T88" fmla="*/ 1 w 8519160"/>
                <a:gd name="T89" fmla="*/ 434340 h 2788920"/>
                <a:gd name="T90" fmla="*/ 1 w 8519160"/>
                <a:gd name="T91" fmla="*/ 411480 h 2788920"/>
                <a:gd name="T92" fmla="*/ 1 w 8519160"/>
                <a:gd name="T93" fmla="*/ 381000 h 2788920"/>
                <a:gd name="T94" fmla="*/ 1 w 8519160"/>
                <a:gd name="T95" fmla="*/ 304800 h 2788920"/>
                <a:gd name="T96" fmla="*/ 1 w 8519160"/>
                <a:gd name="T97" fmla="*/ 274320 h 2788920"/>
                <a:gd name="T98" fmla="*/ 1 w 8519160"/>
                <a:gd name="T99" fmla="*/ 243840 h 2788920"/>
                <a:gd name="T100" fmla="*/ 1 w 8519160"/>
                <a:gd name="T101" fmla="*/ 220980 h 2788920"/>
                <a:gd name="T102" fmla="*/ 1 w 8519160"/>
                <a:gd name="T103" fmla="*/ 190500 h 2788920"/>
                <a:gd name="T104" fmla="*/ 1 w 8519160"/>
                <a:gd name="T105" fmla="*/ 129540 h 2788920"/>
                <a:gd name="T106" fmla="*/ 1 w 8519160"/>
                <a:gd name="T107" fmla="*/ 22860 h 2788920"/>
                <a:gd name="T108" fmla="*/ 1 w 8519160"/>
                <a:gd name="T109" fmla="*/ 30480 h 27889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19160" h="2788920">
                  <a:moveTo>
                    <a:pt x="0" y="2788920"/>
                  </a:moveTo>
                  <a:cubicBezTo>
                    <a:pt x="12700" y="2783840"/>
                    <a:pt x="25124" y="2778005"/>
                    <a:pt x="38100" y="2773680"/>
                  </a:cubicBezTo>
                  <a:cubicBezTo>
                    <a:pt x="48035" y="2770368"/>
                    <a:pt x="58549" y="2769069"/>
                    <a:pt x="68580" y="2766060"/>
                  </a:cubicBezTo>
                  <a:cubicBezTo>
                    <a:pt x="83967" y="2761444"/>
                    <a:pt x="99060" y="2755900"/>
                    <a:pt x="114300" y="2750820"/>
                  </a:cubicBezTo>
                  <a:cubicBezTo>
                    <a:pt x="121920" y="2748280"/>
                    <a:pt x="130477" y="2747655"/>
                    <a:pt x="137160" y="2743200"/>
                  </a:cubicBezTo>
                  <a:cubicBezTo>
                    <a:pt x="144780" y="2738120"/>
                    <a:pt x="151602" y="2731568"/>
                    <a:pt x="160020" y="2727960"/>
                  </a:cubicBezTo>
                  <a:cubicBezTo>
                    <a:pt x="194200" y="2713311"/>
                    <a:pt x="183703" y="2727548"/>
                    <a:pt x="213360" y="2712720"/>
                  </a:cubicBezTo>
                  <a:cubicBezTo>
                    <a:pt x="265983" y="2686408"/>
                    <a:pt x="203265" y="2705719"/>
                    <a:pt x="266700" y="2689860"/>
                  </a:cubicBezTo>
                  <a:cubicBezTo>
                    <a:pt x="321578" y="2634982"/>
                    <a:pt x="291286" y="2648367"/>
                    <a:pt x="350520" y="2636520"/>
                  </a:cubicBezTo>
                  <a:cubicBezTo>
                    <a:pt x="360680" y="2628900"/>
                    <a:pt x="369395" y="2618818"/>
                    <a:pt x="381000" y="2613660"/>
                  </a:cubicBezTo>
                  <a:cubicBezTo>
                    <a:pt x="439306" y="2587746"/>
                    <a:pt x="401289" y="2628919"/>
                    <a:pt x="464820" y="2590800"/>
                  </a:cubicBezTo>
                  <a:cubicBezTo>
                    <a:pt x="547136" y="2541410"/>
                    <a:pt x="463636" y="2586482"/>
                    <a:pt x="533400" y="2560320"/>
                  </a:cubicBezTo>
                  <a:cubicBezTo>
                    <a:pt x="544036" y="2556332"/>
                    <a:pt x="553500" y="2549693"/>
                    <a:pt x="563880" y="2545080"/>
                  </a:cubicBezTo>
                  <a:cubicBezTo>
                    <a:pt x="576379" y="2539525"/>
                    <a:pt x="589481" y="2535395"/>
                    <a:pt x="601980" y="2529840"/>
                  </a:cubicBezTo>
                  <a:cubicBezTo>
                    <a:pt x="612360" y="2525227"/>
                    <a:pt x="621824" y="2518588"/>
                    <a:pt x="632460" y="2514600"/>
                  </a:cubicBezTo>
                  <a:cubicBezTo>
                    <a:pt x="642266" y="2510923"/>
                    <a:pt x="653273" y="2511008"/>
                    <a:pt x="662940" y="2506980"/>
                  </a:cubicBezTo>
                  <a:cubicBezTo>
                    <a:pt x="683911" y="2498242"/>
                    <a:pt x="702347" y="2483684"/>
                    <a:pt x="723900" y="2476500"/>
                  </a:cubicBezTo>
                  <a:cubicBezTo>
                    <a:pt x="739140" y="2471420"/>
                    <a:pt x="755252" y="2468444"/>
                    <a:pt x="769620" y="2461260"/>
                  </a:cubicBezTo>
                  <a:cubicBezTo>
                    <a:pt x="839947" y="2426096"/>
                    <a:pt x="808540" y="2436290"/>
                    <a:pt x="861060" y="2423160"/>
                  </a:cubicBezTo>
                  <a:cubicBezTo>
                    <a:pt x="876300" y="2413000"/>
                    <a:pt x="893828" y="2405632"/>
                    <a:pt x="906780" y="2392680"/>
                  </a:cubicBezTo>
                  <a:cubicBezTo>
                    <a:pt x="935320" y="2364140"/>
                    <a:pt x="919417" y="2373228"/>
                    <a:pt x="952500" y="2362200"/>
                  </a:cubicBezTo>
                  <a:cubicBezTo>
                    <a:pt x="960120" y="2354580"/>
                    <a:pt x="967020" y="2346164"/>
                    <a:pt x="975360" y="2339340"/>
                  </a:cubicBezTo>
                  <a:lnTo>
                    <a:pt x="1066800" y="2270760"/>
                  </a:lnTo>
                  <a:cubicBezTo>
                    <a:pt x="1076960" y="2263140"/>
                    <a:pt x="1086713" y="2254945"/>
                    <a:pt x="1097280" y="2247900"/>
                  </a:cubicBezTo>
                  <a:cubicBezTo>
                    <a:pt x="1112520" y="2237740"/>
                    <a:pt x="1128347" y="2228410"/>
                    <a:pt x="1143000" y="2217420"/>
                  </a:cubicBezTo>
                  <a:cubicBezTo>
                    <a:pt x="1153160" y="2209800"/>
                    <a:pt x="1162453" y="2200861"/>
                    <a:pt x="1173480" y="2194560"/>
                  </a:cubicBezTo>
                  <a:cubicBezTo>
                    <a:pt x="1180454" y="2190575"/>
                    <a:pt x="1188617" y="2189147"/>
                    <a:pt x="1196340" y="2186940"/>
                  </a:cubicBezTo>
                  <a:cubicBezTo>
                    <a:pt x="1215674" y="2181416"/>
                    <a:pt x="1231410" y="2179530"/>
                    <a:pt x="1249680" y="2171700"/>
                  </a:cubicBezTo>
                  <a:cubicBezTo>
                    <a:pt x="1260121" y="2167225"/>
                    <a:pt x="1269719" y="2160935"/>
                    <a:pt x="1280160" y="2156460"/>
                  </a:cubicBezTo>
                  <a:cubicBezTo>
                    <a:pt x="1287543" y="2153296"/>
                    <a:pt x="1295523" y="2151723"/>
                    <a:pt x="1303020" y="2148840"/>
                  </a:cubicBezTo>
                  <a:cubicBezTo>
                    <a:pt x="1328553" y="2139020"/>
                    <a:pt x="1352031" y="2121381"/>
                    <a:pt x="1379220" y="2118360"/>
                  </a:cubicBezTo>
                  <a:lnTo>
                    <a:pt x="1447800" y="2110740"/>
                  </a:lnTo>
                  <a:cubicBezTo>
                    <a:pt x="1478670" y="2100450"/>
                    <a:pt x="1469680" y="2102396"/>
                    <a:pt x="1508760" y="2095500"/>
                  </a:cubicBezTo>
                  <a:cubicBezTo>
                    <a:pt x="1539190" y="2090130"/>
                    <a:pt x="1570885" y="2090032"/>
                    <a:pt x="1600200" y="2080260"/>
                  </a:cubicBezTo>
                  <a:cubicBezTo>
                    <a:pt x="1617270" y="2074570"/>
                    <a:pt x="1635771" y="2067754"/>
                    <a:pt x="1653540" y="2065020"/>
                  </a:cubicBezTo>
                  <a:cubicBezTo>
                    <a:pt x="1676273" y="2061523"/>
                    <a:pt x="1699321" y="2060440"/>
                    <a:pt x="1722120" y="2057400"/>
                  </a:cubicBezTo>
                  <a:cubicBezTo>
                    <a:pt x="1737435" y="2055358"/>
                    <a:pt x="1752758" y="2053132"/>
                    <a:pt x="1767840" y="2049780"/>
                  </a:cubicBezTo>
                  <a:cubicBezTo>
                    <a:pt x="1775681" y="2048038"/>
                    <a:pt x="1782738" y="2043222"/>
                    <a:pt x="1790700" y="2042160"/>
                  </a:cubicBezTo>
                  <a:cubicBezTo>
                    <a:pt x="1821017" y="2038118"/>
                    <a:pt x="1851660" y="2037080"/>
                    <a:pt x="1882140" y="2034540"/>
                  </a:cubicBezTo>
                  <a:cubicBezTo>
                    <a:pt x="1889760" y="2032000"/>
                    <a:pt x="1897208" y="2028868"/>
                    <a:pt x="1905000" y="2026920"/>
                  </a:cubicBezTo>
                  <a:cubicBezTo>
                    <a:pt x="1949990" y="2015673"/>
                    <a:pt x="1974869" y="2016412"/>
                    <a:pt x="2026920" y="2011680"/>
                  </a:cubicBezTo>
                  <a:cubicBezTo>
                    <a:pt x="2039620" y="2009140"/>
                    <a:pt x="2052455" y="2007201"/>
                    <a:pt x="2065020" y="2004060"/>
                  </a:cubicBezTo>
                  <a:cubicBezTo>
                    <a:pt x="2072812" y="2002112"/>
                    <a:pt x="2080004" y="1998015"/>
                    <a:pt x="2087880" y="1996440"/>
                  </a:cubicBezTo>
                  <a:cubicBezTo>
                    <a:pt x="2105492" y="1992918"/>
                    <a:pt x="2123549" y="1992033"/>
                    <a:pt x="2141220" y="1988820"/>
                  </a:cubicBezTo>
                  <a:cubicBezTo>
                    <a:pt x="2224652" y="1973651"/>
                    <a:pt x="2111484" y="1988706"/>
                    <a:pt x="2209800" y="1973580"/>
                  </a:cubicBezTo>
                  <a:cubicBezTo>
                    <a:pt x="2350627" y="1951914"/>
                    <a:pt x="2182166" y="1983679"/>
                    <a:pt x="2346960" y="1950720"/>
                  </a:cubicBezTo>
                  <a:cubicBezTo>
                    <a:pt x="2359660" y="1948180"/>
                    <a:pt x="2372773" y="1947196"/>
                    <a:pt x="2385060" y="1943100"/>
                  </a:cubicBezTo>
                  <a:cubicBezTo>
                    <a:pt x="2432013" y="1927449"/>
                    <a:pt x="2381904" y="1945349"/>
                    <a:pt x="2438400" y="1920240"/>
                  </a:cubicBezTo>
                  <a:cubicBezTo>
                    <a:pt x="2450899" y="1914685"/>
                    <a:pt x="2463693" y="1909803"/>
                    <a:pt x="2476500" y="1905000"/>
                  </a:cubicBezTo>
                  <a:cubicBezTo>
                    <a:pt x="2484021" y="1902180"/>
                    <a:pt x="2492339" y="1901281"/>
                    <a:pt x="2499360" y="1897380"/>
                  </a:cubicBezTo>
                  <a:cubicBezTo>
                    <a:pt x="2515371" y="1888485"/>
                    <a:pt x="2529840" y="1877060"/>
                    <a:pt x="2545080" y="1866900"/>
                  </a:cubicBezTo>
                  <a:cubicBezTo>
                    <a:pt x="2552700" y="1861820"/>
                    <a:pt x="2561464" y="1858136"/>
                    <a:pt x="2567940" y="1851660"/>
                  </a:cubicBezTo>
                  <a:cubicBezTo>
                    <a:pt x="2588721" y="1830879"/>
                    <a:pt x="2595213" y="1822232"/>
                    <a:pt x="2621280" y="1805940"/>
                  </a:cubicBezTo>
                  <a:cubicBezTo>
                    <a:pt x="2630913" y="1799920"/>
                    <a:pt x="2642517" y="1797302"/>
                    <a:pt x="2651760" y="1790700"/>
                  </a:cubicBezTo>
                  <a:cubicBezTo>
                    <a:pt x="2660529" y="1784436"/>
                    <a:pt x="2666114" y="1774456"/>
                    <a:pt x="2674620" y="1767840"/>
                  </a:cubicBezTo>
                  <a:cubicBezTo>
                    <a:pt x="2689078" y="1756595"/>
                    <a:pt x="2705435" y="1748006"/>
                    <a:pt x="2720340" y="1737360"/>
                  </a:cubicBezTo>
                  <a:cubicBezTo>
                    <a:pt x="2741009" y="1722597"/>
                    <a:pt x="2760980" y="1706880"/>
                    <a:pt x="2781300" y="1691640"/>
                  </a:cubicBezTo>
                  <a:lnTo>
                    <a:pt x="2811780" y="1668780"/>
                  </a:lnTo>
                  <a:cubicBezTo>
                    <a:pt x="2821940" y="1661160"/>
                    <a:pt x="2831693" y="1652965"/>
                    <a:pt x="2842260" y="1645920"/>
                  </a:cubicBezTo>
                  <a:cubicBezTo>
                    <a:pt x="2849880" y="1640840"/>
                    <a:pt x="2856702" y="1634288"/>
                    <a:pt x="2865120" y="1630680"/>
                  </a:cubicBezTo>
                  <a:cubicBezTo>
                    <a:pt x="2874746" y="1626555"/>
                    <a:pt x="2885794" y="1626737"/>
                    <a:pt x="2895600" y="1623060"/>
                  </a:cubicBezTo>
                  <a:cubicBezTo>
                    <a:pt x="2932080" y="1609380"/>
                    <a:pt x="2916141" y="1607769"/>
                    <a:pt x="2948940" y="1600200"/>
                  </a:cubicBezTo>
                  <a:cubicBezTo>
                    <a:pt x="2974180" y="1594375"/>
                    <a:pt x="2999343" y="1587305"/>
                    <a:pt x="3025140" y="1584960"/>
                  </a:cubicBezTo>
                  <a:cubicBezTo>
                    <a:pt x="3157088" y="1572965"/>
                    <a:pt x="3080944" y="1578815"/>
                    <a:pt x="3253740" y="1569720"/>
                  </a:cubicBezTo>
                  <a:cubicBezTo>
                    <a:pt x="3266440" y="1567180"/>
                    <a:pt x="3279065" y="1564229"/>
                    <a:pt x="3291840" y="1562100"/>
                  </a:cubicBezTo>
                  <a:cubicBezTo>
                    <a:pt x="3309556" y="1559147"/>
                    <a:pt x="3327509" y="1557693"/>
                    <a:pt x="3345180" y="1554480"/>
                  </a:cubicBezTo>
                  <a:cubicBezTo>
                    <a:pt x="3355484" y="1552607"/>
                    <a:pt x="3365309" y="1548452"/>
                    <a:pt x="3375660" y="1546860"/>
                  </a:cubicBezTo>
                  <a:cubicBezTo>
                    <a:pt x="3398393" y="1543363"/>
                    <a:pt x="3421380" y="1541780"/>
                    <a:pt x="3444240" y="1539240"/>
                  </a:cubicBezTo>
                  <a:cubicBezTo>
                    <a:pt x="3496128" y="1521944"/>
                    <a:pt x="3432308" y="1543715"/>
                    <a:pt x="3505200" y="1516380"/>
                  </a:cubicBezTo>
                  <a:cubicBezTo>
                    <a:pt x="3558099" y="1496543"/>
                    <a:pt x="3536085" y="1516178"/>
                    <a:pt x="3627120" y="1470660"/>
                  </a:cubicBezTo>
                  <a:cubicBezTo>
                    <a:pt x="3728209" y="1420115"/>
                    <a:pt x="3601975" y="1481436"/>
                    <a:pt x="3680460" y="1447800"/>
                  </a:cubicBezTo>
                  <a:cubicBezTo>
                    <a:pt x="3736246" y="1423892"/>
                    <a:pt x="3685225" y="1438989"/>
                    <a:pt x="3741420" y="1424940"/>
                  </a:cubicBezTo>
                  <a:cubicBezTo>
                    <a:pt x="3749040" y="1419860"/>
                    <a:pt x="3755862" y="1413308"/>
                    <a:pt x="3764280" y="1409700"/>
                  </a:cubicBezTo>
                  <a:cubicBezTo>
                    <a:pt x="3773906" y="1405575"/>
                    <a:pt x="3784467" y="1404010"/>
                    <a:pt x="3794760" y="1402080"/>
                  </a:cubicBezTo>
                  <a:cubicBezTo>
                    <a:pt x="3825131" y="1396385"/>
                    <a:pt x="3855720" y="1391920"/>
                    <a:pt x="3886200" y="1386840"/>
                  </a:cubicBezTo>
                  <a:cubicBezTo>
                    <a:pt x="4050851" y="1359398"/>
                    <a:pt x="3798965" y="1401015"/>
                    <a:pt x="3985260" y="1371600"/>
                  </a:cubicBezTo>
                  <a:cubicBezTo>
                    <a:pt x="4175290" y="1341595"/>
                    <a:pt x="4010432" y="1367716"/>
                    <a:pt x="4114800" y="1348740"/>
                  </a:cubicBezTo>
                  <a:cubicBezTo>
                    <a:pt x="4130001" y="1345976"/>
                    <a:pt x="4145319" y="1343884"/>
                    <a:pt x="4160520" y="1341120"/>
                  </a:cubicBezTo>
                  <a:cubicBezTo>
                    <a:pt x="4173263" y="1338803"/>
                    <a:pt x="4185845" y="1335629"/>
                    <a:pt x="4198620" y="1333500"/>
                  </a:cubicBezTo>
                  <a:cubicBezTo>
                    <a:pt x="4216336" y="1330547"/>
                    <a:pt x="4234244" y="1328833"/>
                    <a:pt x="4251960" y="1325880"/>
                  </a:cubicBezTo>
                  <a:cubicBezTo>
                    <a:pt x="4264735" y="1323751"/>
                    <a:pt x="4277655" y="1321982"/>
                    <a:pt x="4290060" y="1318260"/>
                  </a:cubicBezTo>
                  <a:cubicBezTo>
                    <a:pt x="4303161" y="1314330"/>
                    <a:pt x="4314607" y="1304868"/>
                    <a:pt x="4328160" y="1303020"/>
                  </a:cubicBezTo>
                  <a:cubicBezTo>
                    <a:pt x="4371018" y="1297176"/>
                    <a:pt x="4414520" y="1297940"/>
                    <a:pt x="4457700" y="1295400"/>
                  </a:cubicBezTo>
                  <a:cubicBezTo>
                    <a:pt x="4472940" y="1292860"/>
                    <a:pt x="4488270" y="1290810"/>
                    <a:pt x="4503420" y="1287780"/>
                  </a:cubicBezTo>
                  <a:cubicBezTo>
                    <a:pt x="4551013" y="1278261"/>
                    <a:pt x="4516816" y="1283434"/>
                    <a:pt x="4556760" y="1272540"/>
                  </a:cubicBezTo>
                  <a:cubicBezTo>
                    <a:pt x="4607308" y="1258754"/>
                    <a:pt x="4611389" y="1258566"/>
                    <a:pt x="4655820" y="1249680"/>
                  </a:cubicBezTo>
                  <a:cubicBezTo>
                    <a:pt x="4663440" y="1244600"/>
                    <a:pt x="4670489" y="1238536"/>
                    <a:pt x="4678680" y="1234440"/>
                  </a:cubicBezTo>
                  <a:cubicBezTo>
                    <a:pt x="4702869" y="1222345"/>
                    <a:pt x="4767723" y="1202219"/>
                    <a:pt x="4785360" y="1196340"/>
                  </a:cubicBezTo>
                  <a:cubicBezTo>
                    <a:pt x="4792980" y="1193800"/>
                    <a:pt x="4801036" y="1192312"/>
                    <a:pt x="4808220" y="1188720"/>
                  </a:cubicBezTo>
                  <a:cubicBezTo>
                    <a:pt x="4842728" y="1171466"/>
                    <a:pt x="4846448" y="1166912"/>
                    <a:pt x="4876800" y="1158240"/>
                  </a:cubicBezTo>
                  <a:cubicBezTo>
                    <a:pt x="4888193" y="1154985"/>
                    <a:pt x="4917960" y="1149090"/>
                    <a:pt x="4930140" y="1143000"/>
                  </a:cubicBezTo>
                  <a:cubicBezTo>
                    <a:pt x="4943387" y="1136376"/>
                    <a:pt x="4954757" y="1126269"/>
                    <a:pt x="4968240" y="1120140"/>
                  </a:cubicBezTo>
                  <a:cubicBezTo>
                    <a:pt x="4990914" y="1109833"/>
                    <a:pt x="5019876" y="1103421"/>
                    <a:pt x="5044440" y="1097280"/>
                  </a:cubicBezTo>
                  <a:cubicBezTo>
                    <a:pt x="5052060" y="1092200"/>
                    <a:pt x="5058931" y="1085759"/>
                    <a:pt x="5067300" y="1082040"/>
                  </a:cubicBezTo>
                  <a:cubicBezTo>
                    <a:pt x="5081980" y="1075516"/>
                    <a:pt x="5097780" y="1071880"/>
                    <a:pt x="5113020" y="1066800"/>
                  </a:cubicBezTo>
                  <a:cubicBezTo>
                    <a:pt x="5120640" y="1064260"/>
                    <a:pt x="5128696" y="1062772"/>
                    <a:pt x="5135880" y="1059180"/>
                  </a:cubicBezTo>
                  <a:cubicBezTo>
                    <a:pt x="5156200" y="1049020"/>
                    <a:pt x="5175746" y="1037137"/>
                    <a:pt x="5196840" y="1028700"/>
                  </a:cubicBezTo>
                  <a:cubicBezTo>
                    <a:pt x="5209540" y="1023620"/>
                    <a:pt x="5222133" y="1018263"/>
                    <a:pt x="5234940" y="1013460"/>
                  </a:cubicBezTo>
                  <a:cubicBezTo>
                    <a:pt x="5242461" y="1010640"/>
                    <a:pt x="5250417" y="1009004"/>
                    <a:pt x="5257800" y="1005840"/>
                  </a:cubicBezTo>
                  <a:cubicBezTo>
                    <a:pt x="5268241" y="1001365"/>
                    <a:pt x="5277839" y="995075"/>
                    <a:pt x="5288280" y="990600"/>
                  </a:cubicBezTo>
                  <a:cubicBezTo>
                    <a:pt x="5295663" y="987436"/>
                    <a:pt x="5303956" y="986572"/>
                    <a:pt x="5311140" y="982980"/>
                  </a:cubicBezTo>
                  <a:cubicBezTo>
                    <a:pt x="5319331" y="978884"/>
                    <a:pt x="5325960" y="972125"/>
                    <a:pt x="5334000" y="967740"/>
                  </a:cubicBezTo>
                  <a:cubicBezTo>
                    <a:pt x="5353944" y="956861"/>
                    <a:pt x="5376057" y="949862"/>
                    <a:pt x="5394960" y="937260"/>
                  </a:cubicBezTo>
                  <a:cubicBezTo>
                    <a:pt x="5410200" y="927100"/>
                    <a:pt x="5422719" y="910372"/>
                    <a:pt x="5440680" y="906780"/>
                  </a:cubicBezTo>
                  <a:lnTo>
                    <a:pt x="5478780" y="899160"/>
                  </a:lnTo>
                  <a:cubicBezTo>
                    <a:pt x="5486400" y="894080"/>
                    <a:pt x="5493222" y="887528"/>
                    <a:pt x="5501640" y="883920"/>
                  </a:cubicBezTo>
                  <a:cubicBezTo>
                    <a:pt x="5511266" y="879795"/>
                    <a:pt x="5521880" y="878494"/>
                    <a:pt x="5532120" y="876300"/>
                  </a:cubicBezTo>
                  <a:cubicBezTo>
                    <a:pt x="5557448" y="870873"/>
                    <a:pt x="5583746" y="869251"/>
                    <a:pt x="5608320" y="861060"/>
                  </a:cubicBezTo>
                  <a:cubicBezTo>
                    <a:pt x="5615940" y="858520"/>
                    <a:pt x="5623304" y="855015"/>
                    <a:pt x="5631180" y="853440"/>
                  </a:cubicBezTo>
                  <a:cubicBezTo>
                    <a:pt x="5658362" y="848004"/>
                    <a:pt x="5729327" y="840841"/>
                    <a:pt x="5753100" y="838200"/>
                  </a:cubicBezTo>
                  <a:cubicBezTo>
                    <a:pt x="5763260" y="835660"/>
                    <a:pt x="5773276" y="832453"/>
                    <a:pt x="5783580" y="830580"/>
                  </a:cubicBezTo>
                  <a:cubicBezTo>
                    <a:pt x="5801251" y="827367"/>
                    <a:pt x="5819592" y="827686"/>
                    <a:pt x="5836920" y="822960"/>
                  </a:cubicBezTo>
                  <a:cubicBezTo>
                    <a:pt x="5847879" y="819971"/>
                    <a:pt x="5856764" y="811708"/>
                    <a:pt x="5867400" y="807720"/>
                  </a:cubicBezTo>
                  <a:cubicBezTo>
                    <a:pt x="5877206" y="804043"/>
                    <a:pt x="5888213" y="804128"/>
                    <a:pt x="5897880" y="800100"/>
                  </a:cubicBezTo>
                  <a:cubicBezTo>
                    <a:pt x="5918851" y="791362"/>
                    <a:pt x="5936297" y="772438"/>
                    <a:pt x="5958840" y="769620"/>
                  </a:cubicBezTo>
                  <a:lnTo>
                    <a:pt x="6019800" y="762000"/>
                  </a:lnTo>
                  <a:cubicBezTo>
                    <a:pt x="6088984" y="727408"/>
                    <a:pt x="6003393" y="769458"/>
                    <a:pt x="6103620" y="723900"/>
                  </a:cubicBezTo>
                  <a:cubicBezTo>
                    <a:pt x="6113961" y="719200"/>
                    <a:pt x="6123425" y="712542"/>
                    <a:pt x="6134100" y="708660"/>
                  </a:cubicBezTo>
                  <a:cubicBezTo>
                    <a:pt x="6183795" y="690589"/>
                    <a:pt x="6182696" y="699602"/>
                    <a:pt x="6225540" y="678180"/>
                  </a:cubicBezTo>
                  <a:cubicBezTo>
                    <a:pt x="6238787" y="671556"/>
                    <a:pt x="6250393" y="661944"/>
                    <a:pt x="6263640" y="655320"/>
                  </a:cubicBezTo>
                  <a:cubicBezTo>
                    <a:pt x="6270824" y="651728"/>
                    <a:pt x="6278979" y="650520"/>
                    <a:pt x="6286500" y="647700"/>
                  </a:cubicBezTo>
                  <a:cubicBezTo>
                    <a:pt x="6299307" y="642897"/>
                    <a:pt x="6312101" y="638015"/>
                    <a:pt x="6324600" y="632460"/>
                  </a:cubicBezTo>
                  <a:cubicBezTo>
                    <a:pt x="6334980" y="627847"/>
                    <a:pt x="6344639" y="621695"/>
                    <a:pt x="6355080" y="617220"/>
                  </a:cubicBezTo>
                  <a:cubicBezTo>
                    <a:pt x="6378955" y="606988"/>
                    <a:pt x="6396259" y="606547"/>
                    <a:pt x="6423660" y="601980"/>
                  </a:cubicBezTo>
                  <a:cubicBezTo>
                    <a:pt x="6449663" y="588979"/>
                    <a:pt x="6491939" y="565731"/>
                    <a:pt x="6522720" y="556260"/>
                  </a:cubicBezTo>
                  <a:cubicBezTo>
                    <a:pt x="6542739" y="550100"/>
                    <a:pt x="6563809" y="547644"/>
                    <a:pt x="6583680" y="541020"/>
                  </a:cubicBezTo>
                  <a:cubicBezTo>
                    <a:pt x="6594456" y="537428"/>
                    <a:pt x="6603780" y="530393"/>
                    <a:pt x="6614160" y="525780"/>
                  </a:cubicBezTo>
                  <a:cubicBezTo>
                    <a:pt x="6626659" y="520225"/>
                    <a:pt x="6639453" y="515343"/>
                    <a:pt x="6652260" y="510540"/>
                  </a:cubicBezTo>
                  <a:cubicBezTo>
                    <a:pt x="6659781" y="507720"/>
                    <a:pt x="6667737" y="506084"/>
                    <a:pt x="6675120" y="502920"/>
                  </a:cubicBezTo>
                  <a:cubicBezTo>
                    <a:pt x="6685561" y="498445"/>
                    <a:pt x="6695159" y="492155"/>
                    <a:pt x="6705600" y="487680"/>
                  </a:cubicBezTo>
                  <a:cubicBezTo>
                    <a:pt x="6712983" y="484516"/>
                    <a:pt x="6721276" y="483652"/>
                    <a:pt x="6728460" y="480060"/>
                  </a:cubicBezTo>
                  <a:cubicBezTo>
                    <a:pt x="6736651" y="475964"/>
                    <a:pt x="6742632" y="467716"/>
                    <a:pt x="6751320" y="464820"/>
                  </a:cubicBezTo>
                  <a:cubicBezTo>
                    <a:pt x="6765977" y="459934"/>
                    <a:pt x="6781890" y="460230"/>
                    <a:pt x="6797040" y="457200"/>
                  </a:cubicBezTo>
                  <a:cubicBezTo>
                    <a:pt x="6807309" y="455146"/>
                    <a:pt x="6817280" y="451774"/>
                    <a:pt x="6827520" y="449580"/>
                  </a:cubicBezTo>
                  <a:cubicBezTo>
                    <a:pt x="6852848" y="444153"/>
                    <a:pt x="6879146" y="442531"/>
                    <a:pt x="6903720" y="434340"/>
                  </a:cubicBezTo>
                  <a:cubicBezTo>
                    <a:pt x="6911340" y="431800"/>
                    <a:pt x="6918704" y="428295"/>
                    <a:pt x="6926580" y="426720"/>
                  </a:cubicBezTo>
                  <a:cubicBezTo>
                    <a:pt x="6944192" y="423198"/>
                    <a:pt x="6962204" y="422053"/>
                    <a:pt x="6979920" y="419100"/>
                  </a:cubicBezTo>
                  <a:cubicBezTo>
                    <a:pt x="6992695" y="416971"/>
                    <a:pt x="7005122" y="412653"/>
                    <a:pt x="7018020" y="411480"/>
                  </a:cubicBezTo>
                  <a:cubicBezTo>
                    <a:pt x="7061097" y="407564"/>
                    <a:pt x="7104380" y="406400"/>
                    <a:pt x="7147560" y="403860"/>
                  </a:cubicBezTo>
                  <a:lnTo>
                    <a:pt x="7193280" y="388620"/>
                  </a:lnTo>
                  <a:lnTo>
                    <a:pt x="7216140" y="381000"/>
                  </a:lnTo>
                  <a:cubicBezTo>
                    <a:pt x="7234077" y="363063"/>
                    <a:pt x="7260415" y="333736"/>
                    <a:pt x="7284720" y="327660"/>
                  </a:cubicBezTo>
                  <a:cubicBezTo>
                    <a:pt x="7294880" y="325120"/>
                    <a:pt x="7305169" y="323049"/>
                    <a:pt x="7315200" y="320040"/>
                  </a:cubicBezTo>
                  <a:cubicBezTo>
                    <a:pt x="7330587" y="315424"/>
                    <a:pt x="7345680" y="309880"/>
                    <a:pt x="7360920" y="304800"/>
                  </a:cubicBezTo>
                  <a:cubicBezTo>
                    <a:pt x="7368540" y="302260"/>
                    <a:pt x="7375763" y="297681"/>
                    <a:pt x="7383780" y="297180"/>
                  </a:cubicBezTo>
                  <a:lnTo>
                    <a:pt x="7505700" y="289560"/>
                  </a:lnTo>
                  <a:cubicBezTo>
                    <a:pt x="7568205" y="268725"/>
                    <a:pt x="7469535" y="299841"/>
                    <a:pt x="7597140" y="274320"/>
                  </a:cubicBezTo>
                  <a:cubicBezTo>
                    <a:pt x="7612892" y="271170"/>
                    <a:pt x="7626894" y="260854"/>
                    <a:pt x="7642860" y="259080"/>
                  </a:cubicBezTo>
                  <a:cubicBezTo>
                    <a:pt x="7665720" y="256540"/>
                    <a:pt x="7688670" y="254713"/>
                    <a:pt x="7711440" y="251460"/>
                  </a:cubicBezTo>
                  <a:cubicBezTo>
                    <a:pt x="7724261" y="249628"/>
                    <a:pt x="7736797" y="246157"/>
                    <a:pt x="7749540" y="243840"/>
                  </a:cubicBezTo>
                  <a:cubicBezTo>
                    <a:pt x="7764741" y="241076"/>
                    <a:pt x="7780059" y="238984"/>
                    <a:pt x="7795260" y="236220"/>
                  </a:cubicBezTo>
                  <a:cubicBezTo>
                    <a:pt x="7808003" y="233903"/>
                    <a:pt x="7820522" y="230312"/>
                    <a:pt x="7833360" y="228600"/>
                  </a:cubicBezTo>
                  <a:cubicBezTo>
                    <a:pt x="7858663" y="225226"/>
                    <a:pt x="7884189" y="223799"/>
                    <a:pt x="7909560" y="220980"/>
                  </a:cubicBezTo>
                  <a:cubicBezTo>
                    <a:pt x="7929913" y="218719"/>
                    <a:pt x="7950200" y="215900"/>
                    <a:pt x="7970520" y="213360"/>
                  </a:cubicBezTo>
                  <a:lnTo>
                    <a:pt x="8016240" y="198120"/>
                  </a:lnTo>
                  <a:cubicBezTo>
                    <a:pt x="8023860" y="195580"/>
                    <a:pt x="8032417" y="194955"/>
                    <a:pt x="8039100" y="190500"/>
                  </a:cubicBezTo>
                  <a:cubicBezTo>
                    <a:pt x="8046720" y="185420"/>
                    <a:pt x="8053645" y="179098"/>
                    <a:pt x="8061960" y="175260"/>
                  </a:cubicBezTo>
                  <a:cubicBezTo>
                    <a:pt x="8086799" y="163796"/>
                    <a:pt x="8112207" y="153431"/>
                    <a:pt x="8138160" y="144780"/>
                  </a:cubicBezTo>
                  <a:cubicBezTo>
                    <a:pt x="8153400" y="139700"/>
                    <a:pt x="8170514" y="138451"/>
                    <a:pt x="8183880" y="129540"/>
                  </a:cubicBezTo>
                  <a:cubicBezTo>
                    <a:pt x="8215706" y="108322"/>
                    <a:pt x="8200264" y="120776"/>
                    <a:pt x="8229600" y="91440"/>
                  </a:cubicBezTo>
                  <a:cubicBezTo>
                    <a:pt x="8242991" y="51266"/>
                    <a:pt x="8228369" y="83773"/>
                    <a:pt x="8260080" y="45720"/>
                  </a:cubicBezTo>
                  <a:cubicBezTo>
                    <a:pt x="8265943" y="38685"/>
                    <a:pt x="8268844" y="29336"/>
                    <a:pt x="8275320" y="22860"/>
                  </a:cubicBezTo>
                  <a:cubicBezTo>
                    <a:pt x="8290092" y="8088"/>
                    <a:pt x="8302447" y="6198"/>
                    <a:pt x="8321040" y="0"/>
                  </a:cubicBezTo>
                  <a:cubicBezTo>
                    <a:pt x="8374892" y="10770"/>
                    <a:pt x="8346853" y="3524"/>
                    <a:pt x="8404860" y="22860"/>
                  </a:cubicBezTo>
                  <a:lnTo>
                    <a:pt x="8427720" y="30480"/>
                  </a:lnTo>
                  <a:cubicBezTo>
                    <a:pt x="8450580" y="27940"/>
                    <a:pt x="8473612" y="26641"/>
                    <a:pt x="8496300" y="22860"/>
                  </a:cubicBezTo>
                  <a:cubicBezTo>
                    <a:pt x="8504223" y="21540"/>
                    <a:pt x="8519160" y="15240"/>
                    <a:pt x="8519160" y="15240"/>
                  </a:cubicBezTo>
                </a:path>
              </a:pathLst>
            </a:custGeom>
            <a:noFill/>
            <a:ln w="10160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76811" name="Gruppieren 11">
              <a:extLst>
                <a:ext uri="{FF2B5EF4-FFF2-40B4-BE49-F238E27FC236}">
                  <a16:creationId xmlns:a16="http://schemas.microsoft.com/office/drawing/2014/main" id="{F126ADBB-12CE-4809-8B8E-95AD0EF1E696}"/>
                </a:ext>
              </a:extLst>
            </p:cNvPr>
            <p:cNvGrpSpPr>
              <a:grpSpLocks/>
            </p:cNvGrpSpPr>
            <p:nvPr/>
          </p:nvGrpSpPr>
          <p:grpSpPr bwMode="auto">
            <a:xfrm rot="286618">
              <a:off x="2018625" y="2954951"/>
              <a:ext cx="5757650" cy="2797267"/>
              <a:chOff x="814131" y="2773552"/>
              <a:chExt cx="8209754" cy="2797267"/>
            </a:xfrm>
          </p:grpSpPr>
          <p:pic>
            <p:nvPicPr>
              <p:cNvPr id="76812" name="Grafik 12">
                <a:extLst>
                  <a:ext uri="{FF2B5EF4-FFF2-40B4-BE49-F238E27FC236}">
                    <a16:creationId xmlns:a16="http://schemas.microsoft.com/office/drawing/2014/main" id="{A81D5F72-CFAF-48EB-9B55-499E1368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52986" y="529176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Grafik 13">
                <a:extLst>
                  <a:ext uri="{FF2B5EF4-FFF2-40B4-BE49-F238E27FC236}">
                    <a16:creationId xmlns:a16="http://schemas.microsoft.com/office/drawing/2014/main" id="{113FE199-3833-405A-8F51-AD816509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1163407" y="515604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Grafik 14">
                <a:extLst>
                  <a:ext uri="{FF2B5EF4-FFF2-40B4-BE49-F238E27FC236}">
                    <a16:creationId xmlns:a16="http://schemas.microsoft.com/office/drawing/2014/main" id="{4D39E20C-199A-45A3-BC4C-10EFC758C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1477219" y="50479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Grafik 15">
                <a:extLst>
                  <a:ext uri="{FF2B5EF4-FFF2-40B4-BE49-F238E27FC236}">
                    <a16:creationId xmlns:a16="http://schemas.microsoft.com/office/drawing/2014/main" id="{F162784C-E927-468F-A829-DC6F63CC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1786346" y="496029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uppieren 16">
                <a:extLst>
                  <a:ext uri="{FF2B5EF4-FFF2-40B4-BE49-F238E27FC236}">
                    <a16:creationId xmlns:a16="http://schemas.microsoft.com/office/drawing/2014/main" id="{BD8AC127-CF86-4B0F-8899-DAB5806CCFA5}"/>
                  </a:ext>
                </a:extLst>
              </p:cNvPr>
              <p:cNvGrpSpPr>
                <a:grpSpLocks/>
              </p:cNvGrpSpPr>
              <p:nvPr/>
            </p:nvGrpSpPr>
            <p:grpSpPr bwMode="auto">
              <a:xfrm rot="-320531">
                <a:off x="2074080" y="4525204"/>
                <a:ext cx="1333392" cy="512874"/>
                <a:chOff x="2092741" y="4611956"/>
                <a:chExt cx="1333392" cy="512874"/>
              </a:xfrm>
            </p:grpSpPr>
            <p:pic>
              <p:nvPicPr>
                <p:cNvPr id="76837" name="Grafik 37">
                  <a:extLst>
                    <a:ext uri="{FF2B5EF4-FFF2-40B4-BE49-F238E27FC236}">
                      <a16:creationId xmlns:a16="http://schemas.microsoft.com/office/drawing/2014/main" id="{051F210A-DC83-4581-A7F8-D5B80146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131596" y="4845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8" name="Grafik 38">
                  <a:extLst>
                    <a:ext uri="{FF2B5EF4-FFF2-40B4-BE49-F238E27FC236}">
                      <a16:creationId xmlns:a16="http://schemas.microsoft.com/office/drawing/2014/main" id="{4F00012B-A6DD-4A59-91F2-9A90D3B7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416558" y="4771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9" name="Grafik 39">
                  <a:extLst>
                    <a:ext uri="{FF2B5EF4-FFF2-40B4-BE49-F238E27FC236}">
                      <a16:creationId xmlns:a16="http://schemas.microsoft.com/office/drawing/2014/main" id="{12242401-54D8-4ABA-B4FB-B1CB8D54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764650" y="4684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0" name="Grafik 40">
                  <a:extLst>
                    <a:ext uri="{FF2B5EF4-FFF2-40B4-BE49-F238E27FC236}">
                      <a16:creationId xmlns:a16="http://schemas.microsoft.com/office/drawing/2014/main" id="{517F6E30-CBB7-474A-8F89-88E22ED2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3147078" y="457310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7" name="Gruppieren 17">
                <a:extLst>
                  <a:ext uri="{FF2B5EF4-FFF2-40B4-BE49-F238E27FC236}">
                    <a16:creationId xmlns:a16="http://schemas.microsoft.com/office/drawing/2014/main" id="{450F1073-1A95-476A-9D1A-A4660FEE5339}"/>
                  </a:ext>
                </a:extLst>
              </p:cNvPr>
              <p:cNvGrpSpPr>
                <a:grpSpLocks/>
              </p:cNvGrpSpPr>
              <p:nvPr/>
            </p:nvGrpSpPr>
            <p:grpSpPr bwMode="auto">
              <a:xfrm rot="165854">
                <a:off x="3426592" y="3777148"/>
                <a:ext cx="2333399" cy="839147"/>
                <a:chOff x="3418644" y="3877288"/>
                <a:chExt cx="2333399" cy="839147"/>
              </a:xfrm>
            </p:grpSpPr>
            <p:pic>
              <p:nvPicPr>
                <p:cNvPr id="76830" name="Grafik 30">
                  <a:extLst>
                    <a:ext uri="{FF2B5EF4-FFF2-40B4-BE49-F238E27FC236}">
                      <a16:creationId xmlns:a16="http://schemas.microsoft.com/office/drawing/2014/main" id="{537B7692-E2C2-4F8B-898A-532513CBA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3457499" y="443738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Grafik 31">
                  <a:extLst>
                    <a:ext uri="{FF2B5EF4-FFF2-40B4-BE49-F238E27FC236}">
                      <a16:creationId xmlns:a16="http://schemas.microsoft.com/office/drawing/2014/main" id="{77AAF6E0-5F65-465C-8FE4-E430C20A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3771311" y="43293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Grafik 32">
                  <a:extLst>
                    <a:ext uri="{FF2B5EF4-FFF2-40B4-BE49-F238E27FC236}">
                      <a16:creationId xmlns:a16="http://schemas.microsoft.com/office/drawing/2014/main" id="{E14A1771-7DF4-4D22-B47A-9B0427A7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080438" y="424162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3" name="Grafik 33">
                  <a:extLst>
                    <a:ext uri="{FF2B5EF4-FFF2-40B4-BE49-F238E27FC236}">
                      <a16:creationId xmlns:a16="http://schemas.microsoft.com/office/drawing/2014/main" id="{DAF25138-E82F-4F66-8630-E9C0E67B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425688" y="41271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Grafik 34">
                  <a:extLst>
                    <a:ext uri="{FF2B5EF4-FFF2-40B4-BE49-F238E27FC236}">
                      <a16:creationId xmlns:a16="http://schemas.microsoft.com/office/drawing/2014/main" id="{9C6684AE-D824-4B8F-BF47-333C4252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710650" y="405310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Grafik 35">
                  <a:extLst>
                    <a:ext uri="{FF2B5EF4-FFF2-40B4-BE49-F238E27FC236}">
                      <a16:creationId xmlns:a16="http://schemas.microsoft.com/office/drawing/2014/main" id="{23BD8AEA-3304-4EE0-B3CF-DB13D1C6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5058742" y="396622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Grafik 36">
                  <a:extLst>
                    <a:ext uri="{FF2B5EF4-FFF2-40B4-BE49-F238E27FC236}">
                      <a16:creationId xmlns:a16="http://schemas.microsoft.com/office/drawing/2014/main" id="{0A762B1A-0706-4FC5-8B65-E101586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5472988" y="3838433"/>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8" name="Gruppieren 18">
                <a:extLst>
                  <a:ext uri="{FF2B5EF4-FFF2-40B4-BE49-F238E27FC236}">
                    <a16:creationId xmlns:a16="http://schemas.microsoft.com/office/drawing/2014/main" id="{831F0398-D4C5-4A8B-8289-64B7466A23C6}"/>
                  </a:ext>
                </a:extLst>
              </p:cNvPr>
              <p:cNvGrpSpPr>
                <a:grpSpLocks/>
              </p:cNvGrpSpPr>
              <p:nvPr/>
            </p:nvGrpSpPr>
            <p:grpSpPr bwMode="auto">
              <a:xfrm rot="-220020">
                <a:off x="5785888" y="3322688"/>
                <a:ext cx="1605340" cy="603286"/>
                <a:chOff x="5747946" y="3406132"/>
                <a:chExt cx="1605340" cy="603286"/>
              </a:xfrm>
            </p:grpSpPr>
            <p:pic>
              <p:nvPicPr>
                <p:cNvPr id="76825" name="Grafik 25">
                  <a:extLst>
                    <a:ext uri="{FF2B5EF4-FFF2-40B4-BE49-F238E27FC236}">
                      <a16:creationId xmlns:a16="http://schemas.microsoft.com/office/drawing/2014/main" id="{E1066D86-C250-4BD0-886A-B8DE2B6B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5786801" y="37303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Grafik 26">
                  <a:extLst>
                    <a:ext uri="{FF2B5EF4-FFF2-40B4-BE49-F238E27FC236}">
                      <a16:creationId xmlns:a16="http://schemas.microsoft.com/office/drawing/2014/main" id="{0F4F6BD5-8729-4AE1-804D-493FDF0D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095928" y="364268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Grafik 27">
                  <a:extLst>
                    <a:ext uri="{FF2B5EF4-FFF2-40B4-BE49-F238E27FC236}">
                      <a16:creationId xmlns:a16="http://schemas.microsoft.com/office/drawing/2014/main" id="{DD723995-5639-4EED-B5B5-50FB22F2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441178" y="35281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Grafik 28">
                  <a:extLst>
                    <a:ext uri="{FF2B5EF4-FFF2-40B4-BE49-F238E27FC236}">
                      <a16:creationId xmlns:a16="http://schemas.microsoft.com/office/drawing/2014/main" id="{95C6F2A9-4E56-4465-9811-0F55E38A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726139" y="3454158"/>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9" name="Grafik 29">
                  <a:extLst>
                    <a:ext uri="{FF2B5EF4-FFF2-40B4-BE49-F238E27FC236}">
                      <a16:creationId xmlns:a16="http://schemas.microsoft.com/office/drawing/2014/main" id="{B0151603-5CCD-4C3C-A326-ADFDF8E0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074231" y="33672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9" name="Gruppieren 19">
                <a:extLst>
                  <a:ext uri="{FF2B5EF4-FFF2-40B4-BE49-F238E27FC236}">
                    <a16:creationId xmlns:a16="http://schemas.microsoft.com/office/drawing/2014/main" id="{806D6A9B-F126-4C72-A513-BE97B9452128}"/>
                  </a:ext>
                </a:extLst>
              </p:cNvPr>
              <p:cNvGrpSpPr>
                <a:grpSpLocks/>
              </p:cNvGrpSpPr>
              <p:nvPr/>
            </p:nvGrpSpPr>
            <p:grpSpPr bwMode="auto">
              <a:xfrm>
                <a:off x="7418545" y="2773552"/>
                <a:ext cx="1605340" cy="603287"/>
                <a:chOff x="7372905" y="2866744"/>
                <a:chExt cx="1605340" cy="603287"/>
              </a:xfrm>
            </p:grpSpPr>
            <p:pic>
              <p:nvPicPr>
                <p:cNvPr id="76820" name="Grafik 20">
                  <a:extLst>
                    <a:ext uri="{FF2B5EF4-FFF2-40B4-BE49-F238E27FC236}">
                      <a16:creationId xmlns:a16="http://schemas.microsoft.com/office/drawing/2014/main" id="{24DE8321-4ECF-40F7-8404-01553CB5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7411760" y="31909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Grafik 21">
                  <a:extLst>
                    <a:ext uri="{FF2B5EF4-FFF2-40B4-BE49-F238E27FC236}">
                      <a16:creationId xmlns:a16="http://schemas.microsoft.com/office/drawing/2014/main" id="{CF1574E7-43EB-4EC0-B8E8-62B094EC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720887" y="310329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Grafik 22">
                  <a:extLst>
                    <a:ext uri="{FF2B5EF4-FFF2-40B4-BE49-F238E27FC236}">
                      <a16:creationId xmlns:a16="http://schemas.microsoft.com/office/drawing/2014/main" id="{68B113FD-0270-4178-8A51-0F2B1150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066137" y="2988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Grafik 23">
                  <a:extLst>
                    <a:ext uri="{FF2B5EF4-FFF2-40B4-BE49-F238E27FC236}">
                      <a16:creationId xmlns:a16="http://schemas.microsoft.com/office/drawing/2014/main" id="{08A175A6-B1D5-4349-9EBA-C3E1BCA89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351098" y="2914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Grafik 24">
                  <a:extLst>
                    <a:ext uri="{FF2B5EF4-FFF2-40B4-BE49-F238E27FC236}">
                      <a16:creationId xmlns:a16="http://schemas.microsoft.com/office/drawing/2014/main" id="{681EAA42-5F43-428F-958A-438D8E09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699190" y="2827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76806" name="Textfeld 56">
            <a:extLst>
              <a:ext uri="{FF2B5EF4-FFF2-40B4-BE49-F238E27FC236}">
                <a16:creationId xmlns:a16="http://schemas.microsoft.com/office/drawing/2014/main" id="{E7BC9CE0-08EF-4288-9856-C13CD2F3221B}"/>
              </a:ext>
            </a:extLst>
          </p:cNvPr>
          <p:cNvSpPr txBox="1">
            <a:spLocks noChangeArrowheads="1"/>
          </p:cNvSpPr>
          <p:nvPr/>
        </p:nvSpPr>
        <p:spPr bwMode="auto">
          <a:xfrm>
            <a:off x="8797925" y="144463"/>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rgbClr val="00B050"/>
                </a:solidFill>
              </a:rPr>
              <a:t>!100% !</a:t>
            </a:r>
          </a:p>
        </p:txBody>
      </p:sp>
      <p:sp>
        <p:nvSpPr>
          <p:cNvPr id="76807" name="Textfeld 1">
            <a:extLst>
              <a:ext uri="{FF2B5EF4-FFF2-40B4-BE49-F238E27FC236}">
                <a16:creationId xmlns:a16="http://schemas.microsoft.com/office/drawing/2014/main" id="{4DD3F373-2CC7-4B7C-98C2-D4B501435339}"/>
              </a:ext>
            </a:extLst>
          </p:cNvPr>
          <p:cNvSpPr txBox="1">
            <a:spLocks noChangeArrowheads="1"/>
          </p:cNvSpPr>
          <p:nvPr/>
        </p:nvSpPr>
        <p:spPr bwMode="auto">
          <a:xfrm>
            <a:off x="5346912" y="4657276"/>
            <a:ext cx="44270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00FF"/>
                </a:solidFill>
              </a:rPr>
              <a:t>Wolfgang Thiel, Vorsitzender</a:t>
            </a:r>
          </a:p>
          <a:p>
            <a:pPr algn="ctr"/>
            <a:r>
              <a:rPr lang="de-DE" altLang="de-DE" sz="1800" b="1" dirty="0">
                <a:solidFill>
                  <a:srgbClr val="0000FF"/>
                </a:solidFill>
              </a:rPr>
              <a:t>Initiative Südpfalz-Energie (ISE e.V.)</a:t>
            </a:r>
          </a:p>
          <a:p>
            <a:pPr algn="ctr"/>
            <a:r>
              <a:rPr lang="de-DE" altLang="de-DE" sz="1800" dirty="0">
                <a:solidFill>
                  <a:srgbClr val="0000FF"/>
                </a:solidFill>
              </a:rPr>
              <a:t>www.i-suedpfalz-energie.de/</a:t>
            </a:r>
          </a:p>
          <a:p>
            <a:pPr algn="ctr"/>
            <a:r>
              <a:rPr lang="de-DE" altLang="de-DE" sz="1800" dirty="0">
                <a:solidFill>
                  <a:srgbClr val="0000FF"/>
                </a:solidFill>
              </a:rPr>
              <a:t>Tel.: +49 172 7419812</a:t>
            </a:r>
          </a:p>
          <a:p>
            <a:pPr algn="ctr"/>
            <a:r>
              <a:rPr lang="de-DE" altLang="de-DE" sz="1800" dirty="0" err="1">
                <a:solidFill>
                  <a:srgbClr val="0000FF"/>
                </a:solidFill>
              </a:rPr>
              <a:t>eMail</a:t>
            </a:r>
            <a:r>
              <a:rPr lang="de-DE" altLang="de-DE" sz="1800" dirty="0">
                <a:solidFill>
                  <a:srgbClr val="0000FF"/>
                </a:solidFill>
              </a:rPr>
              <a:t>: wolfgang@thiel-wt.de</a:t>
            </a:r>
          </a:p>
        </p:txBody>
      </p:sp>
      <p:sp>
        <p:nvSpPr>
          <p:cNvPr id="2" name="Text Box 5">
            <a:extLst>
              <a:ext uri="{FF2B5EF4-FFF2-40B4-BE49-F238E27FC236}">
                <a16:creationId xmlns:a16="http://schemas.microsoft.com/office/drawing/2014/main" id="{946A1577-52E2-61EE-760C-FD670A91CDB3}"/>
              </a:ext>
            </a:extLst>
          </p:cNvPr>
          <p:cNvSpPr txBox="1">
            <a:spLocks noChangeArrowheads="1"/>
          </p:cNvSpPr>
          <p:nvPr/>
        </p:nvSpPr>
        <p:spPr bwMode="auto">
          <a:xfrm>
            <a:off x="409069" y="469538"/>
            <a:ext cx="5586310" cy="2585323"/>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indent="0"/>
            <a:r>
              <a:rPr lang="de-DE" sz="1800" b="1" dirty="0">
                <a:solidFill>
                  <a:srgbClr val="3333FF"/>
                </a:solidFill>
              </a:rPr>
              <a:t>Projekt-Team</a:t>
            </a:r>
            <a:br>
              <a:rPr lang="de-DE" sz="1800" dirty="0">
                <a:solidFill>
                  <a:srgbClr val="3333FF"/>
                </a:solidFill>
              </a:rPr>
            </a:br>
            <a:r>
              <a:rPr lang="de-DE" sz="1800" dirty="0">
                <a:solidFill>
                  <a:srgbClr val="3333FF"/>
                </a:solidFill>
              </a:rPr>
              <a:t>Wolfgang Thiel (Projektleiter und PPT-Ersteller)</a:t>
            </a:r>
            <a:br>
              <a:rPr lang="de-DE" sz="1800" dirty="0">
                <a:solidFill>
                  <a:srgbClr val="3333FF"/>
                </a:solidFill>
              </a:rPr>
            </a:br>
            <a:r>
              <a:rPr lang="de-DE" sz="1800" dirty="0">
                <a:solidFill>
                  <a:srgbClr val="3333FF"/>
                </a:solidFill>
              </a:rPr>
              <a:t>Frieder </a:t>
            </a:r>
            <a:r>
              <a:rPr lang="de-DE" sz="1800" dirty="0" err="1">
                <a:solidFill>
                  <a:srgbClr val="3333FF"/>
                </a:solidFill>
              </a:rPr>
              <a:t>Wambsganß</a:t>
            </a:r>
            <a:r>
              <a:rPr lang="de-DE" sz="1800" dirty="0">
                <a:solidFill>
                  <a:srgbClr val="3333FF"/>
                </a:solidFill>
              </a:rPr>
              <a:t> (Lektor)</a:t>
            </a:r>
          </a:p>
          <a:p>
            <a:r>
              <a:rPr lang="de-DE" sz="1800" dirty="0">
                <a:solidFill>
                  <a:srgbClr val="3333FF"/>
                </a:solidFill>
              </a:rPr>
              <a:t>Hans Biehler</a:t>
            </a:r>
          </a:p>
          <a:p>
            <a:pPr marL="0" indent="0"/>
            <a:r>
              <a:rPr lang="de-DE" altLang="de-DE" sz="1800" dirty="0">
                <a:solidFill>
                  <a:srgbClr val="3333FF"/>
                </a:solidFill>
              </a:rPr>
              <a:t>Wolfgang Fedderken</a:t>
            </a:r>
          </a:p>
          <a:p>
            <a:pPr marL="0" indent="0"/>
            <a:r>
              <a:rPr lang="de-DE" sz="1800" dirty="0">
                <a:solidFill>
                  <a:srgbClr val="3333FF"/>
                </a:solidFill>
              </a:rPr>
              <a:t>Prof. Dr. Karl Keilen</a:t>
            </a:r>
          </a:p>
          <a:p>
            <a:pPr marL="0" indent="0"/>
            <a:r>
              <a:rPr lang="de-DE" altLang="de-DE" sz="1800" dirty="0">
                <a:solidFill>
                  <a:srgbClr val="3333FF"/>
                </a:solidFill>
              </a:rPr>
              <a:t>Dr. Gerhard Lausterer</a:t>
            </a:r>
            <a:br>
              <a:rPr lang="de-DE" altLang="de-DE" sz="1800" dirty="0">
                <a:solidFill>
                  <a:srgbClr val="3333FF"/>
                </a:solidFill>
              </a:rPr>
            </a:br>
            <a:r>
              <a:rPr lang="de-DE" sz="1800" dirty="0">
                <a:solidFill>
                  <a:srgbClr val="3333FF"/>
                </a:solidFill>
              </a:rPr>
              <a:t>Michael Linder</a:t>
            </a:r>
            <a:br>
              <a:rPr lang="de-DE" sz="1800" dirty="0">
                <a:solidFill>
                  <a:srgbClr val="3333FF"/>
                </a:solidFill>
              </a:rPr>
            </a:br>
            <a:r>
              <a:rPr lang="de-DE" sz="1800" dirty="0">
                <a:solidFill>
                  <a:srgbClr val="3333FF"/>
                </a:solidFill>
              </a:rPr>
              <a:t>Volker Wander</a:t>
            </a:r>
            <a:endParaRPr lang="de-DE" altLang="de-DE" sz="1800" dirty="0">
              <a:solidFill>
                <a:srgbClr val="3333FF"/>
              </a:solidFill>
            </a:endParaRP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147762" cy="36988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Agenda </a:t>
            </a:r>
            <a:endParaRPr lang="de-DE" altLang="de-DE" sz="2000" dirty="0">
              <a:solidFill>
                <a:schemeClr val="bg1"/>
              </a:solidFill>
            </a:endParaRPr>
          </a:p>
        </p:txBody>
      </p:sp>
      <p:sp>
        <p:nvSpPr>
          <p:cNvPr id="8" name="Text Box 5">
            <a:extLst>
              <a:ext uri="{FF2B5EF4-FFF2-40B4-BE49-F238E27FC236}">
                <a16:creationId xmlns:a16="http://schemas.microsoft.com/office/drawing/2014/main" id="{B3C0E212-0E94-4843-91A5-982C814F11BB}"/>
              </a:ext>
            </a:extLst>
          </p:cNvPr>
          <p:cNvSpPr txBox="1">
            <a:spLocks noChangeArrowheads="1"/>
          </p:cNvSpPr>
          <p:nvPr/>
        </p:nvSpPr>
        <p:spPr bwMode="auto">
          <a:xfrm>
            <a:off x="1127125" y="5762444"/>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Quellen</a:t>
            </a:r>
          </a:p>
        </p:txBody>
      </p:sp>
      <p:sp>
        <p:nvSpPr>
          <p:cNvPr id="10" name="Text Box 5">
            <a:extLst>
              <a:ext uri="{FF2B5EF4-FFF2-40B4-BE49-F238E27FC236}">
                <a16:creationId xmlns:a16="http://schemas.microsoft.com/office/drawing/2014/main" id="{4B27BE64-A4F5-4645-BDE3-0678C5EE6D1B}"/>
              </a:ext>
            </a:extLst>
          </p:cNvPr>
          <p:cNvSpPr txBox="1">
            <a:spLocks noChangeArrowheads="1"/>
          </p:cNvSpPr>
          <p:nvPr/>
        </p:nvSpPr>
        <p:spPr bwMode="auto">
          <a:xfrm>
            <a:off x="1127124" y="5244700"/>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Fazit</a:t>
            </a:r>
          </a:p>
        </p:txBody>
      </p:sp>
      <p:sp>
        <p:nvSpPr>
          <p:cNvPr id="11" name="Text Box 5">
            <a:extLst>
              <a:ext uri="{FF2B5EF4-FFF2-40B4-BE49-F238E27FC236}">
                <a16:creationId xmlns:a16="http://schemas.microsoft.com/office/drawing/2014/main" id="{81449225-D7B5-4791-8269-3255675DC1F6}"/>
              </a:ext>
            </a:extLst>
          </p:cNvPr>
          <p:cNvSpPr txBox="1">
            <a:spLocks noChangeArrowheads="1"/>
          </p:cNvSpPr>
          <p:nvPr/>
        </p:nvSpPr>
        <p:spPr bwMode="auto">
          <a:xfrm>
            <a:off x="1127124" y="1095556"/>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Einführung</a:t>
            </a:r>
            <a:endParaRPr lang="de-DE" altLang="de-DE" sz="1800" dirty="0"/>
          </a:p>
        </p:txBody>
      </p:sp>
      <p:sp>
        <p:nvSpPr>
          <p:cNvPr id="6" name="Text Box 5">
            <a:extLst>
              <a:ext uri="{FF2B5EF4-FFF2-40B4-BE49-F238E27FC236}">
                <a16:creationId xmlns:a16="http://schemas.microsoft.com/office/drawing/2014/main" id="{6F21C8B6-351B-4CFC-9EE6-BB8333B9217F}"/>
              </a:ext>
            </a:extLst>
          </p:cNvPr>
          <p:cNvSpPr txBox="1">
            <a:spLocks noChangeArrowheads="1"/>
          </p:cNvSpPr>
          <p:nvPr/>
        </p:nvSpPr>
        <p:spPr bwMode="auto">
          <a:xfrm>
            <a:off x="1127124" y="3170644"/>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Verkauf im Fachgeschäft bzw. beim Discounter</a:t>
            </a:r>
            <a:endParaRPr lang="de-DE" altLang="de-DE" sz="1800" dirty="0"/>
          </a:p>
        </p:txBody>
      </p:sp>
      <p:sp>
        <p:nvSpPr>
          <p:cNvPr id="12" name="Text Box 5">
            <a:extLst>
              <a:ext uri="{FF2B5EF4-FFF2-40B4-BE49-F238E27FC236}">
                <a16:creationId xmlns:a16="http://schemas.microsoft.com/office/drawing/2014/main" id="{22525DD0-472D-45EA-9FBA-D68F7FA50922}"/>
              </a:ext>
            </a:extLst>
          </p:cNvPr>
          <p:cNvSpPr txBox="1">
            <a:spLocks noChangeArrowheads="1"/>
          </p:cNvSpPr>
          <p:nvPr/>
        </p:nvSpPr>
        <p:spPr bwMode="auto">
          <a:xfrm>
            <a:off x="1127124" y="4208188"/>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Verbraucher: Gastronomie, private Haushalte</a:t>
            </a:r>
            <a:endParaRPr lang="de-DE" altLang="de-DE" sz="1800" dirty="0"/>
          </a:p>
        </p:txBody>
      </p:sp>
      <p:sp>
        <p:nvSpPr>
          <p:cNvPr id="9" name="Text Box 5">
            <a:extLst>
              <a:ext uri="{FF2B5EF4-FFF2-40B4-BE49-F238E27FC236}">
                <a16:creationId xmlns:a16="http://schemas.microsoft.com/office/drawing/2014/main" id="{3F4370FA-B52E-4E26-84EF-49C1774266EC}"/>
              </a:ext>
            </a:extLst>
          </p:cNvPr>
          <p:cNvSpPr txBox="1">
            <a:spLocks noChangeArrowheads="1"/>
          </p:cNvSpPr>
          <p:nvPr/>
        </p:nvSpPr>
        <p:spPr bwMode="auto">
          <a:xfrm>
            <a:off x="1127124" y="2133100"/>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Wertschöpfungskette: vom Erzeuger zum Verbraucher</a:t>
            </a:r>
            <a:endParaRPr lang="de-DE" altLang="de-DE" sz="1800" dirty="0"/>
          </a:p>
        </p:txBody>
      </p:sp>
      <p:sp>
        <p:nvSpPr>
          <p:cNvPr id="13" name="Text Box 5">
            <a:extLst>
              <a:ext uri="{FF2B5EF4-FFF2-40B4-BE49-F238E27FC236}">
                <a16:creationId xmlns:a16="http://schemas.microsoft.com/office/drawing/2014/main" id="{A16C80A1-C623-4B34-9D81-E5DBE8E4A437}"/>
              </a:ext>
            </a:extLst>
          </p:cNvPr>
          <p:cNvSpPr txBox="1">
            <a:spLocks noChangeArrowheads="1"/>
          </p:cNvSpPr>
          <p:nvPr/>
        </p:nvSpPr>
        <p:spPr bwMode="auto">
          <a:xfrm>
            <a:off x="1127124" y="2651872"/>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Verarbeitung und Verteilung</a:t>
            </a:r>
            <a:endParaRPr lang="de-DE" altLang="de-DE" sz="1800" dirty="0"/>
          </a:p>
        </p:txBody>
      </p:sp>
      <p:sp>
        <p:nvSpPr>
          <p:cNvPr id="14" name="Text Box 5">
            <a:extLst>
              <a:ext uri="{FF2B5EF4-FFF2-40B4-BE49-F238E27FC236}">
                <a16:creationId xmlns:a16="http://schemas.microsoft.com/office/drawing/2014/main" id="{B67C9DA5-4640-482E-8ACE-EC9639240627}"/>
              </a:ext>
            </a:extLst>
          </p:cNvPr>
          <p:cNvSpPr txBox="1">
            <a:spLocks noChangeArrowheads="1"/>
          </p:cNvSpPr>
          <p:nvPr/>
        </p:nvSpPr>
        <p:spPr bwMode="auto">
          <a:xfrm>
            <a:off x="1127124" y="3689416"/>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err="1">
                <a:solidFill>
                  <a:srgbClr val="3333FF"/>
                </a:solidFill>
              </a:rPr>
              <a:t>Sektorkopplung</a:t>
            </a:r>
            <a:r>
              <a:rPr lang="de-DE" altLang="de-DE" sz="1800" dirty="0">
                <a:solidFill>
                  <a:srgbClr val="3333FF"/>
                </a:solidFill>
              </a:rPr>
              <a:t> bei Verarbeitung, Verteilung und Verkauf</a:t>
            </a:r>
            <a:endParaRPr lang="de-DE" altLang="de-DE" sz="1800" dirty="0"/>
          </a:p>
        </p:txBody>
      </p:sp>
      <p:sp>
        <p:nvSpPr>
          <p:cNvPr id="15" name="Text Box 5">
            <a:extLst>
              <a:ext uri="{FF2B5EF4-FFF2-40B4-BE49-F238E27FC236}">
                <a16:creationId xmlns:a16="http://schemas.microsoft.com/office/drawing/2014/main" id="{231E3393-8E6F-4DBE-83B0-A2066EB7FBDF}"/>
              </a:ext>
            </a:extLst>
          </p:cNvPr>
          <p:cNvSpPr txBox="1">
            <a:spLocks noChangeArrowheads="1"/>
          </p:cNvSpPr>
          <p:nvPr/>
        </p:nvSpPr>
        <p:spPr bwMode="auto">
          <a:xfrm>
            <a:off x="1127124" y="1614328"/>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Bestehende Defizite</a:t>
            </a:r>
            <a:endParaRPr lang="de-DE" altLang="de-DE" sz="1800" dirty="0"/>
          </a:p>
        </p:txBody>
      </p:sp>
      <p:sp>
        <p:nvSpPr>
          <p:cNvPr id="16" name="Text Box 5">
            <a:extLst>
              <a:ext uri="{FF2B5EF4-FFF2-40B4-BE49-F238E27FC236}">
                <a16:creationId xmlns:a16="http://schemas.microsoft.com/office/drawing/2014/main" id="{2EA88E2B-A2E4-4809-B033-484B2EFA0B0F}"/>
              </a:ext>
            </a:extLst>
          </p:cNvPr>
          <p:cNvSpPr txBox="1">
            <a:spLocks noChangeArrowheads="1"/>
          </p:cNvSpPr>
          <p:nvPr/>
        </p:nvSpPr>
        <p:spPr bwMode="auto">
          <a:xfrm>
            <a:off x="1127124" y="4726960"/>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Bioabfallwirtschaft</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1490793"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Einführung</a:t>
            </a:r>
          </a:p>
        </p:txBody>
      </p:sp>
      <p:sp>
        <p:nvSpPr>
          <p:cNvPr id="6" name="Textfeld 5">
            <a:extLst>
              <a:ext uri="{FF2B5EF4-FFF2-40B4-BE49-F238E27FC236}">
                <a16:creationId xmlns:a16="http://schemas.microsoft.com/office/drawing/2014/main" id="{DAB2F764-6972-489C-80E0-44362DEEC755}"/>
              </a:ext>
            </a:extLst>
          </p:cNvPr>
          <p:cNvSpPr txBox="1"/>
          <p:nvPr/>
        </p:nvSpPr>
        <p:spPr>
          <a:xfrm>
            <a:off x="437379" y="4981617"/>
            <a:ext cx="8485728" cy="830997"/>
          </a:xfrm>
          <a:prstGeom prst="rect">
            <a:avLst/>
          </a:prstGeom>
          <a:noFill/>
        </p:spPr>
        <p:txBody>
          <a:bodyPr wrap="square">
            <a:spAutoFit/>
          </a:bodyPr>
          <a:lstStyle/>
          <a:p>
            <a:pPr marL="285750" indent="-285750">
              <a:buFont typeface="Wingdings" panose="05000000000000000000" pitchFamily="2" charset="2"/>
              <a:buChar char="Ø"/>
              <a:tabLst>
                <a:tab pos="442913" algn="l"/>
                <a:tab pos="4000500" algn="l"/>
              </a:tabLst>
              <a:defRPr/>
            </a:pPr>
            <a:r>
              <a:rPr lang="de-DE" altLang="de-DE" sz="1600" dirty="0">
                <a:solidFill>
                  <a:srgbClr val="3333FF"/>
                </a:solidFill>
                <a:latin typeface="+mn-lt"/>
              </a:rPr>
              <a:t>Die Maßnahmen zur Zielerreichung müssen im Einklang mit dem Naturschutz stehen und sozial gerecht sowohl bei der Kostenträgerschaft als auch bei der Partizipation für Investitionen gestaltet werden.</a:t>
            </a:r>
          </a:p>
        </p:txBody>
      </p:sp>
      <p:sp>
        <p:nvSpPr>
          <p:cNvPr id="7" name="Textfeld 6">
            <a:extLst>
              <a:ext uri="{FF2B5EF4-FFF2-40B4-BE49-F238E27FC236}">
                <a16:creationId xmlns:a16="http://schemas.microsoft.com/office/drawing/2014/main" id="{A8C7C08D-7D51-40D1-877C-F54717E88663}"/>
              </a:ext>
            </a:extLst>
          </p:cNvPr>
          <p:cNvSpPr txBox="1"/>
          <p:nvPr/>
        </p:nvSpPr>
        <p:spPr>
          <a:xfrm>
            <a:off x="437380" y="3640090"/>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Bei Gebäuden und infrastrukturellen Einrichtungen etc. ist die Klimaneutralität bis 2040 gut zu erreichen.</a:t>
            </a:r>
          </a:p>
        </p:txBody>
      </p:sp>
      <p:sp>
        <p:nvSpPr>
          <p:cNvPr id="8" name="Textfeld 7">
            <a:extLst>
              <a:ext uri="{FF2B5EF4-FFF2-40B4-BE49-F238E27FC236}">
                <a16:creationId xmlns:a16="http://schemas.microsoft.com/office/drawing/2014/main" id="{765CB7D1-D5DB-4A72-86FD-8498453724AF}"/>
              </a:ext>
            </a:extLst>
          </p:cNvPr>
          <p:cNvSpPr txBox="1"/>
          <p:nvPr/>
        </p:nvSpPr>
        <p:spPr>
          <a:xfrm>
            <a:off x="437380" y="4310853"/>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PV-Anlagen auf Dach-, Fassaden- und Parkplatzflächen bilden die Basis bei der Energieerzeugung in diesem Bereich.</a:t>
            </a:r>
          </a:p>
        </p:txBody>
      </p:sp>
      <p:sp>
        <p:nvSpPr>
          <p:cNvPr id="9" name="Textfeld 8">
            <a:extLst>
              <a:ext uri="{FF2B5EF4-FFF2-40B4-BE49-F238E27FC236}">
                <a16:creationId xmlns:a16="http://schemas.microsoft.com/office/drawing/2014/main" id="{3B47B3A1-E4FA-44B2-9028-FD620A9282DC}"/>
              </a:ext>
            </a:extLst>
          </p:cNvPr>
          <p:cNvSpPr txBox="1"/>
          <p:nvPr/>
        </p:nvSpPr>
        <p:spPr>
          <a:xfrm>
            <a:off x="437380" y="2891506"/>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Die „Ernährungswirtschaft“ ist Teil des Endenergieverbrauchssektors „Gewerbe, Handel, Dienstleistungen“ (GDH)</a:t>
            </a:r>
          </a:p>
        </p:txBody>
      </p:sp>
      <p:sp>
        <p:nvSpPr>
          <p:cNvPr id="10" name="Textfeld 9">
            <a:extLst>
              <a:ext uri="{FF2B5EF4-FFF2-40B4-BE49-F238E27FC236}">
                <a16:creationId xmlns:a16="http://schemas.microsoft.com/office/drawing/2014/main" id="{5848BDA2-29B3-4B74-88D3-0498404FB969}"/>
              </a:ext>
            </a:extLst>
          </p:cNvPr>
          <p:cNvSpPr txBox="1"/>
          <p:nvPr/>
        </p:nvSpPr>
        <p:spPr>
          <a:xfrm>
            <a:off x="437380" y="820464"/>
            <a:ext cx="9385890" cy="1323439"/>
          </a:xfrm>
          <a:prstGeom prst="rect">
            <a:avLst/>
          </a:prstGeom>
          <a:noFill/>
        </p:spPr>
        <p:txBody>
          <a:bodyPr wrap="square" rtlCol="0">
            <a:spAutoFit/>
          </a:bodyPr>
          <a:lstStyle/>
          <a:p>
            <a:r>
              <a:rPr lang="de-DE" sz="1600" dirty="0">
                <a:solidFill>
                  <a:srgbClr val="3333FF"/>
                </a:solidFill>
                <a:latin typeface="+mn-lt"/>
              </a:rPr>
              <a:t>„Die Erzeugung, Produktion, Verarbeitung und der Konsum unserer täglichen Ernährung spielt eine maßgebliche Rolle bei der Betrachtung des Ressourcenverbrauchs der Menschen.“</a:t>
            </a:r>
            <a:br>
              <a:rPr lang="de-DE" sz="1600" dirty="0">
                <a:solidFill>
                  <a:srgbClr val="3333FF"/>
                </a:solidFill>
                <a:latin typeface="+mn-lt"/>
              </a:rPr>
            </a:br>
            <a:r>
              <a:rPr lang="de-DE" sz="1600" dirty="0">
                <a:solidFill>
                  <a:srgbClr val="3333FF"/>
                </a:solidFill>
                <a:latin typeface="+mn-lt"/>
              </a:rPr>
              <a:t>Die Ernährungswirtschaft umfasst die gesamte Wertschöpfungskette von der Erzeugung bis zum Verbrauch, inklusive Transport. Sie ist sehr heterogen. Systematisch gesammelte Daten stehen nur partiell zur Verfügung. Im Kapitel „Landwirtschaft“ wird das erste Glied dieser Kette behandelt. </a:t>
            </a:r>
          </a:p>
        </p:txBody>
      </p:sp>
      <p:sp>
        <p:nvSpPr>
          <p:cNvPr id="11" name="Textfeld 10">
            <a:extLst>
              <a:ext uri="{FF2B5EF4-FFF2-40B4-BE49-F238E27FC236}">
                <a16:creationId xmlns:a16="http://schemas.microsoft.com/office/drawing/2014/main" id="{E6D34F86-981B-4ADC-A570-903430D58E2B}"/>
              </a:ext>
            </a:extLst>
          </p:cNvPr>
          <p:cNvSpPr txBox="1"/>
          <p:nvPr/>
        </p:nvSpPr>
        <p:spPr>
          <a:xfrm>
            <a:off x="437380" y="2302647"/>
            <a:ext cx="9385890" cy="584775"/>
          </a:xfrm>
          <a:prstGeom prst="rect">
            <a:avLst/>
          </a:prstGeom>
          <a:noFill/>
        </p:spPr>
        <p:txBody>
          <a:bodyPr wrap="square" rtlCol="0">
            <a:spAutoFit/>
          </a:bodyPr>
          <a:lstStyle/>
          <a:p>
            <a:r>
              <a:rPr lang="de-DE" sz="1600" dirty="0">
                <a:solidFill>
                  <a:srgbClr val="3333FF"/>
                </a:solidFill>
                <a:latin typeface="+mn-lt"/>
              </a:rPr>
              <a:t>Wir beschäftigen uns beim Kapitel „Ernährungswirtschaft“ primär mit Aspekten des Klimaschutzes und der Energiewende.</a:t>
            </a:r>
          </a:p>
        </p:txBody>
      </p:sp>
      <p:sp>
        <p:nvSpPr>
          <p:cNvPr id="12" name="Text Box 14">
            <a:extLst>
              <a:ext uri="{FF2B5EF4-FFF2-40B4-BE49-F238E27FC236}">
                <a16:creationId xmlns:a16="http://schemas.microsoft.com/office/drawing/2014/main" id="{C0981538-745B-4FC5-A319-2C65E958AE1F}"/>
              </a:ext>
            </a:extLst>
          </p:cNvPr>
          <p:cNvSpPr txBox="1">
            <a:spLocks noChangeArrowheads="1"/>
          </p:cNvSpPr>
          <p:nvPr/>
        </p:nvSpPr>
        <p:spPr bwMode="auto">
          <a:xfrm flipH="1">
            <a:off x="8068532" y="1178606"/>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3333FF"/>
                </a:solidFill>
                <a:ea typeface="Microsoft YaHei" panose="020B0503020204020204" pitchFamily="34" charset="-122"/>
              </a:rPr>
              <a:t>1)</a:t>
            </a:r>
          </a:p>
        </p:txBody>
      </p:sp>
      <p:sp>
        <p:nvSpPr>
          <p:cNvPr id="13" name="Text Box 14">
            <a:extLst>
              <a:ext uri="{FF2B5EF4-FFF2-40B4-BE49-F238E27FC236}">
                <a16:creationId xmlns:a16="http://schemas.microsoft.com/office/drawing/2014/main" id="{AC6D24AA-4745-45A3-A303-3CA601D7CC62}"/>
              </a:ext>
            </a:extLst>
          </p:cNvPr>
          <p:cNvSpPr txBox="1">
            <a:spLocks noChangeArrowheads="1"/>
          </p:cNvSpPr>
          <p:nvPr/>
        </p:nvSpPr>
        <p:spPr bwMode="auto">
          <a:xfrm>
            <a:off x="8202560" y="6281782"/>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800578247"/>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2757165"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Bestehende Defizite</a:t>
            </a:r>
          </a:p>
        </p:txBody>
      </p:sp>
      <p:sp>
        <p:nvSpPr>
          <p:cNvPr id="4" name="Textfeld 3">
            <a:extLst>
              <a:ext uri="{FF2B5EF4-FFF2-40B4-BE49-F238E27FC236}">
                <a16:creationId xmlns:a16="http://schemas.microsoft.com/office/drawing/2014/main" id="{F50461AE-B123-47AE-8CBC-5BC368DBEB21}"/>
              </a:ext>
            </a:extLst>
          </p:cNvPr>
          <p:cNvSpPr txBox="1"/>
          <p:nvPr/>
        </p:nvSpPr>
        <p:spPr>
          <a:xfrm>
            <a:off x="408161" y="2916916"/>
            <a:ext cx="9385890"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Herstellung und Verarbeitung von Produkten wird häufig in Wertschöpfungsketten an verschiedenen Standorten der Welt praktiziert. Deshalb entstehen unnötige klimaschädliche Transportwege.</a:t>
            </a:r>
          </a:p>
        </p:txBody>
      </p:sp>
      <p:sp>
        <p:nvSpPr>
          <p:cNvPr id="6" name="Textfeld 5">
            <a:extLst>
              <a:ext uri="{FF2B5EF4-FFF2-40B4-BE49-F238E27FC236}">
                <a16:creationId xmlns:a16="http://schemas.microsoft.com/office/drawing/2014/main" id="{222A8520-C283-443F-A2BB-A3EE6A7A9972}"/>
              </a:ext>
            </a:extLst>
          </p:cNvPr>
          <p:cNvSpPr txBox="1"/>
          <p:nvPr/>
        </p:nvSpPr>
        <p:spPr>
          <a:xfrm>
            <a:off x="408161" y="904383"/>
            <a:ext cx="9143499"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Lebensmittel, deren Mindesthaltbarkeitsdatum (MHD) abgelaufen sind, werden aus gesetzlichen Gründen vernichtet!</a:t>
            </a:r>
          </a:p>
        </p:txBody>
      </p:sp>
      <p:sp>
        <p:nvSpPr>
          <p:cNvPr id="7" name="Textfeld 6">
            <a:extLst>
              <a:ext uri="{FF2B5EF4-FFF2-40B4-BE49-F238E27FC236}">
                <a16:creationId xmlns:a16="http://schemas.microsoft.com/office/drawing/2014/main" id="{AC920A43-9BD0-4FBD-BAE9-D7FD7C8AAA3D}"/>
              </a:ext>
            </a:extLst>
          </p:cNvPr>
          <p:cNvSpPr txBox="1"/>
          <p:nvPr/>
        </p:nvSpPr>
        <p:spPr>
          <a:xfrm>
            <a:off x="408161" y="3758604"/>
            <a:ext cx="9143499" cy="1323439"/>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Produkte, die überall auf der Welt mit vergleichbarer Qualität und Eigenschaften hergestellt werden können, werden trotzdem überregional gehandelt und transportiert.</a:t>
            </a:r>
            <a:br>
              <a:rPr lang="de-DE" sz="1600" dirty="0">
                <a:solidFill>
                  <a:srgbClr val="3333FF"/>
                </a:solidFill>
              </a:rPr>
            </a:br>
            <a:r>
              <a:rPr lang="de-DE" sz="1600" dirty="0">
                <a:solidFill>
                  <a:srgbClr val="3333FF"/>
                </a:solidFill>
              </a:rPr>
              <a:t>Beispiel: Mineralwasser in einer Pizzeria in Bellheim (Pfalz) kommt aus Italien, obwohl es direkt im Ort eine Mineralquelle gibt. Natürlich sind davon regionalspezifische Produkte bei diesem Defizit ausgenommen, </a:t>
            </a:r>
            <a:r>
              <a:rPr lang="de-DE" sz="1600" dirty="0" err="1">
                <a:solidFill>
                  <a:srgbClr val="3333FF"/>
                </a:solidFill>
              </a:rPr>
              <a:t>z,B</a:t>
            </a:r>
            <a:r>
              <a:rPr lang="de-DE" sz="1600" dirty="0">
                <a:solidFill>
                  <a:srgbClr val="3333FF"/>
                </a:solidFill>
              </a:rPr>
              <a:t>, Chianti. </a:t>
            </a:r>
          </a:p>
        </p:txBody>
      </p:sp>
      <p:sp>
        <p:nvSpPr>
          <p:cNvPr id="8" name="Textfeld 7">
            <a:extLst>
              <a:ext uri="{FF2B5EF4-FFF2-40B4-BE49-F238E27FC236}">
                <a16:creationId xmlns:a16="http://schemas.microsoft.com/office/drawing/2014/main" id="{4E194439-F940-4CBC-8E42-7ADEC7F5DBBD}"/>
              </a:ext>
            </a:extLst>
          </p:cNvPr>
          <p:cNvSpPr txBox="1"/>
          <p:nvPr/>
        </p:nvSpPr>
        <p:spPr>
          <a:xfrm>
            <a:off x="408161" y="5441980"/>
            <a:ext cx="9143499"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a:t>
            </a:r>
            <a:r>
              <a:rPr lang="de-DE" sz="1600" dirty="0" err="1">
                <a:solidFill>
                  <a:srgbClr val="3333FF"/>
                </a:solidFill>
              </a:rPr>
              <a:t>Sektorkopplung</a:t>
            </a:r>
            <a:r>
              <a:rPr lang="de-DE" sz="1600" dirty="0">
                <a:solidFill>
                  <a:srgbClr val="3333FF"/>
                </a:solidFill>
              </a:rPr>
              <a:t> zwischen Energieerzeugung und –Verbrauch (</a:t>
            </a:r>
            <a:r>
              <a:rPr lang="de-DE" sz="1600" dirty="0" err="1">
                <a:solidFill>
                  <a:srgbClr val="3333FF"/>
                </a:solidFill>
              </a:rPr>
              <a:t>ProSumer</a:t>
            </a:r>
            <a:r>
              <a:rPr lang="de-DE" sz="1600" dirty="0">
                <a:solidFill>
                  <a:srgbClr val="3333FF"/>
                </a:solidFill>
              </a:rPr>
              <a:t>) ist auch in dieser Branche noch zu schwach ausgeprägt!</a:t>
            </a:r>
          </a:p>
        </p:txBody>
      </p:sp>
      <p:sp>
        <p:nvSpPr>
          <p:cNvPr id="9" name="Textfeld 8">
            <a:extLst>
              <a:ext uri="{FF2B5EF4-FFF2-40B4-BE49-F238E27FC236}">
                <a16:creationId xmlns:a16="http://schemas.microsoft.com/office/drawing/2014/main" id="{EC14C3B9-442E-485D-B033-2FB1B959A4AE}"/>
              </a:ext>
            </a:extLst>
          </p:cNvPr>
          <p:cNvSpPr txBox="1"/>
          <p:nvPr/>
        </p:nvSpPr>
        <p:spPr>
          <a:xfrm>
            <a:off x="408161" y="5092734"/>
            <a:ext cx="9143499"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Viele Dächer, Fassaden und Parkplatzflächen sind bisher zu wenig energetisch genutzt. </a:t>
            </a:r>
          </a:p>
        </p:txBody>
      </p:sp>
      <p:sp>
        <p:nvSpPr>
          <p:cNvPr id="10" name="Textfeld 9">
            <a:extLst>
              <a:ext uri="{FF2B5EF4-FFF2-40B4-BE49-F238E27FC236}">
                <a16:creationId xmlns:a16="http://schemas.microsoft.com/office/drawing/2014/main" id="{8DDF0595-78A2-4D2E-B276-4F72BA8EF6B5}"/>
              </a:ext>
            </a:extLst>
          </p:cNvPr>
          <p:cNvSpPr txBox="1"/>
          <p:nvPr/>
        </p:nvSpPr>
        <p:spPr>
          <a:xfrm>
            <a:off x="408160" y="1458009"/>
            <a:ext cx="9143499"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Weltweit werden 1/3 der erzeugten Lebensmittel weggeworfen. </a:t>
            </a:r>
            <a:br>
              <a:rPr lang="de-DE" sz="1600" dirty="0">
                <a:solidFill>
                  <a:srgbClr val="3333FF"/>
                </a:solidFill>
              </a:rPr>
            </a:br>
            <a:r>
              <a:rPr lang="de-DE" sz="1600" dirty="0">
                <a:solidFill>
                  <a:srgbClr val="3333FF"/>
                </a:solidFill>
              </a:rPr>
              <a:t>D.h. jeder Verbraucher und jede Verbraucherin wirft demnach etwa 75 Kilogramm Lebensmittel im Jahr weg.</a:t>
            </a:r>
            <a:br>
              <a:rPr lang="de-DE" sz="1600" dirty="0">
                <a:solidFill>
                  <a:srgbClr val="3333FF"/>
                </a:solidFill>
              </a:rPr>
            </a:br>
            <a:r>
              <a:rPr lang="de-DE" sz="1600" dirty="0">
                <a:solidFill>
                  <a:srgbClr val="3333FF"/>
                </a:solidFill>
              </a:rPr>
              <a:t>Die Verbraucher haben ein zu geringes Bewusstsein vom Wert der Lebensmittel!</a:t>
            </a:r>
          </a:p>
        </p:txBody>
      </p:sp>
      <p:sp>
        <p:nvSpPr>
          <p:cNvPr id="11" name="Text Box 14">
            <a:extLst>
              <a:ext uri="{FF2B5EF4-FFF2-40B4-BE49-F238E27FC236}">
                <a16:creationId xmlns:a16="http://schemas.microsoft.com/office/drawing/2014/main" id="{7B4AFEBA-86F9-45E3-89DC-6257C2C5E793}"/>
              </a:ext>
            </a:extLst>
          </p:cNvPr>
          <p:cNvSpPr txBox="1">
            <a:spLocks noChangeArrowheads="1"/>
          </p:cNvSpPr>
          <p:nvPr/>
        </p:nvSpPr>
        <p:spPr bwMode="auto">
          <a:xfrm>
            <a:off x="2657348" y="1222849"/>
            <a:ext cx="16071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2)</a:t>
            </a:r>
          </a:p>
        </p:txBody>
      </p:sp>
      <p:sp>
        <p:nvSpPr>
          <p:cNvPr id="12" name="Text Box 14">
            <a:extLst>
              <a:ext uri="{FF2B5EF4-FFF2-40B4-BE49-F238E27FC236}">
                <a16:creationId xmlns:a16="http://schemas.microsoft.com/office/drawing/2014/main" id="{F5DD0920-F735-436D-B289-623EB7C7C564}"/>
              </a:ext>
            </a:extLst>
          </p:cNvPr>
          <p:cNvSpPr txBox="1">
            <a:spLocks noChangeArrowheads="1"/>
          </p:cNvSpPr>
          <p:nvPr/>
        </p:nvSpPr>
        <p:spPr bwMode="auto">
          <a:xfrm>
            <a:off x="8202560" y="6281782"/>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
        <p:nvSpPr>
          <p:cNvPr id="13" name="Text Box 14">
            <a:extLst>
              <a:ext uri="{FF2B5EF4-FFF2-40B4-BE49-F238E27FC236}">
                <a16:creationId xmlns:a16="http://schemas.microsoft.com/office/drawing/2014/main" id="{B79AE3F9-63F8-48BC-A912-71AFD615DE72}"/>
              </a:ext>
            </a:extLst>
          </p:cNvPr>
          <p:cNvSpPr txBox="1">
            <a:spLocks noChangeArrowheads="1"/>
          </p:cNvSpPr>
          <p:nvPr/>
        </p:nvSpPr>
        <p:spPr bwMode="auto">
          <a:xfrm>
            <a:off x="2036572" y="2049149"/>
            <a:ext cx="16071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3)</a:t>
            </a:r>
          </a:p>
        </p:txBody>
      </p:sp>
      <p:sp>
        <p:nvSpPr>
          <p:cNvPr id="14" name="Textfeld 13">
            <a:extLst>
              <a:ext uri="{FF2B5EF4-FFF2-40B4-BE49-F238E27FC236}">
                <a16:creationId xmlns:a16="http://schemas.microsoft.com/office/drawing/2014/main" id="{694FD5E3-0FE7-4A7A-8851-3B399D1676D0}"/>
              </a:ext>
            </a:extLst>
          </p:cNvPr>
          <p:cNvSpPr txBox="1"/>
          <p:nvPr/>
        </p:nvSpPr>
        <p:spPr>
          <a:xfrm>
            <a:off x="408161" y="2538266"/>
            <a:ext cx="9143499"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Es wird zu viel verpackt, das meiste Verpackungsmaterial ist noch immer aus Kunststoff! </a:t>
            </a:r>
          </a:p>
        </p:txBody>
      </p:sp>
    </p:spTree>
    <p:extLst>
      <p:ext uri="{BB962C8B-B14F-4D97-AF65-F5344CB8AC3E}">
        <p14:creationId xmlns:p14="http://schemas.microsoft.com/office/powerpoint/2010/main" val="2636847582"/>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84221"/>
            <a:ext cx="7404143"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Wertschöpfungskette: vom </a:t>
            </a:r>
            <a:r>
              <a:rPr lang="de-DE" altLang="de-DE" sz="2400" dirty="0">
                <a:solidFill>
                  <a:schemeClr val="bg1"/>
                </a:solidFill>
              </a:rPr>
              <a:t>Erzeuger zum Verbraucher</a:t>
            </a:r>
            <a:endParaRPr lang="de-DE" altLang="de-DE" dirty="0">
              <a:solidFill>
                <a:schemeClr val="bg1"/>
              </a:solidFill>
            </a:endParaRPr>
          </a:p>
        </p:txBody>
      </p:sp>
      <p:grpSp>
        <p:nvGrpSpPr>
          <p:cNvPr id="42" name="Gruppieren 41">
            <a:extLst>
              <a:ext uri="{FF2B5EF4-FFF2-40B4-BE49-F238E27FC236}">
                <a16:creationId xmlns:a16="http://schemas.microsoft.com/office/drawing/2014/main" id="{D28CD338-15CE-4CEB-88F1-69812C1AA200}"/>
              </a:ext>
            </a:extLst>
          </p:cNvPr>
          <p:cNvGrpSpPr/>
          <p:nvPr/>
        </p:nvGrpSpPr>
        <p:grpSpPr>
          <a:xfrm>
            <a:off x="392675" y="1467853"/>
            <a:ext cx="1785028" cy="1910246"/>
            <a:chOff x="392675" y="1467853"/>
            <a:chExt cx="1785028" cy="1910246"/>
          </a:xfrm>
        </p:grpSpPr>
        <p:grpSp>
          <p:nvGrpSpPr>
            <p:cNvPr id="32" name="Gruppieren 31">
              <a:extLst>
                <a:ext uri="{FF2B5EF4-FFF2-40B4-BE49-F238E27FC236}">
                  <a16:creationId xmlns:a16="http://schemas.microsoft.com/office/drawing/2014/main" id="{06A1B30D-FE10-4B18-9494-5BAADED06160}"/>
                </a:ext>
              </a:extLst>
            </p:cNvPr>
            <p:cNvGrpSpPr/>
            <p:nvPr/>
          </p:nvGrpSpPr>
          <p:grpSpPr>
            <a:xfrm>
              <a:off x="392675" y="1467853"/>
              <a:ext cx="1785028" cy="577515"/>
              <a:chOff x="525027" y="1467853"/>
              <a:chExt cx="1785028" cy="577515"/>
            </a:xfrm>
          </p:grpSpPr>
          <p:sp>
            <p:nvSpPr>
              <p:cNvPr id="22" name="Pfeil: Chevron 21">
                <a:extLst>
                  <a:ext uri="{FF2B5EF4-FFF2-40B4-BE49-F238E27FC236}">
                    <a16:creationId xmlns:a16="http://schemas.microsoft.com/office/drawing/2014/main" id="{E85ED5B7-9438-43E0-A9D6-BA9193A2BD6B}"/>
                  </a:ext>
                </a:extLst>
              </p:cNvPr>
              <p:cNvSpPr/>
              <p:nvPr/>
            </p:nvSpPr>
            <p:spPr bwMode="auto">
              <a:xfrm>
                <a:off x="525027" y="1467853"/>
                <a:ext cx="1785028" cy="577515"/>
              </a:xfrm>
              <a:prstGeom prst="chevron">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1" name="Textfeld 10">
                <a:extLst>
                  <a:ext uri="{FF2B5EF4-FFF2-40B4-BE49-F238E27FC236}">
                    <a16:creationId xmlns:a16="http://schemas.microsoft.com/office/drawing/2014/main" id="{96312AEC-EACE-487D-AE76-43DDD27C1B0C}"/>
                  </a:ext>
                </a:extLst>
              </p:cNvPr>
              <p:cNvSpPr txBox="1"/>
              <p:nvPr/>
            </p:nvSpPr>
            <p:spPr>
              <a:xfrm>
                <a:off x="913630" y="1602722"/>
                <a:ext cx="1050288" cy="307777"/>
              </a:xfrm>
              <a:prstGeom prst="rect">
                <a:avLst/>
              </a:prstGeom>
              <a:noFill/>
            </p:spPr>
            <p:txBody>
              <a:bodyPr wrap="none" rtlCol="0">
                <a:spAutoFit/>
              </a:bodyPr>
              <a:lstStyle/>
              <a:p>
                <a:r>
                  <a:rPr lang="de-DE" sz="1400" dirty="0">
                    <a:solidFill>
                      <a:srgbClr val="3333FF"/>
                    </a:solidFill>
                  </a:rPr>
                  <a:t>Erzeugung</a:t>
                </a:r>
              </a:p>
            </p:txBody>
          </p:sp>
        </p:grpSp>
        <p:pic>
          <p:nvPicPr>
            <p:cNvPr id="9" name="Grafik 8" descr="Ein Bild, das Gras enthält.&#10;&#10;Automatisch generierte Beschreibung">
              <a:extLst>
                <a:ext uri="{FF2B5EF4-FFF2-40B4-BE49-F238E27FC236}">
                  <a16:creationId xmlns:a16="http://schemas.microsoft.com/office/drawing/2014/main" id="{D063C0B4-34A5-4550-9516-E6A8DA1BB069}"/>
                </a:ext>
              </a:extLst>
            </p:cNvPr>
            <p:cNvPicPr>
              <a:picLocks noChangeAspect="1"/>
            </p:cNvPicPr>
            <p:nvPr/>
          </p:nvPicPr>
          <p:blipFill rotWithShape="1">
            <a:blip r:embed="rId3">
              <a:extLst>
                <a:ext uri="{28A0092B-C50C-407E-A947-70E740481C1C}">
                  <a14:useLocalDpi xmlns:a14="http://schemas.microsoft.com/office/drawing/2010/main" val="0"/>
                </a:ext>
              </a:extLst>
            </a:blip>
            <a:srcRect l="9940" r="4500"/>
            <a:stretch/>
          </p:blipFill>
          <p:spPr>
            <a:xfrm>
              <a:off x="425344" y="2258236"/>
              <a:ext cx="1698563" cy="1119863"/>
            </a:xfrm>
            <a:prstGeom prst="rect">
              <a:avLst/>
            </a:prstGeom>
          </p:spPr>
        </p:pic>
      </p:grpSp>
      <p:grpSp>
        <p:nvGrpSpPr>
          <p:cNvPr id="40" name="Gruppieren 39">
            <a:extLst>
              <a:ext uri="{FF2B5EF4-FFF2-40B4-BE49-F238E27FC236}">
                <a16:creationId xmlns:a16="http://schemas.microsoft.com/office/drawing/2014/main" id="{FC473974-88E7-4CCD-AFC2-5D66E7C411C5}"/>
              </a:ext>
            </a:extLst>
          </p:cNvPr>
          <p:cNvGrpSpPr/>
          <p:nvPr/>
        </p:nvGrpSpPr>
        <p:grpSpPr>
          <a:xfrm>
            <a:off x="6285496" y="1467853"/>
            <a:ext cx="1594730" cy="1910245"/>
            <a:chOff x="6105016" y="1467853"/>
            <a:chExt cx="1594730" cy="1910245"/>
          </a:xfrm>
        </p:grpSpPr>
        <p:grpSp>
          <p:nvGrpSpPr>
            <p:cNvPr id="39" name="Gruppieren 38">
              <a:extLst>
                <a:ext uri="{FF2B5EF4-FFF2-40B4-BE49-F238E27FC236}">
                  <a16:creationId xmlns:a16="http://schemas.microsoft.com/office/drawing/2014/main" id="{D3793F27-8D56-49E7-9556-96426C22A0E2}"/>
                </a:ext>
              </a:extLst>
            </p:cNvPr>
            <p:cNvGrpSpPr/>
            <p:nvPr/>
          </p:nvGrpSpPr>
          <p:grpSpPr>
            <a:xfrm>
              <a:off x="6105016" y="1467853"/>
              <a:ext cx="1594730" cy="577515"/>
              <a:chOff x="6110156" y="1467853"/>
              <a:chExt cx="1594730" cy="577515"/>
            </a:xfrm>
          </p:grpSpPr>
          <p:sp>
            <p:nvSpPr>
              <p:cNvPr id="34" name="Pfeil: Chevron 33">
                <a:extLst>
                  <a:ext uri="{FF2B5EF4-FFF2-40B4-BE49-F238E27FC236}">
                    <a16:creationId xmlns:a16="http://schemas.microsoft.com/office/drawing/2014/main" id="{667DCB63-F143-42C8-9DB0-58C5BB042CB1}"/>
                  </a:ext>
                </a:extLst>
              </p:cNvPr>
              <p:cNvSpPr/>
              <p:nvPr/>
            </p:nvSpPr>
            <p:spPr bwMode="auto">
              <a:xfrm>
                <a:off x="6110156" y="1467853"/>
                <a:ext cx="1594730" cy="577515"/>
              </a:xfrm>
              <a:prstGeom prst="chevron">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5" name="Textfeld 14">
                <a:extLst>
                  <a:ext uri="{FF2B5EF4-FFF2-40B4-BE49-F238E27FC236}">
                    <a16:creationId xmlns:a16="http://schemas.microsoft.com/office/drawing/2014/main" id="{B77A84F1-A2C3-4C5B-8A97-24CDF2B3B04D}"/>
                  </a:ext>
                </a:extLst>
              </p:cNvPr>
              <p:cNvSpPr txBox="1"/>
              <p:nvPr/>
            </p:nvSpPr>
            <p:spPr>
              <a:xfrm>
                <a:off x="6362156" y="1602722"/>
                <a:ext cx="1210588" cy="307777"/>
              </a:xfrm>
              <a:prstGeom prst="rect">
                <a:avLst/>
              </a:prstGeom>
              <a:noFill/>
            </p:spPr>
            <p:txBody>
              <a:bodyPr wrap="none" rtlCol="0">
                <a:spAutoFit/>
              </a:bodyPr>
              <a:lstStyle/>
              <a:p>
                <a:r>
                  <a:rPr lang="de-DE" sz="1400" dirty="0">
                    <a:solidFill>
                      <a:srgbClr val="3333FF"/>
                    </a:solidFill>
                  </a:rPr>
                  <a:t>Einzelhandel</a:t>
                </a:r>
              </a:p>
            </p:txBody>
          </p:sp>
        </p:grpSp>
        <p:pic>
          <p:nvPicPr>
            <p:cNvPr id="29" name="Grafik 28" descr="Ein Bild, das Text, drinnen, Boden, Person enthält.&#10;&#10;Automatisch generierte Beschreibung">
              <a:extLst>
                <a:ext uri="{FF2B5EF4-FFF2-40B4-BE49-F238E27FC236}">
                  <a16:creationId xmlns:a16="http://schemas.microsoft.com/office/drawing/2014/main" id="{D69A2782-D495-4112-BF33-64A31B1FA7FC}"/>
                </a:ext>
              </a:extLst>
            </p:cNvPr>
            <p:cNvPicPr>
              <a:picLocks noChangeAspect="1"/>
            </p:cNvPicPr>
            <p:nvPr/>
          </p:nvPicPr>
          <p:blipFill rotWithShape="1">
            <a:blip r:embed="rId4">
              <a:extLst>
                <a:ext uri="{28A0092B-C50C-407E-A947-70E740481C1C}">
                  <a14:useLocalDpi xmlns:a14="http://schemas.microsoft.com/office/drawing/2010/main" val="0"/>
                </a:ext>
              </a:extLst>
            </a:blip>
            <a:srcRect t="13687" r="16652"/>
            <a:stretch/>
          </p:blipFill>
          <p:spPr>
            <a:xfrm>
              <a:off x="6210421" y="2258236"/>
              <a:ext cx="1441866" cy="1119862"/>
            </a:xfrm>
            <a:prstGeom prst="rect">
              <a:avLst/>
            </a:prstGeom>
          </p:spPr>
        </p:pic>
      </p:grpSp>
      <p:grpSp>
        <p:nvGrpSpPr>
          <p:cNvPr id="43" name="Gruppieren 42">
            <a:extLst>
              <a:ext uri="{FF2B5EF4-FFF2-40B4-BE49-F238E27FC236}">
                <a16:creationId xmlns:a16="http://schemas.microsoft.com/office/drawing/2014/main" id="{BA42444B-0331-419C-BD21-BB65D6D0C89B}"/>
              </a:ext>
            </a:extLst>
          </p:cNvPr>
          <p:cNvGrpSpPr/>
          <p:nvPr/>
        </p:nvGrpSpPr>
        <p:grpSpPr>
          <a:xfrm>
            <a:off x="2349480" y="1467853"/>
            <a:ext cx="1787895" cy="1910245"/>
            <a:chOff x="2349480" y="1467853"/>
            <a:chExt cx="1787895" cy="1910245"/>
          </a:xfrm>
        </p:grpSpPr>
        <p:pic>
          <p:nvPicPr>
            <p:cNvPr id="27" name="Grafik 26" descr="Ein Bild, das Person, Vorbereiten, Tisch enthält.&#10;&#10;Automatisch generierte Beschreibung">
              <a:extLst>
                <a:ext uri="{FF2B5EF4-FFF2-40B4-BE49-F238E27FC236}">
                  <a16:creationId xmlns:a16="http://schemas.microsoft.com/office/drawing/2014/main" id="{03BCB6FC-9D3E-4369-9B32-2520CEE00524}"/>
                </a:ext>
              </a:extLst>
            </p:cNvPr>
            <p:cNvPicPr>
              <a:picLocks noChangeAspect="1"/>
            </p:cNvPicPr>
            <p:nvPr/>
          </p:nvPicPr>
          <p:blipFill rotWithShape="1">
            <a:blip r:embed="rId5">
              <a:extLst>
                <a:ext uri="{28A0092B-C50C-407E-A947-70E740481C1C}">
                  <a14:useLocalDpi xmlns:a14="http://schemas.microsoft.com/office/drawing/2010/main" val="0"/>
                </a:ext>
              </a:extLst>
            </a:blip>
            <a:srcRect r="20174"/>
            <a:stretch/>
          </p:blipFill>
          <p:spPr>
            <a:xfrm>
              <a:off x="2349480" y="2258236"/>
              <a:ext cx="1787895" cy="1119862"/>
            </a:xfrm>
            <a:prstGeom prst="rect">
              <a:avLst/>
            </a:prstGeom>
          </p:spPr>
        </p:pic>
        <p:grpSp>
          <p:nvGrpSpPr>
            <p:cNvPr id="36" name="Gruppieren 35">
              <a:extLst>
                <a:ext uri="{FF2B5EF4-FFF2-40B4-BE49-F238E27FC236}">
                  <a16:creationId xmlns:a16="http://schemas.microsoft.com/office/drawing/2014/main" id="{9A7FBDB4-7AEB-430E-8B9D-378AC37A8030}"/>
                </a:ext>
              </a:extLst>
            </p:cNvPr>
            <p:cNvGrpSpPr/>
            <p:nvPr/>
          </p:nvGrpSpPr>
          <p:grpSpPr>
            <a:xfrm>
              <a:off x="2429703" y="1467853"/>
              <a:ext cx="1594730" cy="577515"/>
              <a:chOff x="2459823" y="1467853"/>
              <a:chExt cx="1594730" cy="577515"/>
            </a:xfrm>
          </p:grpSpPr>
          <p:sp>
            <p:nvSpPr>
              <p:cNvPr id="33" name="Pfeil: Chevron 32">
                <a:extLst>
                  <a:ext uri="{FF2B5EF4-FFF2-40B4-BE49-F238E27FC236}">
                    <a16:creationId xmlns:a16="http://schemas.microsoft.com/office/drawing/2014/main" id="{0D6245FE-50D7-45C0-9227-A333945DCCBE}"/>
                  </a:ext>
                </a:extLst>
              </p:cNvPr>
              <p:cNvSpPr/>
              <p:nvPr/>
            </p:nvSpPr>
            <p:spPr bwMode="auto">
              <a:xfrm>
                <a:off x="2459823" y="1467853"/>
                <a:ext cx="1594730" cy="577515"/>
              </a:xfrm>
              <a:prstGeom prst="chevron">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2" name="Textfeld 11">
                <a:extLst>
                  <a:ext uri="{FF2B5EF4-FFF2-40B4-BE49-F238E27FC236}">
                    <a16:creationId xmlns:a16="http://schemas.microsoft.com/office/drawing/2014/main" id="{5BF49AAE-A827-4AB9-99AC-BB608AA0A587}"/>
                  </a:ext>
                </a:extLst>
              </p:cNvPr>
              <p:cNvSpPr txBox="1"/>
              <p:nvPr/>
            </p:nvSpPr>
            <p:spPr>
              <a:xfrm>
                <a:off x="2711402" y="1602722"/>
                <a:ext cx="1199110" cy="307777"/>
              </a:xfrm>
              <a:prstGeom prst="rect">
                <a:avLst/>
              </a:prstGeom>
              <a:noFill/>
            </p:spPr>
            <p:txBody>
              <a:bodyPr wrap="none" rtlCol="0">
                <a:spAutoFit/>
              </a:bodyPr>
              <a:lstStyle/>
              <a:p>
                <a:pPr algn="ctr"/>
                <a:r>
                  <a:rPr lang="de-DE" sz="1400" dirty="0">
                    <a:solidFill>
                      <a:srgbClr val="3333FF"/>
                    </a:solidFill>
                  </a:rPr>
                  <a:t>Verarbeitung</a:t>
                </a:r>
              </a:p>
            </p:txBody>
          </p:sp>
        </p:grpSp>
      </p:grpSp>
      <p:grpSp>
        <p:nvGrpSpPr>
          <p:cNvPr id="51" name="Gruppieren 50">
            <a:extLst>
              <a:ext uri="{FF2B5EF4-FFF2-40B4-BE49-F238E27FC236}">
                <a16:creationId xmlns:a16="http://schemas.microsoft.com/office/drawing/2014/main" id="{1F28CAF7-2DBC-49C6-B771-73AF5678B754}"/>
              </a:ext>
            </a:extLst>
          </p:cNvPr>
          <p:cNvGrpSpPr/>
          <p:nvPr/>
        </p:nvGrpSpPr>
        <p:grpSpPr>
          <a:xfrm>
            <a:off x="521600" y="1311442"/>
            <a:ext cx="9033127" cy="3629732"/>
            <a:chOff x="521600" y="1311442"/>
            <a:chExt cx="9033127" cy="3629732"/>
          </a:xfrm>
        </p:grpSpPr>
        <p:sp>
          <p:nvSpPr>
            <p:cNvPr id="13" name="Textfeld 12">
              <a:extLst>
                <a:ext uri="{FF2B5EF4-FFF2-40B4-BE49-F238E27FC236}">
                  <a16:creationId xmlns:a16="http://schemas.microsoft.com/office/drawing/2014/main" id="{B0226E9C-17FC-4B2F-BA4A-ACFA63304ED7}"/>
                </a:ext>
              </a:extLst>
            </p:cNvPr>
            <p:cNvSpPr txBox="1"/>
            <p:nvPr/>
          </p:nvSpPr>
          <p:spPr>
            <a:xfrm>
              <a:off x="521600" y="4110177"/>
              <a:ext cx="9033127"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Durch die Lebensmittelketten wurden Groß- und Einzelhandel zusammengelegt und damit wenige marktbeherrschende Player geschaffen, die die Preise für die Erzeuger, Verarbeitung und Verbraucher bestimmen!</a:t>
              </a:r>
            </a:p>
          </p:txBody>
        </p:sp>
        <p:sp>
          <p:nvSpPr>
            <p:cNvPr id="50" name="Rechteck 49">
              <a:extLst>
                <a:ext uri="{FF2B5EF4-FFF2-40B4-BE49-F238E27FC236}">
                  <a16:creationId xmlns:a16="http://schemas.microsoft.com/office/drawing/2014/main" id="{63FA36D7-9D08-4392-B1A0-B99542A83EC8}"/>
                </a:ext>
              </a:extLst>
            </p:cNvPr>
            <p:cNvSpPr/>
            <p:nvPr/>
          </p:nvSpPr>
          <p:spPr bwMode="auto">
            <a:xfrm>
              <a:off x="4218716" y="1311442"/>
              <a:ext cx="3741281" cy="2237874"/>
            </a:xfrm>
            <a:prstGeom prst="rect">
              <a:avLst/>
            </a:prstGeom>
            <a:noFill/>
            <a:ln w="190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53" name="Textfeld 52">
            <a:extLst>
              <a:ext uri="{FF2B5EF4-FFF2-40B4-BE49-F238E27FC236}">
                <a16:creationId xmlns:a16="http://schemas.microsoft.com/office/drawing/2014/main" id="{73DDE194-0793-44DE-A110-2B4C5C2ADF47}"/>
              </a:ext>
            </a:extLst>
          </p:cNvPr>
          <p:cNvSpPr txBox="1"/>
          <p:nvPr/>
        </p:nvSpPr>
        <p:spPr>
          <a:xfrm>
            <a:off x="521599" y="4974648"/>
            <a:ext cx="9033127"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Von der Erzeugung (siehe Kapitel „Landwirtschaft“) bis zum Verbraucher (Kühl- und Gefriergeräte) spielt Kühlung eine große Rolle! Deshalb sind PV-Anlagen eine wichtige Säule zur energetischen Selbstversorgung</a:t>
            </a:r>
          </a:p>
        </p:txBody>
      </p:sp>
      <p:sp>
        <p:nvSpPr>
          <p:cNvPr id="46" name="Rectangle 4">
            <a:extLst>
              <a:ext uri="{FF2B5EF4-FFF2-40B4-BE49-F238E27FC236}">
                <a16:creationId xmlns:a16="http://schemas.microsoft.com/office/drawing/2014/main" id="{43516B1D-FD76-49AA-8811-997B630A87A6}"/>
              </a:ext>
            </a:extLst>
          </p:cNvPr>
          <p:cNvSpPr>
            <a:spLocks noChangeArrowheads="1"/>
          </p:cNvSpPr>
          <p:nvPr/>
        </p:nvSpPr>
        <p:spPr bwMode="auto">
          <a:xfrm>
            <a:off x="-14514" y="6041341"/>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In der gesamten Wertschöpfungskette sind PV-Anlagen eine wichtige Basis!</a:t>
            </a:r>
          </a:p>
        </p:txBody>
      </p:sp>
      <p:sp>
        <p:nvSpPr>
          <p:cNvPr id="54" name="Textfeld 53">
            <a:extLst>
              <a:ext uri="{FF2B5EF4-FFF2-40B4-BE49-F238E27FC236}">
                <a16:creationId xmlns:a16="http://schemas.microsoft.com/office/drawing/2014/main" id="{0E33AA9D-2BCB-44E6-AA0F-FAE3CA17507C}"/>
              </a:ext>
            </a:extLst>
          </p:cNvPr>
          <p:cNvSpPr txBox="1"/>
          <p:nvPr/>
        </p:nvSpPr>
        <p:spPr>
          <a:xfrm>
            <a:off x="432355" y="3059524"/>
            <a:ext cx="1338828" cy="307777"/>
          </a:xfrm>
          <a:prstGeom prst="rect">
            <a:avLst/>
          </a:prstGeom>
          <a:noFill/>
        </p:spPr>
        <p:txBody>
          <a:bodyPr wrap="none" rtlCol="0">
            <a:spAutoFit/>
          </a:bodyPr>
          <a:lstStyle/>
          <a:p>
            <a:r>
              <a:rPr lang="de-DE" sz="1400" dirty="0">
                <a:solidFill>
                  <a:schemeClr val="bg1"/>
                </a:solidFill>
              </a:rPr>
              <a:t>Landwirtschaft</a:t>
            </a:r>
          </a:p>
        </p:txBody>
      </p:sp>
      <p:grpSp>
        <p:nvGrpSpPr>
          <p:cNvPr id="3" name="Gruppieren 2">
            <a:extLst>
              <a:ext uri="{FF2B5EF4-FFF2-40B4-BE49-F238E27FC236}">
                <a16:creationId xmlns:a16="http://schemas.microsoft.com/office/drawing/2014/main" id="{A990F97C-A470-4AA9-8952-3EECF2CA55B4}"/>
              </a:ext>
            </a:extLst>
          </p:cNvPr>
          <p:cNvGrpSpPr/>
          <p:nvPr/>
        </p:nvGrpSpPr>
        <p:grpSpPr>
          <a:xfrm>
            <a:off x="7940855" y="1467853"/>
            <a:ext cx="1972015" cy="2494755"/>
            <a:chOff x="7940855" y="1467853"/>
            <a:chExt cx="1972015" cy="2494755"/>
          </a:xfrm>
        </p:grpSpPr>
        <p:grpSp>
          <p:nvGrpSpPr>
            <p:cNvPr id="41" name="Gruppieren 40">
              <a:extLst>
                <a:ext uri="{FF2B5EF4-FFF2-40B4-BE49-F238E27FC236}">
                  <a16:creationId xmlns:a16="http://schemas.microsoft.com/office/drawing/2014/main" id="{A884E2DC-C758-4641-AAD9-C10242D171F0}"/>
                </a:ext>
              </a:extLst>
            </p:cNvPr>
            <p:cNvGrpSpPr/>
            <p:nvPr/>
          </p:nvGrpSpPr>
          <p:grpSpPr>
            <a:xfrm>
              <a:off x="8114146" y="1467853"/>
              <a:ext cx="1594730" cy="1910245"/>
              <a:chOff x="8114146" y="1467853"/>
              <a:chExt cx="1594730" cy="1910245"/>
            </a:xfrm>
          </p:grpSpPr>
          <p:grpSp>
            <p:nvGrpSpPr>
              <p:cNvPr id="38" name="Gruppieren 37">
                <a:extLst>
                  <a:ext uri="{FF2B5EF4-FFF2-40B4-BE49-F238E27FC236}">
                    <a16:creationId xmlns:a16="http://schemas.microsoft.com/office/drawing/2014/main" id="{4F4BACFB-BE66-4645-BD8F-65462E1F7164}"/>
                  </a:ext>
                </a:extLst>
              </p:cNvPr>
              <p:cNvGrpSpPr/>
              <p:nvPr/>
            </p:nvGrpSpPr>
            <p:grpSpPr>
              <a:xfrm>
                <a:off x="8114146" y="1467853"/>
                <a:ext cx="1594730" cy="577515"/>
                <a:chOff x="7945698" y="1467853"/>
                <a:chExt cx="1594730" cy="577515"/>
              </a:xfrm>
            </p:grpSpPr>
            <p:sp>
              <p:nvSpPr>
                <p:cNvPr id="35" name="Pfeil: Chevron 34">
                  <a:extLst>
                    <a:ext uri="{FF2B5EF4-FFF2-40B4-BE49-F238E27FC236}">
                      <a16:creationId xmlns:a16="http://schemas.microsoft.com/office/drawing/2014/main" id="{A38C246F-698A-40D6-B3B8-096C630155E5}"/>
                    </a:ext>
                  </a:extLst>
                </p:cNvPr>
                <p:cNvSpPr/>
                <p:nvPr/>
              </p:nvSpPr>
              <p:spPr bwMode="auto">
                <a:xfrm>
                  <a:off x="7945698" y="1467853"/>
                  <a:ext cx="1594730" cy="577515"/>
                </a:xfrm>
                <a:prstGeom prst="chevron">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6" name="Textfeld 15">
                  <a:extLst>
                    <a:ext uri="{FF2B5EF4-FFF2-40B4-BE49-F238E27FC236}">
                      <a16:creationId xmlns:a16="http://schemas.microsoft.com/office/drawing/2014/main" id="{52AA01A0-FF07-46CC-A6A2-5611253B2EED}"/>
                    </a:ext>
                  </a:extLst>
                </p:cNvPr>
                <p:cNvSpPr txBox="1"/>
                <p:nvPr/>
              </p:nvSpPr>
              <p:spPr>
                <a:xfrm>
                  <a:off x="8165518" y="1602722"/>
                  <a:ext cx="1300099" cy="307777"/>
                </a:xfrm>
                <a:prstGeom prst="rect">
                  <a:avLst/>
                </a:prstGeom>
                <a:noFill/>
              </p:spPr>
              <p:txBody>
                <a:bodyPr wrap="none" rtlCol="0">
                  <a:spAutoFit/>
                </a:bodyPr>
                <a:lstStyle/>
                <a:p>
                  <a:r>
                    <a:rPr lang="de-DE" sz="1400" dirty="0">
                      <a:solidFill>
                        <a:srgbClr val="3333FF"/>
                      </a:solidFill>
                    </a:rPr>
                    <a:t> Verbrauch **)</a:t>
                  </a:r>
                </a:p>
              </p:txBody>
            </p:sp>
          </p:grpSp>
          <p:pic>
            <p:nvPicPr>
              <p:cNvPr id="31" name="Grafik 30" descr="Ein Bild, das Person, drinnen, Gruppe, Personen enthält.&#10;&#10;Automatisch generierte Beschreibung">
                <a:extLst>
                  <a:ext uri="{FF2B5EF4-FFF2-40B4-BE49-F238E27FC236}">
                    <a16:creationId xmlns:a16="http://schemas.microsoft.com/office/drawing/2014/main" id="{6F728D3D-A23B-4A15-A3F9-6F8D48E45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9783" y="2258236"/>
                <a:ext cx="1383455" cy="1119862"/>
              </a:xfrm>
              <a:prstGeom prst="rect">
                <a:avLst/>
              </a:prstGeom>
            </p:spPr>
          </p:pic>
        </p:grpSp>
        <p:sp>
          <p:nvSpPr>
            <p:cNvPr id="2" name="Textfeld 1">
              <a:extLst>
                <a:ext uri="{FF2B5EF4-FFF2-40B4-BE49-F238E27FC236}">
                  <a16:creationId xmlns:a16="http://schemas.microsoft.com/office/drawing/2014/main" id="{C7FF4256-8D7C-4FFF-AD21-0E9521949755}"/>
                </a:ext>
              </a:extLst>
            </p:cNvPr>
            <p:cNvSpPr txBox="1"/>
            <p:nvPr/>
          </p:nvSpPr>
          <p:spPr>
            <a:xfrm>
              <a:off x="7940855" y="3562498"/>
              <a:ext cx="1972015" cy="400110"/>
            </a:xfrm>
            <a:prstGeom prst="rect">
              <a:avLst/>
            </a:prstGeom>
            <a:noFill/>
          </p:spPr>
          <p:txBody>
            <a:bodyPr wrap="none" rtlCol="0">
              <a:spAutoFit/>
            </a:bodyPr>
            <a:lstStyle/>
            <a:p>
              <a:r>
                <a:rPr lang="de-DE" sz="1000" dirty="0"/>
                <a:t>**) - Gastronomie inkl. Kantinen</a:t>
              </a:r>
              <a:br>
                <a:rPr lang="de-DE" sz="1000" dirty="0"/>
              </a:br>
              <a:r>
                <a:rPr lang="de-DE" sz="1000" dirty="0"/>
                <a:t>     - private Haushalte</a:t>
              </a:r>
            </a:p>
          </p:txBody>
        </p:sp>
      </p:grpSp>
      <p:grpSp>
        <p:nvGrpSpPr>
          <p:cNvPr id="4" name="Gruppieren 3">
            <a:extLst>
              <a:ext uri="{FF2B5EF4-FFF2-40B4-BE49-F238E27FC236}">
                <a16:creationId xmlns:a16="http://schemas.microsoft.com/office/drawing/2014/main" id="{FD909728-5259-47E5-AE74-EA187FBEF919}"/>
              </a:ext>
            </a:extLst>
          </p:cNvPr>
          <p:cNvGrpSpPr/>
          <p:nvPr/>
        </p:nvGrpSpPr>
        <p:grpSpPr>
          <a:xfrm>
            <a:off x="4299593" y="1467853"/>
            <a:ext cx="1909235" cy="2494386"/>
            <a:chOff x="4299593" y="1467853"/>
            <a:chExt cx="1909235" cy="2494386"/>
          </a:xfrm>
        </p:grpSpPr>
        <p:grpSp>
          <p:nvGrpSpPr>
            <p:cNvPr id="48" name="Gruppieren 47">
              <a:extLst>
                <a:ext uri="{FF2B5EF4-FFF2-40B4-BE49-F238E27FC236}">
                  <a16:creationId xmlns:a16="http://schemas.microsoft.com/office/drawing/2014/main" id="{32692FC8-9077-4439-90E6-41FE15E9C144}"/>
                </a:ext>
              </a:extLst>
            </p:cNvPr>
            <p:cNvGrpSpPr/>
            <p:nvPr/>
          </p:nvGrpSpPr>
          <p:grpSpPr>
            <a:xfrm>
              <a:off x="4299593" y="1467853"/>
              <a:ext cx="1909235" cy="1916967"/>
              <a:chOff x="4299593" y="1467853"/>
              <a:chExt cx="1909235" cy="1916967"/>
            </a:xfrm>
          </p:grpSpPr>
          <p:grpSp>
            <p:nvGrpSpPr>
              <p:cNvPr id="37" name="Gruppieren 36">
                <a:extLst>
                  <a:ext uri="{FF2B5EF4-FFF2-40B4-BE49-F238E27FC236}">
                    <a16:creationId xmlns:a16="http://schemas.microsoft.com/office/drawing/2014/main" id="{22CC1E3B-5BEA-432D-8A23-D65731E6694E}"/>
                  </a:ext>
                </a:extLst>
              </p:cNvPr>
              <p:cNvGrpSpPr/>
              <p:nvPr/>
            </p:nvGrpSpPr>
            <p:grpSpPr>
              <a:xfrm>
                <a:off x="4456846" y="1467853"/>
                <a:ext cx="1594730" cy="577515"/>
                <a:chOff x="4515742" y="1467853"/>
                <a:chExt cx="1594730" cy="577515"/>
              </a:xfrm>
            </p:grpSpPr>
            <p:sp>
              <p:nvSpPr>
                <p:cNvPr id="17" name="Pfeil: Chevron 16">
                  <a:extLst>
                    <a:ext uri="{FF2B5EF4-FFF2-40B4-BE49-F238E27FC236}">
                      <a16:creationId xmlns:a16="http://schemas.microsoft.com/office/drawing/2014/main" id="{6BB64A31-C3D3-46AD-8CFE-A2C77C17453D}"/>
                    </a:ext>
                  </a:extLst>
                </p:cNvPr>
                <p:cNvSpPr/>
                <p:nvPr/>
              </p:nvSpPr>
              <p:spPr bwMode="auto">
                <a:xfrm>
                  <a:off x="4515742" y="1467853"/>
                  <a:ext cx="1594730" cy="577515"/>
                </a:xfrm>
                <a:prstGeom prst="chevron">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4" name="Textfeld 13">
                  <a:extLst>
                    <a:ext uri="{FF2B5EF4-FFF2-40B4-BE49-F238E27FC236}">
                      <a16:creationId xmlns:a16="http://schemas.microsoft.com/office/drawing/2014/main" id="{31708C66-F788-419D-BF3C-9979C6035D8E}"/>
                    </a:ext>
                  </a:extLst>
                </p:cNvPr>
                <p:cNvSpPr txBox="1"/>
                <p:nvPr/>
              </p:nvSpPr>
              <p:spPr>
                <a:xfrm>
                  <a:off x="4742964" y="1602722"/>
                  <a:ext cx="1308371" cy="307777"/>
                </a:xfrm>
                <a:prstGeom prst="rect">
                  <a:avLst/>
                </a:prstGeom>
                <a:noFill/>
              </p:spPr>
              <p:txBody>
                <a:bodyPr wrap="none" rtlCol="0">
                  <a:spAutoFit/>
                </a:bodyPr>
                <a:lstStyle/>
                <a:p>
                  <a:r>
                    <a:rPr lang="de-DE" sz="1400" dirty="0">
                      <a:solidFill>
                        <a:srgbClr val="3333FF"/>
                      </a:solidFill>
                    </a:rPr>
                    <a:t>Großhandel *)</a:t>
                  </a:r>
                </a:p>
              </p:txBody>
            </p:sp>
          </p:grpSp>
          <p:pic>
            <p:nvPicPr>
              <p:cNvPr id="47" name="Grafik 46" descr="Ein Bild, das Text, Stapel enthält.&#10;&#10;Automatisch generierte Beschreibung">
                <a:extLst>
                  <a:ext uri="{FF2B5EF4-FFF2-40B4-BE49-F238E27FC236}">
                    <a16:creationId xmlns:a16="http://schemas.microsoft.com/office/drawing/2014/main" id="{75FCB2D8-B3F0-4254-9BCF-F8596AC17460}"/>
                  </a:ext>
                </a:extLst>
              </p:cNvPr>
              <p:cNvPicPr>
                <a:picLocks noChangeAspect="1"/>
              </p:cNvPicPr>
              <p:nvPr/>
            </p:nvPicPr>
            <p:blipFill rotWithShape="1">
              <a:blip r:embed="rId7">
                <a:extLst>
                  <a:ext uri="{28A0092B-C50C-407E-A947-70E740481C1C}">
                    <a14:useLocalDpi xmlns:a14="http://schemas.microsoft.com/office/drawing/2010/main" val="0"/>
                  </a:ext>
                </a:extLst>
              </a:blip>
              <a:srcRect l="18007" r="23301"/>
              <a:stretch/>
            </p:blipFill>
            <p:spPr>
              <a:xfrm>
                <a:off x="4299593" y="2258236"/>
                <a:ext cx="1909235" cy="1126584"/>
              </a:xfrm>
              <a:prstGeom prst="rect">
                <a:avLst/>
              </a:prstGeom>
            </p:spPr>
          </p:pic>
        </p:grpSp>
        <p:sp>
          <p:nvSpPr>
            <p:cNvPr id="44" name="Textfeld 43">
              <a:extLst>
                <a:ext uri="{FF2B5EF4-FFF2-40B4-BE49-F238E27FC236}">
                  <a16:creationId xmlns:a16="http://schemas.microsoft.com/office/drawing/2014/main" id="{9BCEAECF-5F7A-4518-89C3-46343C017499}"/>
                </a:ext>
              </a:extLst>
            </p:cNvPr>
            <p:cNvSpPr txBox="1"/>
            <p:nvPr/>
          </p:nvSpPr>
          <p:spPr>
            <a:xfrm>
              <a:off x="4456846" y="3562129"/>
              <a:ext cx="1635384" cy="400110"/>
            </a:xfrm>
            <a:prstGeom prst="rect">
              <a:avLst/>
            </a:prstGeom>
            <a:noFill/>
          </p:spPr>
          <p:txBody>
            <a:bodyPr wrap="none" rtlCol="0">
              <a:spAutoFit/>
            </a:bodyPr>
            <a:lstStyle/>
            <a:p>
              <a:r>
                <a:rPr lang="de-DE" sz="1000" dirty="0"/>
                <a:t>*) auch Logistik-Center</a:t>
              </a:r>
              <a:br>
                <a:rPr lang="de-DE" sz="1000" dirty="0"/>
              </a:br>
              <a:r>
                <a:rPr lang="de-DE" sz="1000" dirty="0"/>
                <a:t>    von Lebensmittelketten</a:t>
              </a:r>
            </a:p>
          </p:txBody>
        </p:sp>
      </p:grpSp>
    </p:spTree>
    <p:extLst>
      <p:ext uri="{BB962C8B-B14F-4D97-AF65-F5344CB8AC3E}">
        <p14:creationId xmlns:p14="http://schemas.microsoft.com/office/powerpoint/2010/main" val="244313956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1+#ppt_w/2"/>
                                          </p:val>
                                        </p:tav>
                                        <p:tav tm="100000">
                                          <p:val>
                                            <p:strVal val="#ppt_x"/>
                                          </p:val>
                                        </p:tav>
                                      </p:tavLst>
                                    </p:anim>
                                    <p:anim calcmode="lin" valueType="num">
                                      <p:cBhvr additive="base">
                                        <p:cTn id="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1+#ppt_w/2"/>
                                          </p:val>
                                        </p:tav>
                                        <p:tav tm="100000">
                                          <p:val>
                                            <p:strVal val="#ppt_x"/>
                                          </p:val>
                                        </p:tav>
                                      </p:tavLst>
                                    </p:anim>
                                    <p:anim calcmode="lin" valueType="num">
                                      <p:cBhvr additive="base">
                                        <p:cTn id="20"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1+#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1000" fill="hold"/>
                                        <p:tgtEl>
                                          <p:spTgt spid="51"/>
                                        </p:tgtEl>
                                        <p:attrNameLst>
                                          <p:attrName>ppt_x</p:attrName>
                                        </p:attrNameLst>
                                      </p:cBhvr>
                                      <p:tavLst>
                                        <p:tav tm="0">
                                          <p:val>
                                            <p:strVal val="1+#ppt_w/2"/>
                                          </p:val>
                                        </p:tav>
                                        <p:tav tm="100000">
                                          <p:val>
                                            <p:strVal val="#ppt_x"/>
                                          </p:val>
                                        </p:tav>
                                      </p:tavLst>
                                    </p:anim>
                                    <p:anim calcmode="lin" valueType="num">
                                      <p:cBhvr additive="base">
                                        <p:cTn id="32" dur="10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1+#ppt_w/2"/>
                                          </p:val>
                                        </p:tav>
                                        <p:tav tm="100000">
                                          <p:val>
                                            <p:strVal val="#ppt_x"/>
                                          </p:val>
                                        </p:tav>
                                      </p:tavLst>
                                    </p:anim>
                                    <p:anim calcmode="lin" valueType="num">
                                      <p:cBhvr additive="base">
                                        <p:cTn id="38" dur="1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1000" fill="hold"/>
                                        <p:tgtEl>
                                          <p:spTgt spid="46"/>
                                        </p:tgtEl>
                                        <p:attrNameLst>
                                          <p:attrName>ppt_x</p:attrName>
                                        </p:attrNameLst>
                                      </p:cBhvr>
                                      <p:tavLst>
                                        <p:tav tm="0">
                                          <p:val>
                                            <p:strVal val="#ppt_x"/>
                                          </p:val>
                                        </p:tav>
                                        <p:tav tm="100000">
                                          <p:val>
                                            <p:strVal val="#ppt_x"/>
                                          </p:val>
                                        </p:tav>
                                      </p:tavLst>
                                    </p:anim>
                                    <p:anim calcmode="lin" valueType="num">
                                      <p:cBhvr additive="base">
                                        <p:cTn id="44" dur="10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5704767"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Lebensmittelverarbeitung und -Verteilung</a:t>
            </a:r>
          </a:p>
        </p:txBody>
      </p:sp>
      <p:pic>
        <p:nvPicPr>
          <p:cNvPr id="7" name="Grafik 6" descr="Ein Bild, das Gras, Straße, draußen, Weg enthält.&#10;&#10;Automatisch generierte Beschreibung">
            <a:extLst>
              <a:ext uri="{FF2B5EF4-FFF2-40B4-BE49-F238E27FC236}">
                <a16:creationId xmlns:a16="http://schemas.microsoft.com/office/drawing/2014/main" id="{125167A8-E097-40AC-85C5-E03FEB6DAACB}"/>
              </a:ext>
            </a:extLst>
          </p:cNvPr>
          <p:cNvPicPr>
            <a:picLocks noChangeAspect="1"/>
          </p:cNvPicPr>
          <p:nvPr/>
        </p:nvPicPr>
        <p:blipFill rotWithShape="1">
          <a:blip r:embed="rId3">
            <a:extLst>
              <a:ext uri="{28A0092B-C50C-407E-A947-70E740481C1C}">
                <a14:useLocalDpi xmlns:a14="http://schemas.microsoft.com/office/drawing/2010/main" val="0"/>
              </a:ext>
            </a:extLst>
          </a:blip>
          <a:srcRect b="15597"/>
          <a:stretch/>
        </p:blipFill>
        <p:spPr>
          <a:xfrm>
            <a:off x="958515" y="882131"/>
            <a:ext cx="3177929" cy="2012172"/>
          </a:xfrm>
          <a:prstGeom prst="rect">
            <a:avLst/>
          </a:prstGeom>
        </p:spPr>
      </p:pic>
      <p:sp>
        <p:nvSpPr>
          <p:cNvPr id="6" name="Textfeld 5">
            <a:extLst>
              <a:ext uri="{FF2B5EF4-FFF2-40B4-BE49-F238E27FC236}">
                <a16:creationId xmlns:a16="http://schemas.microsoft.com/office/drawing/2014/main" id="{E312F20F-9A0E-4697-9BDC-67145D570F67}"/>
              </a:ext>
            </a:extLst>
          </p:cNvPr>
          <p:cNvSpPr txBox="1"/>
          <p:nvPr/>
        </p:nvSpPr>
        <p:spPr>
          <a:xfrm>
            <a:off x="1301527" y="2894302"/>
            <a:ext cx="2739596" cy="307777"/>
          </a:xfrm>
          <a:prstGeom prst="rect">
            <a:avLst/>
          </a:prstGeom>
          <a:noFill/>
        </p:spPr>
        <p:txBody>
          <a:bodyPr wrap="none" rtlCol="0">
            <a:spAutoFit/>
          </a:bodyPr>
          <a:lstStyle/>
          <a:p>
            <a:r>
              <a:rPr lang="de-DE" sz="1400" dirty="0">
                <a:solidFill>
                  <a:schemeClr val="accent2"/>
                </a:solidFill>
              </a:rPr>
              <a:t>Verarbeitung zu Fertigprodukten</a:t>
            </a:r>
          </a:p>
        </p:txBody>
      </p:sp>
      <p:grpSp>
        <p:nvGrpSpPr>
          <p:cNvPr id="9" name="Gruppieren 8">
            <a:extLst>
              <a:ext uri="{FF2B5EF4-FFF2-40B4-BE49-F238E27FC236}">
                <a16:creationId xmlns:a16="http://schemas.microsoft.com/office/drawing/2014/main" id="{B0F85F0C-BAC2-4213-BC42-1D823AB67186}"/>
              </a:ext>
            </a:extLst>
          </p:cNvPr>
          <p:cNvGrpSpPr/>
          <p:nvPr/>
        </p:nvGrpSpPr>
        <p:grpSpPr>
          <a:xfrm>
            <a:off x="437379" y="882131"/>
            <a:ext cx="9223979" cy="5388374"/>
            <a:chOff x="437379" y="882131"/>
            <a:chExt cx="9223979" cy="5388374"/>
          </a:xfrm>
        </p:grpSpPr>
        <p:grpSp>
          <p:nvGrpSpPr>
            <p:cNvPr id="5" name="Gruppieren 4">
              <a:extLst>
                <a:ext uri="{FF2B5EF4-FFF2-40B4-BE49-F238E27FC236}">
                  <a16:creationId xmlns:a16="http://schemas.microsoft.com/office/drawing/2014/main" id="{206D6916-3B10-4EAB-B1AC-B10FDC2CDB77}"/>
                </a:ext>
              </a:extLst>
            </p:cNvPr>
            <p:cNvGrpSpPr/>
            <p:nvPr/>
          </p:nvGrpSpPr>
          <p:grpSpPr>
            <a:xfrm>
              <a:off x="437379" y="882131"/>
              <a:ext cx="9223979" cy="5388374"/>
              <a:chOff x="437379" y="882131"/>
              <a:chExt cx="9223979" cy="5388374"/>
            </a:xfrm>
          </p:grpSpPr>
          <p:pic>
            <p:nvPicPr>
              <p:cNvPr id="4" name="Grafik 3" descr="Ein Bild, das draußen, Straße, LKW, geparkt enthält.&#10;&#10;Automatisch generierte Beschreibung">
                <a:extLst>
                  <a:ext uri="{FF2B5EF4-FFF2-40B4-BE49-F238E27FC236}">
                    <a16:creationId xmlns:a16="http://schemas.microsoft.com/office/drawing/2014/main" id="{224B80EF-0ADD-4B9F-8FB1-73E1EB615D1C}"/>
                  </a:ext>
                </a:extLst>
              </p:cNvPr>
              <p:cNvPicPr>
                <a:picLocks noChangeAspect="1"/>
              </p:cNvPicPr>
              <p:nvPr/>
            </p:nvPicPr>
            <p:blipFill rotWithShape="1">
              <a:blip r:embed="rId4">
                <a:extLst>
                  <a:ext uri="{28A0092B-C50C-407E-A947-70E740481C1C}">
                    <a14:useLocalDpi xmlns:a14="http://schemas.microsoft.com/office/drawing/2010/main" val="0"/>
                  </a:ext>
                </a:extLst>
              </a:blip>
              <a:srcRect b="15597"/>
              <a:stretch/>
            </p:blipFill>
            <p:spPr>
              <a:xfrm>
                <a:off x="5175343" y="882131"/>
                <a:ext cx="3178674" cy="2012171"/>
              </a:xfrm>
              <a:prstGeom prst="rect">
                <a:avLst/>
              </a:prstGeom>
            </p:spPr>
          </p:pic>
          <p:sp>
            <p:nvSpPr>
              <p:cNvPr id="11" name="Textfeld 10">
                <a:extLst>
                  <a:ext uri="{FF2B5EF4-FFF2-40B4-BE49-F238E27FC236}">
                    <a16:creationId xmlns:a16="http://schemas.microsoft.com/office/drawing/2014/main" id="{853DDE49-5973-4DE9-99AE-B120A4508F80}"/>
                  </a:ext>
                </a:extLst>
              </p:cNvPr>
              <p:cNvSpPr txBox="1"/>
              <p:nvPr/>
            </p:nvSpPr>
            <p:spPr>
              <a:xfrm>
                <a:off x="437379" y="5439508"/>
                <a:ext cx="9223979"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Es bietet sich gerade dazu an, auch die Flächen der </a:t>
                </a:r>
                <a:r>
                  <a:rPr lang="de-DE" sz="1600" dirty="0" err="1">
                    <a:solidFill>
                      <a:srgbClr val="3333FF"/>
                    </a:solidFill>
                  </a:rPr>
                  <a:t>LkW</a:t>
                </a:r>
                <a:r>
                  <a:rPr lang="de-DE" sz="1600" dirty="0">
                    <a:solidFill>
                      <a:srgbClr val="3333FF"/>
                    </a:solidFill>
                  </a:rPr>
                  <a:t>-Parkplätze mit PV-Anlagen zu überdachen. Überschussstrom wird ins Netz eingespeist. E-</a:t>
                </a:r>
                <a:r>
                  <a:rPr lang="de-DE" sz="1600" dirty="0" err="1">
                    <a:solidFill>
                      <a:srgbClr val="3333FF"/>
                    </a:solidFill>
                  </a:rPr>
                  <a:t>LkWs</a:t>
                </a:r>
                <a:r>
                  <a:rPr lang="de-DE" sz="1600" dirty="0">
                    <a:solidFill>
                      <a:srgbClr val="3333FF"/>
                    </a:solidFill>
                  </a:rPr>
                  <a:t> können auf den Parkplätzen geladen werden.</a:t>
                </a:r>
              </a:p>
            </p:txBody>
          </p:sp>
        </p:grpSp>
        <p:sp>
          <p:nvSpPr>
            <p:cNvPr id="13" name="Textfeld 12">
              <a:extLst>
                <a:ext uri="{FF2B5EF4-FFF2-40B4-BE49-F238E27FC236}">
                  <a16:creationId xmlns:a16="http://schemas.microsoft.com/office/drawing/2014/main" id="{7EC82ED7-3804-4F96-BB99-DB95FEA75040}"/>
                </a:ext>
              </a:extLst>
            </p:cNvPr>
            <p:cNvSpPr txBox="1"/>
            <p:nvPr/>
          </p:nvSpPr>
          <p:spPr>
            <a:xfrm>
              <a:off x="5175343" y="2894302"/>
              <a:ext cx="3285900" cy="307777"/>
            </a:xfrm>
            <a:prstGeom prst="rect">
              <a:avLst/>
            </a:prstGeom>
            <a:noFill/>
          </p:spPr>
          <p:txBody>
            <a:bodyPr wrap="none" rtlCol="0">
              <a:spAutoFit/>
            </a:bodyPr>
            <a:lstStyle/>
            <a:p>
              <a:r>
                <a:rPr lang="de-DE" sz="1400" dirty="0">
                  <a:solidFill>
                    <a:schemeClr val="accent2"/>
                  </a:solidFill>
                </a:rPr>
                <a:t>Verteilung und Transport der Produkte</a:t>
              </a:r>
            </a:p>
          </p:txBody>
        </p:sp>
      </p:grpSp>
      <p:sp>
        <p:nvSpPr>
          <p:cNvPr id="12" name="Rectangle 4">
            <a:extLst>
              <a:ext uri="{FF2B5EF4-FFF2-40B4-BE49-F238E27FC236}">
                <a16:creationId xmlns:a16="http://schemas.microsoft.com/office/drawing/2014/main" id="{D2CB8970-A478-4BD5-BD97-CAB869B95E97}"/>
              </a:ext>
            </a:extLst>
          </p:cNvPr>
          <p:cNvSpPr>
            <a:spLocks noChangeArrowheads="1"/>
          </p:cNvSpPr>
          <p:nvPr/>
        </p:nvSpPr>
        <p:spPr bwMode="auto">
          <a:xfrm>
            <a:off x="-14514" y="6241702"/>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Lebensmittelverarbeitung und Logistik benötigen die Erneuerbaren</a:t>
            </a:r>
          </a:p>
        </p:txBody>
      </p:sp>
      <p:grpSp>
        <p:nvGrpSpPr>
          <p:cNvPr id="3" name="Gruppieren 2">
            <a:extLst>
              <a:ext uri="{FF2B5EF4-FFF2-40B4-BE49-F238E27FC236}">
                <a16:creationId xmlns:a16="http://schemas.microsoft.com/office/drawing/2014/main" id="{C934372F-1FCD-43D7-8DEA-3D3A7A618AE2}"/>
              </a:ext>
            </a:extLst>
          </p:cNvPr>
          <p:cNvGrpSpPr/>
          <p:nvPr/>
        </p:nvGrpSpPr>
        <p:grpSpPr>
          <a:xfrm>
            <a:off x="408161" y="3203034"/>
            <a:ext cx="9385890" cy="2267647"/>
            <a:chOff x="408161" y="3203034"/>
            <a:chExt cx="9385890" cy="2267647"/>
          </a:xfrm>
        </p:grpSpPr>
        <p:sp>
          <p:nvSpPr>
            <p:cNvPr id="10" name="Textfeld 9">
              <a:extLst>
                <a:ext uri="{FF2B5EF4-FFF2-40B4-BE49-F238E27FC236}">
                  <a16:creationId xmlns:a16="http://schemas.microsoft.com/office/drawing/2014/main" id="{1367714E-08CF-4D4D-ABE4-459E981F4424}"/>
                </a:ext>
              </a:extLst>
            </p:cNvPr>
            <p:cNvSpPr txBox="1"/>
            <p:nvPr/>
          </p:nvSpPr>
          <p:spPr>
            <a:xfrm>
              <a:off x="437379" y="4639684"/>
              <a:ext cx="9223979"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Verderbliche Lebensmittel müssen sowohl bei der Verarbeitung zu Fertigprodukten, als auch bei der Lagerung im Großhandel oder bei Logistikzentren von Discounter-Ketten unterbrechungsfrei gekühlt werden. PV-Anlagen stellen hierzu die notwendige Energie zur Verfügung.</a:t>
              </a:r>
            </a:p>
          </p:txBody>
        </p:sp>
        <p:sp>
          <p:nvSpPr>
            <p:cNvPr id="8" name="Textfeld 7">
              <a:extLst>
                <a:ext uri="{FF2B5EF4-FFF2-40B4-BE49-F238E27FC236}">
                  <a16:creationId xmlns:a16="http://schemas.microsoft.com/office/drawing/2014/main" id="{9EBD245D-8DEA-4336-BD49-046A696955C2}"/>
                </a:ext>
              </a:extLst>
            </p:cNvPr>
            <p:cNvSpPr txBox="1"/>
            <p:nvPr/>
          </p:nvSpPr>
          <p:spPr>
            <a:xfrm>
              <a:off x="408161" y="3536067"/>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Produkte, sollten möglichst nicht  in Wertschöpfungsketten an verschiedenen Standorten der Welt hergestellt werden, um unnötige klimaschädliche Transportwege zu vermeiden.</a:t>
              </a:r>
            </a:p>
          </p:txBody>
        </p:sp>
        <p:sp>
          <p:nvSpPr>
            <p:cNvPr id="14" name="Textfeld 13">
              <a:extLst>
                <a:ext uri="{FF2B5EF4-FFF2-40B4-BE49-F238E27FC236}">
                  <a16:creationId xmlns:a16="http://schemas.microsoft.com/office/drawing/2014/main" id="{07E65021-178D-4AD5-A51F-3A60430784F1}"/>
                </a:ext>
              </a:extLst>
            </p:cNvPr>
            <p:cNvSpPr txBox="1"/>
            <p:nvPr/>
          </p:nvSpPr>
          <p:spPr>
            <a:xfrm>
              <a:off x="408161" y="4110512"/>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Für notwendige Transporte sollten nur energieeffiziente Transportmittel gewählt werden (keine Flugzeuge, Schiene vor Straße, ...)</a:t>
              </a:r>
            </a:p>
          </p:txBody>
        </p:sp>
        <p:sp>
          <p:nvSpPr>
            <p:cNvPr id="15" name="Textfeld 14">
              <a:extLst>
                <a:ext uri="{FF2B5EF4-FFF2-40B4-BE49-F238E27FC236}">
                  <a16:creationId xmlns:a16="http://schemas.microsoft.com/office/drawing/2014/main" id="{8F9BE9CA-3B81-4FFF-94D8-F7A6AE1889C1}"/>
                </a:ext>
              </a:extLst>
            </p:cNvPr>
            <p:cNvSpPr txBox="1"/>
            <p:nvPr/>
          </p:nvSpPr>
          <p:spPr>
            <a:xfrm>
              <a:off x="408161" y="3203034"/>
              <a:ext cx="9385890"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Unverzichtbare Verpackungen müssen aus einfach wiederverwertbarem Material bestehen.  </a:t>
              </a:r>
            </a:p>
          </p:txBody>
        </p:sp>
      </p:grpSp>
    </p:spTree>
    <p:extLst>
      <p:ext uri="{BB962C8B-B14F-4D97-AF65-F5344CB8AC3E}">
        <p14:creationId xmlns:p14="http://schemas.microsoft.com/office/powerpoint/2010/main" val="27419027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2516715"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Discounter-Märkte</a:t>
            </a:r>
          </a:p>
        </p:txBody>
      </p:sp>
      <p:pic>
        <p:nvPicPr>
          <p:cNvPr id="3" name="Grafik 2" descr="Ein Bild, das Himmel, Gebäude, draußen, Haus enthält.&#10;&#10;Automatisch generierte Beschreibung">
            <a:extLst>
              <a:ext uri="{FF2B5EF4-FFF2-40B4-BE49-F238E27FC236}">
                <a16:creationId xmlns:a16="http://schemas.microsoft.com/office/drawing/2014/main" id="{5BA3ACE6-55E5-4D25-9837-9AEE0D7F5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25" y="996778"/>
            <a:ext cx="3811564" cy="2541043"/>
          </a:xfrm>
          <a:prstGeom prst="rect">
            <a:avLst/>
          </a:prstGeom>
        </p:spPr>
      </p:pic>
      <p:grpSp>
        <p:nvGrpSpPr>
          <p:cNvPr id="4" name="Gruppieren 3">
            <a:extLst>
              <a:ext uri="{FF2B5EF4-FFF2-40B4-BE49-F238E27FC236}">
                <a16:creationId xmlns:a16="http://schemas.microsoft.com/office/drawing/2014/main" id="{93ADA14E-5F67-4A47-8995-9400DE114428}"/>
              </a:ext>
            </a:extLst>
          </p:cNvPr>
          <p:cNvGrpSpPr/>
          <p:nvPr/>
        </p:nvGrpSpPr>
        <p:grpSpPr>
          <a:xfrm>
            <a:off x="437379" y="3774513"/>
            <a:ext cx="9223979" cy="1449243"/>
            <a:chOff x="437379" y="3774513"/>
            <a:chExt cx="9223979" cy="1449243"/>
          </a:xfrm>
        </p:grpSpPr>
        <p:sp>
          <p:nvSpPr>
            <p:cNvPr id="13" name="Textfeld 12">
              <a:extLst>
                <a:ext uri="{FF2B5EF4-FFF2-40B4-BE49-F238E27FC236}">
                  <a16:creationId xmlns:a16="http://schemas.microsoft.com/office/drawing/2014/main" id="{B0226E9C-17FC-4B2F-BA4A-ACFA63304ED7}"/>
                </a:ext>
              </a:extLst>
            </p:cNvPr>
            <p:cNvSpPr txBox="1"/>
            <p:nvPr/>
          </p:nvSpPr>
          <p:spPr>
            <a:xfrm>
              <a:off x="437379" y="4392759"/>
              <a:ext cx="9223979"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PV-Anlagen auf Gebäuden von Discountern sind schon lange üblich, denn wenn es draußen warm ist, brauchen Kühlregale für verderbliche Lebensmittel viel Strom. Eine wunderbare, nützliche Korrelation von Energiebedarf und -Erzeugung!</a:t>
              </a:r>
            </a:p>
          </p:txBody>
        </p:sp>
        <p:sp>
          <p:nvSpPr>
            <p:cNvPr id="11" name="Textfeld 10">
              <a:extLst>
                <a:ext uri="{FF2B5EF4-FFF2-40B4-BE49-F238E27FC236}">
                  <a16:creationId xmlns:a16="http://schemas.microsoft.com/office/drawing/2014/main" id="{7F5060A9-7354-419F-920E-B1B18B6F7B54}"/>
                </a:ext>
              </a:extLst>
            </p:cNvPr>
            <p:cNvSpPr txBox="1"/>
            <p:nvPr/>
          </p:nvSpPr>
          <p:spPr>
            <a:xfrm>
              <a:off x="437379" y="3774513"/>
              <a:ext cx="9143499"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Lebensmittel deren Mindesthaltbarkeitsdatum (MHD) abgelaufen sind, müssen an „Tafeln“ verschenkt und dürfen nicht mehr vernichtet werden.   </a:t>
              </a:r>
            </a:p>
          </p:txBody>
        </p:sp>
      </p:grpSp>
      <p:sp>
        <p:nvSpPr>
          <p:cNvPr id="12" name="Text Box 14">
            <a:extLst>
              <a:ext uri="{FF2B5EF4-FFF2-40B4-BE49-F238E27FC236}">
                <a16:creationId xmlns:a16="http://schemas.microsoft.com/office/drawing/2014/main" id="{312A493D-64C6-45AD-A08E-B9E339DF3729}"/>
              </a:ext>
            </a:extLst>
          </p:cNvPr>
          <p:cNvSpPr txBox="1">
            <a:spLocks noChangeArrowheads="1"/>
          </p:cNvSpPr>
          <p:nvPr/>
        </p:nvSpPr>
        <p:spPr bwMode="auto">
          <a:xfrm>
            <a:off x="8037186" y="5861220"/>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grpSp>
        <p:nvGrpSpPr>
          <p:cNvPr id="2" name="Gruppieren 1">
            <a:extLst>
              <a:ext uri="{FF2B5EF4-FFF2-40B4-BE49-F238E27FC236}">
                <a16:creationId xmlns:a16="http://schemas.microsoft.com/office/drawing/2014/main" id="{D52663BF-AA0F-4967-9D97-837B895102EF}"/>
              </a:ext>
            </a:extLst>
          </p:cNvPr>
          <p:cNvGrpSpPr/>
          <p:nvPr/>
        </p:nvGrpSpPr>
        <p:grpSpPr>
          <a:xfrm>
            <a:off x="437379" y="996780"/>
            <a:ext cx="9223979" cy="5091444"/>
            <a:chOff x="437379" y="996780"/>
            <a:chExt cx="9223979" cy="5091444"/>
          </a:xfrm>
        </p:grpSpPr>
        <p:grpSp>
          <p:nvGrpSpPr>
            <p:cNvPr id="6" name="Gruppieren 5">
              <a:extLst>
                <a:ext uri="{FF2B5EF4-FFF2-40B4-BE49-F238E27FC236}">
                  <a16:creationId xmlns:a16="http://schemas.microsoft.com/office/drawing/2014/main" id="{AA6F0A97-5E85-4929-B8BC-E0D05D8126BE}"/>
                </a:ext>
              </a:extLst>
            </p:cNvPr>
            <p:cNvGrpSpPr/>
            <p:nvPr/>
          </p:nvGrpSpPr>
          <p:grpSpPr>
            <a:xfrm>
              <a:off x="437379" y="996780"/>
              <a:ext cx="9223979" cy="5091444"/>
              <a:chOff x="437379" y="996780"/>
              <a:chExt cx="9223979" cy="5091444"/>
            </a:xfrm>
          </p:grpSpPr>
          <p:pic>
            <p:nvPicPr>
              <p:cNvPr id="5" name="Grafik 4" descr="Ein Bild, das draußen, Solarzelle, Gitarre enthält.&#10;&#10;Automatisch generierte Beschreibung">
                <a:extLst>
                  <a:ext uri="{FF2B5EF4-FFF2-40B4-BE49-F238E27FC236}">
                    <a16:creationId xmlns:a16="http://schemas.microsoft.com/office/drawing/2014/main" id="{D967E89E-C73E-4A2E-8F4D-EE4E1C4A5762}"/>
                  </a:ext>
                </a:extLst>
              </p:cNvPr>
              <p:cNvPicPr>
                <a:picLocks noChangeAspect="1"/>
              </p:cNvPicPr>
              <p:nvPr/>
            </p:nvPicPr>
            <p:blipFill rotWithShape="1">
              <a:blip r:embed="rId4">
                <a:extLst>
                  <a:ext uri="{28A0092B-C50C-407E-A947-70E740481C1C}">
                    <a14:useLocalDpi xmlns:a14="http://schemas.microsoft.com/office/drawing/2010/main" val="0"/>
                  </a:ext>
                </a:extLst>
              </a:blip>
              <a:srcRect b="9248"/>
              <a:stretch/>
            </p:blipFill>
            <p:spPr>
              <a:xfrm>
                <a:off x="4818201" y="996780"/>
                <a:ext cx="4580149" cy="2541041"/>
              </a:xfrm>
              <a:prstGeom prst="rect">
                <a:avLst/>
              </a:prstGeom>
            </p:spPr>
          </p:pic>
          <p:sp>
            <p:nvSpPr>
              <p:cNvPr id="8" name="Textfeld 7">
                <a:extLst>
                  <a:ext uri="{FF2B5EF4-FFF2-40B4-BE49-F238E27FC236}">
                    <a16:creationId xmlns:a16="http://schemas.microsoft.com/office/drawing/2014/main" id="{C240DB92-766F-4B98-8FFF-490C8264582A}"/>
                  </a:ext>
                </a:extLst>
              </p:cNvPr>
              <p:cNvSpPr txBox="1"/>
              <p:nvPr/>
            </p:nvSpPr>
            <p:spPr>
              <a:xfrm>
                <a:off x="437379" y="5257227"/>
                <a:ext cx="9223979"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Dass Parkplätze bei Discountern mit PV-Anlagen überdacht werden, bietet sich gerade dazu an, denn dort können Akkus der Kunden-E-Autos geladen werden. Überschussstrom wird ins Netz eingespeist.</a:t>
                </a:r>
              </a:p>
            </p:txBody>
          </p:sp>
        </p:grpSp>
        <p:sp>
          <p:nvSpPr>
            <p:cNvPr id="14" name="Text Box 14">
              <a:extLst>
                <a:ext uri="{FF2B5EF4-FFF2-40B4-BE49-F238E27FC236}">
                  <a16:creationId xmlns:a16="http://schemas.microsoft.com/office/drawing/2014/main" id="{89846C68-DD59-4EE9-9EB8-9C518D3D8450}"/>
                </a:ext>
              </a:extLst>
            </p:cNvPr>
            <p:cNvSpPr txBox="1">
              <a:spLocks noChangeArrowheads="1"/>
            </p:cNvSpPr>
            <p:nvPr/>
          </p:nvSpPr>
          <p:spPr bwMode="auto">
            <a:xfrm>
              <a:off x="1933021" y="5876609"/>
              <a:ext cx="16071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4)</a:t>
              </a:r>
            </a:p>
          </p:txBody>
        </p:sp>
      </p:grpSp>
      <p:sp>
        <p:nvSpPr>
          <p:cNvPr id="9" name="Rectangle 4">
            <a:extLst>
              <a:ext uri="{FF2B5EF4-FFF2-40B4-BE49-F238E27FC236}">
                <a16:creationId xmlns:a16="http://schemas.microsoft.com/office/drawing/2014/main" id="{67F0F513-C4F7-4E3E-B035-682D7EF0675C}"/>
              </a:ext>
            </a:extLst>
          </p:cNvPr>
          <p:cNvSpPr>
            <a:spLocks noChangeArrowheads="1"/>
          </p:cNvSpPr>
          <p:nvPr/>
        </p:nvSpPr>
        <p:spPr bwMode="auto">
          <a:xfrm>
            <a:off x="-14514" y="6088224"/>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Discounter-Märkte und Erneuerbare bilden eine Allianz</a:t>
            </a:r>
          </a:p>
        </p:txBody>
      </p:sp>
    </p:spTree>
    <p:extLst>
      <p:ext uri="{BB962C8B-B14F-4D97-AF65-F5344CB8AC3E}">
        <p14:creationId xmlns:p14="http://schemas.microsoft.com/office/powerpoint/2010/main" val="311691013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1+#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Handkarren, Projektor enthält.&#10;&#10;Automatisch generierte Beschreibung">
            <a:extLst>
              <a:ext uri="{FF2B5EF4-FFF2-40B4-BE49-F238E27FC236}">
                <a16:creationId xmlns:a16="http://schemas.microsoft.com/office/drawing/2014/main" id="{0C3BCD29-DB8B-4504-9810-D5D172E84DE5}"/>
              </a:ext>
            </a:extLst>
          </p:cNvPr>
          <p:cNvPicPr>
            <a:picLocks noChangeAspect="1"/>
          </p:cNvPicPr>
          <p:nvPr/>
        </p:nvPicPr>
        <p:blipFill rotWithShape="1">
          <a:blip r:embed="rId3">
            <a:extLst>
              <a:ext uri="{28A0092B-C50C-407E-A947-70E740481C1C}">
                <a14:useLocalDpi xmlns:a14="http://schemas.microsoft.com/office/drawing/2010/main" val="0"/>
              </a:ext>
            </a:extLst>
          </a:blip>
          <a:srcRect t="34527" b="33870"/>
          <a:stretch/>
        </p:blipFill>
        <p:spPr>
          <a:xfrm flipH="1">
            <a:off x="7745603" y="1800870"/>
            <a:ext cx="1191845" cy="376663"/>
          </a:xfrm>
          <a:prstGeom prst="rect">
            <a:avLst/>
          </a:prstGeom>
        </p:spPr>
      </p:pic>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23175"/>
            <a:ext cx="7826181"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err="1">
                <a:solidFill>
                  <a:schemeClr val="bg1"/>
                </a:solidFill>
              </a:rPr>
              <a:t>Sektorkopplung</a:t>
            </a:r>
            <a:r>
              <a:rPr lang="de-DE" altLang="de-DE" dirty="0">
                <a:solidFill>
                  <a:schemeClr val="bg1"/>
                </a:solidFill>
              </a:rPr>
              <a:t> bei Verarbeitung, Verteilung und Verkauf</a:t>
            </a:r>
            <a:br>
              <a:rPr lang="de-DE" altLang="de-DE" dirty="0">
                <a:solidFill>
                  <a:schemeClr val="bg1"/>
                </a:solidFill>
              </a:rPr>
            </a:br>
            <a:r>
              <a:rPr lang="de-DE" altLang="de-DE" dirty="0">
                <a:solidFill>
                  <a:schemeClr val="bg1"/>
                </a:solidFill>
              </a:rPr>
              <a:t>„</a:t>
            </a:r>
            <a:r>
              <a:rPr lang="de-DE" altLang="de-DE" dirty="0" err="1">
                <a:solidFill>
                  <a:schemeClr val="bg1"/>
                </a:solidFill>
              </a:rPr>
              <a:t>ProSumer</a:t>
            </a:r>
            <a:r>
              <a:rPr lang="de-DE" altLang="de-DE" dirty="0">
                <a:solidFill>
                  <a:schemeClr val="bg1"/>
                </a:solidFill>
              </a:rPr>
              <a:t>“ </a:t>
            </a:r>
            <a:endParaRPr lang="de-DE" altLang="de-DE" sz="2000" dirty="0">
              <a:solidFill>
                <a:schemeClr val="bg1"/>
              </a:solidFill>
            </a:endParaRPr>
          </a:p>
        </p:txBody>
      </p:sp>
      <p:sp>
        <p:nvSpPr>
          <p:cNvPr id="57" name="Text Box 14">
            <a:extLst>
              <a:ext uri="{FF2B5EF4-FFF2-40B4-BE49-F238E27FC236}">
                <a16:creationId xmlns:a16="http://schemas.microsoft.com/office/drawing/2014/main" id="{785F2561-178D-4F04-99A7-F00206D44084}"/>
              </a:ext>
            </a:extLst>
          </p:cNvPr>
          <p:cNvSpPr txBox="1">
            <a:spLocks noChangeArrowheads="1"/>
          </p:cNvSpPr>
          <p:nvPr/>
        </p:nvSpPr>
        <p:spPr bwMode="auto">
          <a:xfrm>
            <a:off x="8568964" y="3826112"/>
            <a:ext cx="112402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cxnSp>
        <p:nvCxnSpPr>
          <p:cNvPr id="107" name="Gerader Verbinder 106">
            <a:extLst>
              <a:ext uri="{FF2B5EF4-FFF2-40B4-BE49-F238E27FC236}">
                <a16:creationId xmlns:a16="http://schemas.microsoft.com/office/drawing/2014/main" id="{4407741E-5B49-49A2-A586-2167D1EE32F3}"/>
              </a:ext>
            </a:extLst>
          </p:cNvPr>
          <p:cNvCxnSpPr/>
          <p:nvPr/>
        </p:nvCxnSpPr>
        <p:spPr bwMode="auto">
          <a:xfrm>
            <a:off x="5293267" y="3874673"/>
            <a:ext cx="949508"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reihandform: Form 26">
            <a:extLst>
              <a:ext uri="{FF2B5EF4-FFF2-40B4-BE49-F238E27FC236}">
                <a16:creationId xmlns:a16="http://schemas.microsoft.com/office/drawing/2014/main" id="{E435D46E-45B3-4BCF-9463-2DBDB107C0C8}"/>
              </a:ext>
            </a:extLst>
          </p:cNvPr>
          <p:cNvSpPr/>
          <p:nvPr/>
        </p:nvSpPr>
        <p:spPr>
          <a:xfrm rot="10800000" flipV="1">
            <a:off x="3587998" y="3591115"/>
            <a:ext cx="20901" cy="19171"/>
          </a:xfrm>
          <a:custGeom>
            <a:avLst/>
            <a:gdLst>
              <a:gd name="connsiteX0" fmla="*/ 5954 w 16876"/>
              <a:gd name="connsiteY0" fmla="*/ 11274 h 22548"/>
              <a:gd name="connsiteX1" fmla="*/ 4263 w 16876"/>
              <a:gd name="connsiteY1" fmla="*/ 22549 h 22548"/>
              <a:gd name="connsiteX2" fmla="*/ 14974 w 16876"/>
              <a:gd name="connsiteY2" fmla="*/ 11274 h 22548"/>
              <a:gd name="connsiteX3" fmla="*/ 16665 w 16876"/>
              <a:gd name="connsiteY3" fmla="*/ 0 h 22548"/>
              <a:gd name="connsiteX4" fmla="*/ 5954 w 16876"/>
              <a:gd name="connsiteY4" fmla="*/ 11274 h 2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6" h="22548">
                <a:moveTo>
                  <a:pt x="5954" y="11274"/>
                </a:moveTo>
                <a:cubicBezTo>
                  <a:pt x="-1374" y="19730"/>
                  <a:pt x="-1938" y="22549"/>
                  <a:pt x="4263" y="22549"/>
                </a:cubicBezTo>
                <a:cubicBezTo>
                  <a:pt x="8209" y="22549"/>
                  <a:pt x="13283" y="17475"/>
                  <a:pt x="14974" y="11274"/>
                </a:cubicBezTo>
                <a:cubicBezTo>
                  <a:pt x="16665" y="5073"/>
                  <a:pt x="17229" y="0"/>
                  <a:pt x="16665" y="0"/>
                </a:cubicBezTo>
                <a:cubicBezTo>
                  <a:pt x="16101" y="0"/>
                  <a:pt x="11591" y="5073"/>
                  <a:pt x="5954" y="11274"/>
                </a:cubicBezTo>
                <a:close/>
              </a:path>
            </a:pathLst>
          </a:custGeom>
          <a:solidFill>
            <a:srgbClr val="000000"/>
          </a:solidFill>
          <a:ln w="563"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939745F6-F798-4ACA-9054-A8F9851499A4}"/>
              </a:ext>
            </a:extLst>
          </p:cNvPr>
          <p:cNvSpPr/>
          <p:nvPr/>
        </p:nvSpPr>
        <p:spPr>
          <a:xfrm rot="10800000" flipV="1">
            <a:off x="2672517" y="2714757"/>
            <a:ext cx="43328" cy="2636"/>
          </a:xfrm>
          <a:custGeom>
            <a:avLst/>
            <a:gdLst>
              <a:gd name="connsiteX0" fmla="*/ 4187 w 34984"/>
              <a:gd name="connsiteY0" fmla="*/ 2255 h 3100"/>
              <a:gd name="connsiteX1" fmla="*/ 32372 w 34984"/>
              <a:gd name="connsiteY1" fmla="*/ 2255 h 3100"/>
              <a:gd name="connsiteX2" fmla="*/ 16588 w 34984"/>
              <a:gd name="connsiteY2" fmla="*/ 0 h 3100"/>
              <a:gd name="connsiteX3" fmla="*/ 4187 w 34984"/>
              <a:gd name="connsiteY3" fmla="*/ 2255 h 3100"/>
            </a:gdLst>
            <a:ahLst/>
            <a:cxnLst>
              <a:cxn ang="0">
                <a:pos x="connsiteX0" y="connsiteY0"/>
              </a:cxn>
              <a:cxn ang="0">
                <a:pos x="connsiteX1" y="connsiteY1"/>
              </a:cxn>
              <a:cxn ang="0">
                <a:pos x="connsiteX2" y="connsiteY2"/>
              </a:cxn>
              <a:cxn ang="0">
                <a:pos x="connsiteX3" y="connsiteY3"/>
              </a:cxn>
            </a:cxnLst>
            <a:rect l="l" t="t" r="r" b="b"/>
            <a:pathLst>
              <a:path w="34984" h="3100">
                <a:moveTo>
                  <a:pt x="4187" y="2255"/>
                </a:moveTo>
                <a:cubicBezTo>
                  <a:pt x="12642" y="3382"/>
                  <a:pt x="25044" y="3382"/>
                  <a:pt x="32372" y="2255"/>
                </a:cubicBezTo>
                <a:cubicBezTo>
                  <a:pt x="39137" y="1127"/>
                  <a:pt x="32372" y="0"/>
                  <a:pt x="16588" y="0"/>
                </a:cubicBezTo>
                <a:cubicBezTo>
                  <a:pt x="1368" y="0"/>
                  <a:pt x="-4833" y="1127"/>
                  <a:pt x="4187" y="2255"/>
                </a:cubicBezTo>
                <a:close/>
              </a:path>
            </a:pathLst>
          </a:custGeom>
          <a:solidFill>
            <a:srgbClr val="000000"/>
          </a:solidFill>
          <a:ln w="563" cap="flat">
            <a:noFill/>
            <a:prstDash val="solid"/>
            <a:miter/>
          </a:ln>
        </p:spPr>
        <p:txBody>
          <a:bodyPr rtlCol="0" anchor="ctr"/>
          <a:lstStyle/>
          <a:p>
            <a:endParaRPr lang="de-DE"/>
          </a:p>
        </p:txBody>
      </p:sp>
      <p:cxnSp>
        <p:nvCxnSpPr>
          <p:cNvPr id="29" name="Gerader Verbinder 28">
            <a:extLst>
              <a:ext uri="{FF2B5EF4-FFF2-40B4-BE49-F238E27FC236}">
                <a16:creationId xmlns:a16="http://schemas.microsoft.com/office/drawing/2014/main" id="{F021DE71-A20E-4D61-8D9D-8798BE6F8F77}"/>
              </a:ext>
            </a:extLst>
          </p:cNvPr>
          <p:cNvCxnSpPr>
            <a:stCxn id="25" idx="42"/>
          </p:cNvCxnSpPr>
          <p:nvPr/>
        </p:nvCxnSpPr>
        <p:spPr bwMode="auto">
          <a:xfrm flipH="1" flipV="1">
            <a:off x="2055304" y="2171186"/>
            <a:ext cx="5032" cy="1358161"/>
          </a:xfrm>
          <a:prstGeom prst="lin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r Verbinder 38">
            <a:extLst>
              <a:ext uri="{FF2B5EF4-FFF2-40B4-BE49-F238E27FC236}">
                <a16:creationId xmlns:a16="http://schemas.microsoft.com/office/drawing/2014/main" id="{CFC4F4D7-C19B-4C5E-8896-88A420DA14C1}"/>
              </a:ext>
            </a:extLst>
          </p:cNvPr>
          <p:cNvCxnSpPr>
            <a:cxnSpLocks/>
          </p:cNvCxnSpPr>
          <p:nvPr/>
        </p:nvCxnSpPr>
        <p:spPr bwMode="auto">
          <a:xfrm>
            <a:off x="6213587" y="1191520"/>
            <a:ext cx="36280" cy="2706756"/>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feld 48">
            <a:extLst>
              <a:ext uri="{FF2B5EF4-FFF2-40B4-BE49-F238E27FC236}">
                <a16:creationId xmlns:a16="http://schemas.microsoft.com/office/drawing/2014/main" id="{27C07F9B-316A-4C62-A7E2-904800AE2144}"/>
              </a:ext>
            </a:extLst>
          </p:cNvPr>
          <p:cNvSpPr txBox="1"/>
          <p:nvPr/>
        </p:nvSpPr>
        <p:spPr>
          <a:xfrm>
            <a:off x="5293267" y="3538470"/>
            <a:ext cx="958033" cy="307777"/>
          </a:xfrm>
          <a:prstGeom prst="rect">
            <a:avLst/>
          </a:prstGeom>
          <a:noFill/>
        </p:spPr>
        <p:txBody>
          <a:bodyPr wrap="square" rtlCol="0">
            <a:spAutoFit/>
          </a:bodyPr>
          <a:lstStyle/>
          <a:p>
            <a:r>
              <a:rPr lang="de-DE" sz="1400" dirty="0">
                <a:solidFill>
                  <a:srgbClr val="3333FF"/>
                </a:solidFill>
              </a:rPr>
              <a:t>Hausnetz</a:t>
            </a:r>
          </a:p>
        </p:txBody>
      </p:sp>
      <p:cxnSp>
        <p:nvCxnSpPr>
          <p:cNvPr id="61" name="Gerader Verbinder 60">
            <a:extLst>
              <a:ext uri="{FF2B5EF4-FFF2-40B4-BE49-F238E27FC236}">
                <a16:creationId xmlns:a16="http://schemas.microsoft.com/office/drawing/2014/main" id="{F70F2D80-A629-4BEE-881B-4D85AB7B75D1}"/>
              </a:ext>
            </a:extLst>
          </p:cNvPr>
          <p:cNvCxnSpPr/>
          <p:nvPr/>
        </p:nvCxnSpPr>
        <p:spPr bwMode="auto">
          <a:xfrm>
            <a:off x="5107648" y="1174752"/>
            <a:ext cx="1627461"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feld 63">
            <a:extLst>
              <a:ext uri="{FF2B5EF4-FFF2-40B4-BE49-F238E27FC236}">
                <a16:creationId xmlns:a16="http://schemas.microsoft.com/office/drawing/2014/main" id="{F25F223B-193E-42B6-9B54-F83E04774338}"/>
              </a:ext>
            </a:extLst>
          </p:cNvPr>
          <p:cNvSpPr txBox="1"/>
          <p:nvPr/>
        </p:nvSpPr>
        <p:spPr>
          <a:xfrm>
            <a:off x="4433139" y="798209"/>
            <a:ext cx="2642587" cy="275858"/>
          </a:xfrm>
          <a:prstGeom prst="rect">
            <a:avLst/>
          </a:prstGeom>
          <a:noFill/>
        </p:spPr>
        <p:txBody>
          <a:bodyPr wrap="none" rtlCol="0">
            <a:spAutoFit/>
          </a:bodyPr>
          <a:lstStyle/>
          <a:p>
            <a:r>
              <a:rPr lang="de-DE" sz="1400" dirty="0">
                <a:solidFill>
                  <a:srgbClr val="3333FF"/>
                </a:solidFill>
              </a:rPr>
              <a:t>EVU-Netz 400 V AC</a:t>
            </a:r>
          </a:p>
        </p:txBody>
      </p:sp>
      <p:cxnSp>
        <p:nvCxnSpPr>
          <p:cNvPr id="124" name="Gerader Verbinder 123">
            <a:extLst>
              <a:ext uri="{FF2B5EF4-FFF2-40B4-BE49-F238E27FC236}">
                <a16:creationId xmlns:a16="http://schemas.microsoft.com/office/drawing/2014/main" id="{00DE085C-ACA0-4FEC-ABA2-7908C3C362EA}"/>
              </a:ext>
            </a:extLst>
          </p:cNvPr>
          <p:cNvCxnSpPr>
            <a:cxnSpLocks/>
          </p:cNvCxnSpPr>
          <p:nvPr/>
        </p:nvCxnSpPr>
        <p:spPr bwMode="auto">
          <a:xfrm flipH="1">
            <a:off x="5293353" y="3304683"/>
            <a:ext cx="9078" cy="565042"/>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6" name="Grafik 175" descr="Ein Bild, das drinnen, Zähler, weiß, sitzend enthält.&#10;&#10;Automatisch generierte Beschreibung">
            <a:extLst>
              <a:ext uri="{FF2B5EF4-FFF2-40B4-BE49-F238E27FC236}">
                <a16:creationId xmlns:a16="http://schemas.microsoft.com/office/drawing/2014/main" id="{63CF7B2E-1DEC-4402-9D85-1E01C1DD05B2}"/>
              </a:ext>
            </a:extLst>
          </p:cNvPr>
          <p:cNvPicPr>
            <a:picLocks noChangeAspect="1"/>
          </p:cNvPicPr>
          <p:nvPr/>
        </p:nvPicPr>
        <p:blipFill rotWithShape="1">
          <a:blip r:embed="rId4">
            <a:extLst>
              <a:ext uri="{28A0092B-C50C-407E-A947-70E740481C1C}">
                <a14:useLocalDpi xmlns:a14="http://schemas.microsoft.com/office/drawing/2010/main" val="0"/>
              </a:ext>
            </a:extLst>
          </a:blip>
          <a:srcRect l="2829" t="20588" r="12982" b="4299"/>
          <a:stretch/>
        </p:blipFill>
        <p:spPr>
          <a:xfrm rot="5400000">
            <a:off x="6035059" y="1562208"/>
            <a:ext cx="394770" cy="434958"/>
          </a:xfrm>
          <a:prstGeom prst="rect">
            <a:avLst/>
          </a:prstGeom>
        </p:spPr>
      </p:pic>
      <p:pic>
        <p:nvPicPr>
          <p:cNvPr id="169" name="Grafik 168" descr="Ein Bild, das Buchse, Elektronik, drinnen, Stecker enthält.&#10;&#10;Automatisch generierte Beschreibung">
            <a:extLst>
              <a:ext uri="{FF2B5EF4-FFF2-40B4-BE49-F238E27FC236}">
                <a16:creationId xmlns:a16="http://schemas.microsoft.com/office/drawing/2014/main" id="{0D8DFCA3-D218-4C1F-85CD-E3D9BD1B7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0916" y="3119192"/>
            <a:ext cx="223029" cy="223029"/>
          </a:xfrm>
          <a:prstGeom prst="rect">
            <a:avLst/>
          </a:prstGeom>
        </p:spPr>
      </p:pic>
      <p:grpSp>
        <p:nvGrpSpPr>
          <p:cNvPr id="170" name="Gruppieren 169">
            <a:extLst>
              <a:ext uri="{FF2B5EF4-FFF2-40B4-BE49-F238E27FC236}">
                <a16:creationId xmlns:a16="http://schemas.microsoft.com/office/drawing/2014/main" id="{C8C35C5A-814D-461D-9A76-8826DA5E2709}"/>
              </a:ext>
            </a:extLst>
          </p:cNvPr>
          <p:cNvGrpSpPr/>
          <p:nvPr/>
        </p:nvGrpSpPr>
        <p:grpSpPr>
          <a:xfrm>
            <a:off x="4333734" y="2960786"/>
            <a:ext cx="994286" cy="946313"/>
            <a:chOff x="4898201" y="3927604"/>
            <a:chExt cx="994286" cy="946313"/>
          </a:xfrm>
        </p:grpSpPr>
        <p:cxnSp>
          <p:nvCxnSpPr>
            <p:cNvPr id="171" name="Gerader Verbinder 170">
              <a:extLst>
                <a:ext uri="{FF2B5EF4-FFF2-40B4-BE49-F238E27FC236}">
                  <a16:creationId xmlns:a16="http://schemas.microsoft.com/office/drawing/2014/main" id="{F20CA299-4EA4-4BAB-AED7-C41DE740521C}"/>
                </a:ext>
              </a:extLst>
            </p:cNvPr>
            <p:cNvCxnSpPr>
              <a:stCxn id="172" idx="2"/>
            </p:cNvCxnSpPr>
            <p:nvPr/>
          </p:nvCxnSpPr>
          <p:spPr bwMode="auto">
            <a:xfrm flipH="1">
              <a:off x="5012135" y="4319729"/>
              <a:ext cx="349" cy="523403"/>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2" name="Grafik 171">
              <a:extLst>
                <a:ext uri="{FF2B5EF4-FFF2-40B4-BE49-F238E27FC236}">
                  <a16:creationId xmlns:a16="http://schemas.microsoft.com/office/drawing/2014/main" id="{82AC950C-88EA-4BEF-908C-1A30D70496F1}"/>
                </a:ext>
              </a:extLst>
            </p:cNvPr>
            <p:cNvPicPr>
              <a:picLocks noChangeAspect="1"/>
            </p:cNvPicPr>
            <p:nvPr/>
          </p:nvPicPr>
          <p:blipFill rotWithShape="1">
            <a:blip r:embed="rId6">
              <a:extLst>
                <a:ext uri="{28A0092B-C50C-407E-A947-70E740481C1C}">
                  <a14:useLocalDpi xmlns:a14="http://schemas.microsoft.com/office/drawing/2010/main" val="0"/>
                </a:ext>
              </a:extLst>
            </a:blip>
            <a:srcRect l="21087" t="56358" r="73126" b="14625"/>
            <a:stretch/>
          </p:blipFill>
          <p:spPr>
            <a:xfrm>
              <a:off x="4898201" y="3927604"/>
              <a:ext cx="228565" cy="392125"/>
            </a:xfrm>
            <a:prstGeom prst="rect">
              <a:avLst/>
            </a:prstGeom>
          </p:spPr>
        </p:pic>
        <p:cxnSp>
          <p:nvCxnSpPr>
            <p:cNvPr id="173" name="Gerader Verbinder 172">
              <a:extLst>
                <a:ext uri="{FF2B5EF4-FFF2-40B4-BE49-F238E27FC236}">
                  <a16:creationId xmlns:a16="http://schemas.microsoft.com/office/drawing/2014/main" id="{0E00D4C0-12FB-4EEB-81F4-125FCDE599C4}"/>
                </a:ext>
              </a:extLst>
            </p:cNvPr>
            <p:cNvCxnSpPr>
              <a:cxnSpLocks/>
              <a:endCxn id="174" idx="6"/>
            </p:cNvCxnSpPr>
            <p:nvPr/>
          </p:nvCxnSpPr>
          <p:spPr bwMode="auto">
            <a:xfrm>
              <a:off x="5018431" y="4839083"/>
              <a:ext cx="874056"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Ellipse 173">
              <a:extLst>
                <a:ext uri="{FF2B5EF4-FFF2-40B4-BE49-F238E27FC236}">
                  <a16:creationId xmlns:a16="http://schemas.microsoft.com/office/drawing/2014/main" id="{94DDE51B-AABA-4816-BA35-46E0B0B8E481}"/>
                </a:ext>
              </a:extLst>
            </p:cNvPr>
            <p:cNvSpPr/>
            <p:nvPr/>
          </p:nvSpPr>
          <p:spPr bwMode="auto">
            <a:xfrm>
              <a:off x="5822818" y="4804248"/>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186" name="Ellipse 185">
            <a:extLst>
              <a:ext uri="{FF2B5EF4-FFF2-40B4-BE49-F238E27FC236}">
                <a16:creationId xmlns:a16="http://schemas.microsoft.com/office/drawing/2014/main" id="{46CA1444-1A8F-43CB-9F46-73A2AE08D0A5}"/>
              </a:ext>
            </a:extLst>
          </p:cNvPr>
          <p:cNvSpPr/>
          <p:nvPr/>
        </p:nvSpPr>
        <p:spPr bwMode="auto">
          <a:xfrm>
            <a:off x="6172761" y="1141057"/>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194" name="Grafik 193">
            <a:extLst>
              <a:ext uri="{FF2B5EF4-FFF2-40B4-BE49-F238E27FC236}">
                <a16:creationId xmlns:a16="http://schemas.microsoft.com/office/drawing/2014/main" id="{9136E81F-BC59-4907-B6BD-D4969F272C05}"/>
              </a:ext>
            </a:extLst>
          </p:cNvPr>
          <p:cNvPicPr>
            <a:picLocks noChangeAspect="1"/>
          </p:cNvPicPr>
          <p:nvPr/>
        </p:nvPicPr>
        <p:blipFill rotWithShape="1">
          <a:blip r:embed="rId7">
            <a:extLst>
              <a:ext uri="{28A0092B-C50C-407E-A947-70E740481C1C}">
                <a14:useLocalDpi xmlns:a14="http://schemas.microsoft.com/office/drawing/2010/main" val="0"/>
              </a:ext>
            </a:extLst>
          </a:blip>
          <a:srcRect l="13089" t="28194" r="13089" b="37778"/>
          <a:stretch/>
        </p:blipFill>
        <p:spPr>
          <a:xfrm>
            <a:off x="7247765" y="3151181"/>
            <a:ext cx="697519" cy="282934"/>
          </a:xfrm>
          <a:prstGeom prst="rect">
            <a:avLst/>
          </a:prstGeom>
        </p:spPr>
      </p:pic>
      <p:pic>
        <p:nvPicPr>
          <p:cNvPr id="195" name="Grafik 194">
            <a:extLst>
              <a:ext uri="{FF2B5EF4-FFF2-40B4-BE49-F238E27FC236}">
                <a16:creationId xmlns:a16="http://schemas.microsoft.com/office/drawing/2014/main" id="{3FF63AD1-79C5-49FF-B048-F44439ECAF70}"/>
              </a:ext>
            </a:extLst>
          </p:cNvPr>
          <p:cNvPicPr>
            <a:picLocks noChangeAspect="1"/>
          </p:cNvPicPr>
          <p:nvPr/>
        </p:nvPicPr>
        <p:blipFill rotWithShape="1">
          <a:blip r:embed="rId7">
            <a:extLst>
              <a:ext uri="{28A0092B-C50C-407E-A947-70E740481C1C}">
                <a14:useLocalDpi xmlns:a14="http://schemas.microsoft.com/office/drawing/2010/main" val="0"/>
              </a:ext>
            </a:extLst>
          </a:blip>
          <a:srcRect l="13089" t="28194" r="13089" b="37778"/>
          <a:stretch/>
        </p:blipFill>
        <p:spPr>
          <a:xfrm>
            <a:off x="7394157" y="2835033"/>
            <a:ext cx="697519" cy="282934"/>
          </a:xfrm>
          <a:prstGeom prst="rect">
            <a:avLst/>
          </a:prstGeom>
        </p:spPr>
      </p:pic>
      <p:pic>
        <p:nvPicPr>
          <p:cNvPr id="196" name="Grafik 195">
            <a:extLst>
              <a:ext uri="{FF2B5EF4-FFF2-40B4-BE49-F238E27FC236}">
                <a16:creationId xmlns:a16="http://schemas.microsoft.com/office/drawing/2014/main" id="{9FD93CEF-E604-481D-A66B-7D8118D9DBA4}"/>
              </a:ext>
            </a:extLst>
          </p:cNvPr>
          <p:cNvPicPr>
            <a:picLocks noChangeAspect="1"/>
          </p:cNvPicPr>
          <p:nvPr/>
        </p:nvPicPr>
        <p:blipFill rotWithShape="1">
          <a:blip r:embed="rId7">
            <a:extLst>
              <a:ext uri="{28A0092B-C50C-407E-A947-70E740481C1C}">
                <a14:useLocalDpi xmlns:a14="http://schemas.microsoft.com/office/drawing/2010/main" val="0"/>
              </a:ext>
            </a:extLst>
          </a:blip>
          <a:srcRect l="13089" t="28194" r="13089" b="37778"/>
          <a:stretch/>
        </p:blipFill>
        <p:spPr>
          <a:xfrm>
            <a:off x="7583607" y="2541605"/>
            <a:ext cx="697519" cy="282934"/>
          </a:xfrm>
          <a:prstGeom prst="rect">
            <a:avLst/>
          </a:prstGeom>
        </p:spPr>
      </p:pic>
      <p:pic>
        <p:nvPicPr>
          <p:cNvPr id="198" name="Grafik 197">
            <a:extLst>
              <a:ext uri="{FF2B5EF4-FFF2-40B4-BE49-F238E27FC236}">
                <a16:creationId xmlns:a16="http://schemas.microsoft.com/office/drawing/2014/main" id="{C2CC91EC-8600-4131-AA80-BC3AB0541792}"/>
              </a:ext>
            </a:extLst>
          </p:cNvPr>
          <p:cNvPicPr>
            <a:picLocks noChangeAspect="1"/>
          </p:cNvPicPr>
          <p:nvPr/>
        </p:nvPicPr>
        <p:blipFill rotWithShape="1">
          <a:blip r:embed="rId7">
            <a:extLst>
              <a:ext uri="{28A0092B-C50C-407E-A947-70E740481C1C}">
                <a14:useLocalDpi xmlns:a14="http://schemas.microsoft.com/office/drawing/2010/main" val="0"/>
              </a:ext>
            </a:extLst>
          </a:blip>
          <a:srcRect l="13089" t="28194" r="13089" b="37778"/>
          <a:stretch/>
        </p:blipFill>
        <p:spPr>
          <a:xfrm>
            <a:off x="8014173" y="3151181"/>
            <a:ext cx="697519" cy="282934"/>
          </a:xfrm>
          <a:prstGeom prst="rect">
            <a:avLst/>
          </a:prstGeom>
        </p:spPr>
      </p:pic>
      <p:pic>
        <p:nvPicPr>
          <p:cNvPr id="199" name="Grafik 198">
            <a:extLst>
              <a:ext uri="{FF2B5EF4-FFF2-40B4-BE49-F238E27FC236}">
                <a16:creationId xmlns:a16="http://schemas.microsoft.com/office/drawing/2014/main" id="{2B3F9854-7F93-45A7-8ECD-F910669ABDA4}"/>
              </a:ext>
            </a:extLst>
          </p:cNvPr>
          <p:cNvPicPr>
            <a:picLocks noChangeAspect="1"/>
          </p:cNvPicPr>
          <p:nvPr/>
        </p:nvPicPr>
        <p:blipFill rotWithShape="1">
          <a:blip r:embed="rId7">
            <a:extLst>
              <a:ext uri="{28A0092B-C50C-407E-A947-70E740481C1C}">
                <a14:useLocalDpi xmlns:a14="http://schemas.microsoft.com/office/drawing/2010/main" val="0"/>
              </a:ext>
            </a:extLst>
          </a:blip>
          <a:srcRect l="13089" t="28194" r="13089" b="37778"/>
          <a:stretch/>
        </p:blipFill>
        <p:spPr>
          <a:xfrm>
            <a:off x="8160566" y="2835033"/>
            <a:ext cx="697519" cy="282934"/>
          </a:xfrm>
          <a:prstGeom prst="rect">
            <a:avLst/>
          </a:prstGeom>
        </p:spPr>
      </p:pic>
      <p:pic>
        <p:nvPicPr>
          <p:cNvPr id="200" name="Grafik 199">
            <a:extLst>
              <a:ext uri="{FF2B5EF4-FFF2-40B4-BE49-F238E27FC236}">
                <a16:creationId xmlns:a16="http://schemas.microsoft.com/office/drawing/2014/main" id="{B12939B9-6A6A-45E4-9219-B31475EB00A4}"/>
              </a:ext>
            </a:extLst>
          </p:cNvPr>
          <p:cNvPicPr>
            <a:picLocks noChangeAspect="1"/>
          </p:cNvPicPr>
          <p:nvPr/>
        </p:nvPicPr>
        <p:blipFill rotWithShape="1">
          <a:blip r:embed="rId7">
            <a:extLst>
              <a:ext uri="{28A0092B-C50C-407E-A947-70E740481C1C}">
                <a14:useLocalDpi xmlns:a14="http://schemas.microsoft.com/office/drawing/2010/main" val="0"/>
              </a:ext>
            </a:extLst>
          </a:blip>
          <a:srcRect l="13089" t="28194" r="13089" b="37778"/>
          <a:stretch/>
        </p:blipFill>
        <p:spPr>
          <a:xfrm>
            <a:off x="8350015" y="2541605"/>
            <a:ext cx="697519" cy="282934"/>
          </a:xfrm>
          <a:prstGeom prst="rect">
            <a:avLst/>
          </a:prstGeom>
        </p:spPr>
      </p:pic>
      <p:sp>
        <p:nvSpPr>
          <p:cNvPr id="31" name="Freihandform: Form 30">
            <a:extLst>
              <a:ext uri="{FF2B5EF4-FFF2-40B4-BE49-F238E27FC236}">
                <a16:creationId xmlns:a16="http://schemas.microsoft.com/office/drawing/2014/main" id="{1F2C0BD5-5C69-414A-91FB-7656E72F99E5}"/>
              </a:ext>
            </a:extLst>
          </p:cNvPr>
          <p:cNvSpPr/>
          <p:nvPr/>
        </p:nvSpPr>
        <p:spPr bwMode="auto">
          <a:xfrm>
            <a:off x="1049561" y="1658374"/>
            <a:ext cx="4900782" cy="109743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rgbClr val="FFCC99"/>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5" name="Freihandform: Form 24">
            <a:extLst>
              <a:ext uri="{FF2B5EF4-FFF2-40B4-BE49-F238E27FC236}">
                <a16:creationId xmlns:a16="http://schemas.microsoft.com/office/drawing/2014/main" id="{F64888F2-EA3B-4C3C-8BFC-E4A8F8F015D3}"/>
              </a:ext>
            </a:extLst>
          </p:cNvPr>
          <p:cNvSpPr/>
          <p:nvPr/>
        </p:nvSpPr>
        <p:spPr>
          <a:xfrm rot="10800000" flipH="1" flipV="1">
            <a:off x="129347" y="1616999"/>
            <a:ext cx="5984663" cy="1951449"/>
          </a:xfrm>
          <a:custGeom>
            <a:avLst/>
            <a:gdLst>
              <a:gd name="connsiteX0" fmla="*/ 497198 w 3607783"/>
              <a:gd name="connsiteY0" fmla="*/ 32132 h 3347910"/>
              <a:gd name="connsiteX1" fmla="*/ 242962 w 3607783"/>
              <a:gd name="connsiteY1" fmla="*/ 742414 h 3347910"/>
              <a:gd name="connsiteX2" fmla="*/ 0 w 3607783"/>
              <a:gd name="connsiteY2" fmla="*/ 1446496 h 3347910"/>
              <a:gd name="connsiteX3" fmla="*/ 10147 w 3607783"/>
              <a:gd name="connsiteY3" fmla="*/ 1468481 h 3347910"/>
              <a:gd name="connsiteX4" fmla="*/ 197301 w 3607783"/>
              <a:gd name="connsiteY4" fmla="*/ 1403653 h 3347910"/>
              <a:gd name="connsiteX5" fmla="*/ 202938 w 3607783"/>
              <a:gd name="connsiteY5" fmla="*/ 1478064 h 3347910"/>
              <a:gd name="connsiteX6" fmla="*/ 214212 w 3607783"/>
              <a:gd name="connsiteY6" fmla="*/ 2043471 h 3347910"/>
              <a:gd name="connsiteX7" fmla="*/ 225486 w 3607783"/>
              <a:gd name="connsiteY7" fmla="*/ 2580129 h 3347910"/>
              <a:gd name="connsiteX8" fmla="*/ 225486 w 3607783"/>
              <a:gd name="connsiteY8" fmla="*/ 2626354 h 3347910"/>
              <a:gd name="connsiteX9" fmla="*/ 421660 w 3607783"/>
              <a:gd name="connsiteY9" fmla="*/ 2780812 h 3347910"/>
              <a:gd name="connsiteX10" fmla="*/ 879961 w 3607783"/>
              <a:gd name="connsiteY10" fmla="*/ 3141590 h 3347910"/>
              <a:gd name="connsiteX11" fmla="*/ 1142653 w 3607783"/>
              <a:gd name="connsiteY11" fmla="*/ 3347910 h 3347910"/>
              <a:gd name="connsiteX12" fmla="*/ 2246973 w 3607783"/>
              <a:gd name="connsiteY12" fmla="*/ 3325362 h 3347910"/>
              <a:gd name="connsiteX13" fmla="*/ 3351856 w 3607783"/>
              <a:gd name="connsiteY13" fmla="*/ 3301686 h 3347910"/>
              <a:gd name="connsiteX14" fmla="*/ 3359748 w 3607783"/>
              <a:gd name="connsiteY14" fmla="*/ 2686108 h 3347910"/>
              <a:gd name="connsiteX15" fmla="*/ 3368768 w 3607783"/>
              <a:gd name="connsiteY15" fmla="*/ 2047417 h 3347910"/>
              <a:gd name="connsiteX16" fmla="*/ 3371586 w 3607783"/>
              <a:gd name="connsiteY16" fmla="*/ 2023741 h 3347910"/>
              <a:gd name="connsiteX17" fmla="*/ 3421193 w 3607783"/>
              <a:gd name="connsiteY17" fmla="*/ 2023741 h 3347910"/>
              <a:gd name="connsiteX18" fmla="*/ 3539010 w 3607783"/>
              <a:gd name="connsiteY18" fmla="*/ 2019795 h 3347910"/>
              <a:gd name="connsiteX19" fmla="*/ 3607783 w 3607783"/>
              <a:gd name="connsiteY19" fmla="*/ 2016413 h 3347910"/>
              <a:gd name="connsiteX20" fmla="*/ 3607783 w 3607783"/>
              <a:gd name="connsiteY20" fmla="*/ 1997810 h 3347910"/>
              <a:gd name="connsiteX21" fmla="*/ 3484329 w 3607783"/>
              <a:gd name="connsiteY21" fmla="*/ 1712570 h 3347910"/>
              <a:gd name="connsiteX22" fmla="*/ 2955564 w 3607783"/>
              <a:gd name="connsiteY22" fmla="*/ 569353 h 3347910"/>
              <a:gd name="connsiteX23" fmla="*/ 2761082 w 3607783"/>
              <a:gd name="connsiteY23" fmla="*/ 148257 h 3347910"/>
              <a:gd name="connsiteX24" fmla="*/ 2727259 w 3607783"/>
              <a:gd name="connsiteY24" fmla="*/ 73847 h 3347910"/>
              <a:gd name="connsiteX25" fmla="*/ 2692308 w 3607783"/>
              <a:gd name="connsiteY25" fmla="*/ 71028 h 3347910"/>
              <a:gd name="connsiteX26" fmla="*/ 2367608 w 3607783"/>
              <a:gd name="connsiteY26" fmla="*/ 59190 h 3347910"/>
              <a:gd name="connsiteX27" fmla="*/ 1296547 w 3607783"/>
              <a:gd name="connsiteY27" fmla="*/ 25367 h 3347910"/>
              <a:gd name="connsiteX28" fmla="*/ 511854 w 3607783"/>
              <a:gd name="connsiteY28" fmla="*/ 0 h 3347910"/>
              <a:gd name="connsiteX29" fmla="*/ 497198 w 3607783"/>
              <a:gd name="connsiteY29" fmla="*/ 32132 h 3347910"/>
              <a:gd name="connsiteX30" fmla="*/ 1519215 w 3607783"/>
              <a:gd name="connsiteY30" fmla="*/ 99214 h 3347910"/>
              <a:gd name="connsiteX31" fmla="*/ 2581820 w 3607783"/>
              <a:gd name="connsiteY31" fmla="*/ 133601 h 3347910"/>
              <a:gd name="connsiteX32" fmla="*/ 2681034 w 3607783"/>
              <a:gd name="connsiteY32" fmla="*/ 136983 h 3347910"/>
              <a:gd name="connsiteX33" fmla="*/ 2709783 w 3607783"/>
              <a:gd name="connsiteY33" fmla="*/ 199556 h 3347910"/>
              <a:gd name="connsiteX34" fmla="*/ 3062670 w 3607783"/>
              <a:gd name="connsiteY34" fmla="*/ 961136 h 3347910"/>
              <a:gd name="connsiteX35" fmla="*/ 3454452 w 3607783"/>
              <a:gd name="connsiteY35" fmla="*/ 1806710 h 3347910"/>
              <a:gd name="connsiteX36" fmla="*/ 3522098 w 3607783"/>
              <a:gd name="connsiteY36" fmla="*/ 1953277 h 3347910"/>
              <a:gd name="connsiteX37" fmla="*/ 3414429 w 3607783"/>
              <a:gd name="connsiteY37" fmla="*/ 1957786 h 3347910"/>
              <a:gd name="connsiteX38" fmla="*/ 3305631 w 3607783"/>
              <a:gd name="connsiteY38" fmla="*/ 1963423 h 3347910"/>
              <a:gd name="connsiteX39" fmla="*/ 3295485 w 3607783"/>
              <a:gd name="connsiteY39" fmla="*/ 2598168 h 3347910"/>
              <a:gd name="connsiteX40" fmla="*/ 3283646 w 3607783"/>
              <a:gd name="connsiteY40" fmla="*/ 3234603 h 3347910"/>
              <a:gd name="connsiteX41" fmla="*/ 1211990 w 3607783"/>
              <a:gd name="connsiteY41" fmla="*/ 3280264 h 3347910"/>
              <a:gd name="connsiteX42" fmla="*/ 1164074 w 3607783"/>
              <a:gd name="connsiteY42" fmla="*/ 3280828 h 3347910"/>
              <a:gd name="connsiteX43" fmla="*/ 730012 w 3607783"/>
              <a:gd name="connsiteY43" fmla="*/ 2939216 h 3347910"/>
              <a:gd name="connsiteX44" fmla="*/ 295951 w 3607783"/>
              <a:gd name="connsiteY44" fmla="*/ 2597041 h 3347910"/>
              <a:gd name="connsiteX45" fmla="*/ 292005 w 3607783"/>
              <a:gd name="connsiteY45" fmla="*/ 2523194 h 3347910"/>
              <a:gd name="connsiteX46" fmla="*/ 276221 w 3607783"/>
              <a:gd name="connsiteY46" fmla="*/ 1879993 h 3347910"/>
              <a:gd name="connsiteX47" fmla="*/ 264383 w 3607783"/>
              <a:gd name="connsiteY47" fmla="*/ 1310640 h 3347910"/>
              <a:gd name="connsiteX48" fmla="*/ 379945 w 3607783"/>
              <a:gd name="connsiteY48" fmla="*/ 963955 h 3347910"/>
              <a:gd name="connsiteX49" fmla="*/ 555260 w 3607783"/>
              <a:gd name="connsiteY49" fmla="*/ 443645 h 3347910"/>
              <a:gd name="connsiteX50" fmla="*/ 615578 w 3607783"/>
              <a:gd name="connsiteY50" fmla="*/ 270020 h 3347910"/>
              <a:gd name="connsiteX51" fmla="*/ 584010 w 3607783"/>
              <a:gd name="connsiteY51" fmla="*/ 178134 h 3347910"/>
              <a:gd name="connsiteX52" fmla="*/ 554133 w 3607783"/>
              <a:gd name="connsiteY52" fmla="*/ 67646 h 3347910"/>
              <a:gd name="connsiteX53" fmla="*/ 1519215 w 3607783"/>
              <a:gd name="connsiteY53" fmla="*/ 99214 h 334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07783" h="3347910">
                <a:moveTo>
                  <a:pt x="497198" y="32132"/>
                </a:moveTo>
                <a:cubicBezTo>
                  <a:pt x="490997" y="50171"/>
                  <a:pt x="376562" y="369798"/>
                  <a:pt x="242962" y="742414"/>
                </a:cubicBezTo>
                <a:cubicBezTo>
                  <a:pt x="55244" y="1265543"/>
                  <a:pt x="0" y="1426202"/>
                  <a:pt x="0" y="1446496"/>
                </a:cubicBezTo>
                <a:cubicBezTo>
                  <a:pt x="0" y="1469044"/>
                  <a:pt x="1127" y="1471863"/>
                  <a:pt x="10147" y="1468481"/>
                </a:cubicBezTo>
                <a:cubicBezTo>
                  <a:pt x="47352" y="1453824"/>
                  <a:pt x="192227" y="1403653"/>
                  <a:pt x="197301" y="1403653"/>
                </a:cubicBezTo>
                <a:cubicBezTo>
                  <a:pt x="200683" y="1403653"/>
                  <a:pt x="202938" y="1430712"/>
                  <a:pt x="202938" y="1478064"/>
                </a:cubicBezTo>
                <a:cubicBezTo>
                  <a:pt x="202938" y="1519215"/>
                  <a:pt x="208011" y="1773451"/>
                  <a:pt x="214212" y="2043471"/>
                </a:cubicBezTo>
                <a:cubicBezTo>
                  <a:pt x="220413" y="2312928"/>
                  <a:pt x="225486" y="2554762"/>
                  <a:pt x="225486" y="2580129"/>
                </a:cubicBezTo>
                <a:lnTo>
                  <a:pt x="225486" y="2626354"/>
                </a:lnTo>
                <a:lnTo>
                  <a:pt x="421660" y="2780812"/>
                </a:lnTo>
                <a:cubicBezTo>
                  <a:pt x="529329" y="2865369"/>
                  <a:pt x="735650" y="3027720"/>
                  <a:pt x="879961" y="3141590"/>
                </a:cubicBezTo>
                <a:lnTo>
                  <a:pt x="1142653" y="3347910"/>
                </a:lnTo>
                <a:lnTo>
                  <a:pt x="2246973" y="3325362"/>
                </a:lnTo>
                <a:cubicBezTo>
                  <a:pt x="2854095" y="3312960"/>
                  <a:pt x="3351856" y="3302249"/>
                  <a:pt x="3351856" y="3301686"/>
                </a:cubicBezTo>
                <a:cubicBezTo>
                  <a:pt x="3352420" y="3301122"/>
                  <a:pt x="3355802" y="3024337"/>
                  <a:pt x="3359748" y="2686108"/>
                </a:cubicBezTo>
                <a:cubicBezTo>
                  <a:pt x="3363130" y="2347878"/>
                  <a:pt x="3367076" y="2060946"/>
                  <a:pt x="3368768" y="2047417"/>
                </a:cubicBezTo>
                <a:lnTo>
                  <a:pt x="3371586" y="2023741"/>
                </a:lnTo>
                <a:lnTo>
                  <a:pt x="3421193" y="2023741"/>
                </a:lnTo>
                <a:cubicBezTo>
                  <a:pt x="3448252" y="2023741"/>
                  <a:pt x="3501805" y="2022050"/>
                  <a:pt x="3539010" y="2019795"/>
                </a:cubicBezTo>
                <a:lnTo>
                  <a:pt x="3607783" y="2016413"/>
                </a:lnTo>
                <a:lnTo>
                  <a:pt x="3607783" y="1997810"/>
                </a:lnTo>
                <a:cubicBezTo>
                  <a:pt x="3607783" y="1985972"/>
                  <a:pt x="3565505" y="1887886"/>
                  <a:pt x="3484329" y="1712570"/>
                </a:cubicBezTo>
                <a:cubicBezTo>
                  <a:pt x="3347910" y="1417183"/>
                  <a:pt x="3196834" y="1090791"/>
                  <a:pt x="2955564" y="569353"/>
                </a:cubicBezTo>
                <a:cubicBezTo>
                  <a:pt x="2867060" y="378817"/>
                  <a:pt x="2779684" y="189409"/>
                  <a:pt x="2761082" y="148257"/>
                </a:cubicBezTo>
                <a:lnTo>
                  <a:pt x="2727259" y="73847"/>
                </a:lnTo>
                <a:lnTo>
                  <a:pt x="2692308" y="71028"/>
                </a:lnTo>
                <a:cubicBezTo>
                  <a:pt x="2673706" y="69337"/>
                  <a:pt x="2527139" y="64264"/>
                  <a:pt x="2367608" y="59190"/>
                </a:cubicBezTo>
                <a:cubicBezTo>
                  <a:pt x="2208076" y="54117"/>
                  <a:pt x="1726099" y="38896"/>
                  <a:pt x="1296547" y="25367"/>
                </a:cubicBezTo>
                <a:cubicBezTo>
                  <a:pt x="866995" y="11274"/>
                  <a:pt x="514109" y="0"/>
                  <a:pt x="511854" y="0"/>
                </a:cubicBezTo>
                <a:cubicBezTo>
                  <a:pt x="510163" y="0"/>
                  <a:pt x="503399" y="14657"/>
                  <a:pt x="497198" y="32132"/>
                </a:cubicBezTo>
                <a:close/>
                <a:moveTo>
                  <a:pt x="1519215" y="99214"/>
                </a:moveTo>
                <a:cubicBezTo>
                  <a:pt x="2049672" y="116126"/>
                  <a:pt x="2527703" y="131910"/>
                  <a:pt x="2581820" y="133601"/>
                </a:cubicBezTo>
                <a:lnTo>
                  <a:pt x="2681034" y="136983"/>
                </a:lnTo>
                <a:lnTo>
                  <a:pt x="2709783" y="199556"/>
                </a:lnTo>
                <a:cubicBezTo>
                  <a:pt x="2725568" y="233942"/>
                  <a:pt x="2883972" y="576682"/>
                  <a:pt x="3062670" y="961136"/>
                </a:cubicBezTo>
                <a:cubicBezTo>
                  <a:pt x="3240804" y="1345591"/>
                  <a:pt x="3417247" y="1726099"/>
                  <a:pt x="3454452" y="1806710"/>
                </a:cubicBezTo>
                <a:lnTo>
                  <a:pt x="3522098" y="1953277"/>
                </a:lnTo>
                <a:lnTo>
                  <a:pt x="3414429" y="1957786"/>
                </a:lnTo>
                <a:cubicBezTo>
                  <a:pt x="3355238" y="1960041"/>
                  <a:pt x="3306195" y="1962860"/>
                  <a:pt x="3305631" y="1963423"/>
                </a:cubicBezTo>
                <a:cubicBezTo>
                  <a:pt x="3304504" y="1963987"/>
                  <a:pt x="3299994" y="2249791"/>
                  <a:pt x="3295485" y="2598168"/>
                </a:cubicBezTo>
                <a:cubicBezTo>
                  <a:pt x="3290975" y="2945981"/>
                  <a:pt x="3285901" y="3232349"/>
                  <a:pt x="3283646" y="3234603"/>
                </a:cubicBezTo>
                <a:cubicBezTo>
                  <a:pt x="3280828" y="3237986"/>
                  <a:pt x="1391815" y="3279137"/>
                  <a:pt x="1211990" y="3280264"/>
                </a:cubicBezTo>
                <a:lnTo>
                  <a:pt x="1164074" y="3280828"/>
                </a:lnTo>
                <a:lnTo>
                  <a:pt x="730012" y="2939216"/>
                </a:lnTo>
                <a:lnTo>
                  <a:pt x="295951" y="2597041"/>
                </a:lnTo>
                <a:lnTo>
                  <a:pt x="292005" y="2523194"/>
                </a:lnTo>
                <a:cubicBezTo>
                  <a:pt x="289750" y="2482606"/>
                  <a:pt x="282422" y="2192856"/>
                  <a:pt x="276221" y="1879993"/>
                </a:cubicBezTo>
                <a:lnTo>
                  <a:pt x="264383" y="1310640"/>
                </a:lnTo>
                <a:lnTo>
                  <a:pt x="379945" y="963955"/>
                </a:lnTo>
                <a:cubicBezTo>
                  <a:pt x="443081" y="773419"/>
                  <a:pt x="522001" y="538913"/>
                  <a:pt x="555260" y="443645"/>
                </a:cubicBezTo>
                <a:lnTo>
                  <a:pt x="615578" y="270020"/>
                </a:lnTo>
                <a:lnTo>
                  <a:pt x="584010" y="178134"/>
                </a:lnTo>
                <a:cubicBezTo>
                  <a:pt x="556952" y="99214"/>
                  <a:pt x="547932" y="67646"/>
                  <a:pt x="554133" y="67646"/>
                </a:cubicBezTo>
                <a:cubicBezTo>
                  <a:pt x="554697" y="67646"/>
                  <a:pt x="989322" y="81739"/>
                  <a:pt x="1519215" y="99214"/>
                </a:cubicBezTo>
                <a:close/>
              </a:path>
            </a:pathLst>
          </a:custGeom>
          <a:solidFill>
            <a:srgbClr val="FFC000"/>
          </a:solidFill>
          <a:ln w="19050" cap="flat">
            <a:solidFill>
              <a:schemeClr val="tx1"/>
            </a:solidFill>
            <a:prstDash val="solid"/>
            <a:miter/>
          </a:ln>
        </p:spPr>
        <p:txBody>
          <a:bodyPr rtlCol="0" anchor="ctr"/>
          <a:lstStyle/>
          <a:p>
            <a:endParaRPr lang="de-DE"/>
          </a:p>
        </p:txBody>
      </p:sp>
      <p:grpSp>
        <p:nvGrpSpPr>
          <p:cNvPr id="1036" name="Gruppieren 1035">
            <a:extLst>
              <a:ext uri="{FF2B5EF4-FFF2-40B4-BE49-F238E27FC236}">
                <a16:creationId xmlns:a16="http://schemas.microsoft.com/office/drawing/2014/main" id="{0D1B97DB-8274-4CF7-AEFD-76C632FEA474}"/>
              </a:ext>
            </a:extLst>
          </p:cNvPr>
          <p:cNvGrpSpPr/>
          <p:nvPr/>
        </p:nvGrpSpPr>
        <p:grpSpPr>
          <a:xfrm>
            <a:off x="0" y="1813989"/>
            <a:ext cx="1994624" cy="1891008"/>
            <a:chOff x="0" y="1813989"/>
            <a:chExt cx="1994624" cy="1891008"/>
          </a:xfrm>
        </p:grpSpPr>
        <p:sp>
          <p:nvSpPr>
            <p:cNvPr id="18" name="Freihandform: Form 17">
              <a:extLst>
                <a:ext uri="{FF2B5EF4-FFF2-40B4-BE49-F238E27FC236}">
                  <a16:creationId xmlns:a16="http://schemas.microsoft.com/office/drawing/2014/main" id="{530B6974-FD95-46EC-A875-E3D54EDAECD5}"/>
                </a:ext>
              </a:extLst>
            </p:cNvPr>
            <p:cNvSpPr/>
            <p:nvPr/>
          </p:nvSpPr>
          <p:spPr bwMode="auto">
            <a:xfrm>
              <a:off x="627167" y="1813989"/>
              <a:ext cx="1367457" cy="1661408"/>
            </a:xfrm>
            <a:custGeom>
              <a:avLst/>
              <a:gdLst>
                <a:gd name="connsiteX0" fmla="*/ 0 w 381000"/>
                <a:gd name="connsiteY0" fmla="*/ 369094 h 1066800"/>
                <a:gd name="connsiteX1" fmla="*/ 150019 w 381000"/>
                <a:gd name="connsiteY1" fmla="*/ 0 h 1066800"/>
                <a:gd name="connsiteX2" fmla="*/ 381000 w 381000"/>
                <a:gd name="connsiteY2" fmla="*/ 550069 h 1066800"/>
                <a:gd name="connsiteX3" fmla="*/ 381000 w 381000"/>
                <a:gd name="connsiteY3" fmla="*/ 1066800 h 1066800"/>
                <a:gd name="connsiteX4" fmla="*/ 16669 w 381000"/>
                <a:gd name="connsiteY4" fmla="*/ 833437 h 1066800"/>
                <a:gd name="connsiteX5" fmla="*/ 0 w 381000"/>
                <a:gd name="connsiteY5" fmla="*/ 369094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1066800">
                  <a:moveTo>
                    <a:pt x="0" y="369094"/>
                  </a:moveTo>
                  <a:lnTo>
                    <a:pt x="150019" y="0"/>
                  </a:lnTo>
                  <a:lnTo>
                    <a:pt x="381000" y="550069"/>
                  </a:lnTo>
                  <a:lnTo>
                    <a:pt x="381000" y="1066800"/>
                  </a:lnTo>
                  <a:lnTo>
                    <a:pt x="16669" y="833437"/>
                  </a:lnTo>
                  <a:lnTo>
                    <a:pt x="0" y="369094"/>
                  </a:lnTo>
                  <a:close/>
                </a:path>
              </a:pathLst>
            </a:custGeom>
            <a:solidFill>
              <a:srgbClr val="FF0000"/>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6" name="Textfeld 55">
              <a:extLst>
                <a:ext uri="{FF2B5EF4-FFF2-40B4-BE49-F238E27FC236}">
                  <a16:creationId xmlns:a16="http://schemas.microsoft.com/office/drawing/2014/main" id="{E80E13DF-B14D-48D3-BAFA-1282840F2456}"/>
                </a:ext>
              </a:extLst>
            </p:cNvPr>
            <p:cNvSpPr txBox="1"/>
            <p:nvPr/>
          </p:nvSpPr>
          <p:spPr>
            <a:xfrm>
              <a:off x="0" y="3515875"/>
              <a:ext cx="1490869" cy="189122"/>
            </a:xfrm>
            <a:prstGeom prst="rect">
              <a:avLst/>
            </a:prstGeom>
            <a:noFill/>
          </p:spPr>
          <p:txBody>
            <a:bodyPr wrap="none" rtlCol="0">
              <a:spAutoFit/>
            </a:bodyPr>
            <a:lstStyle/>
            <a:p>
              <a:r>
                <a:rPr lang="de-DE" sz="1400" dirty="0">
                  <a:solidFill>
                    <a:srgbClr val="3333FF"/>
                  </a:solidFill>
                </a:rPr>
                <a:t>Dämmung</a:t>
              </a:r>
            </a:p>
          </p:txBody>
        </p:sp>
        <p:cxnSp>
          <p:nvCxnSpPr>
            <p:cNvPr id="55" name="Gerader Verbinder 54">
              <a:extLst>
                <a:ext uri="{FF2B5EF4-FFF2-40B4-BE49-F238E27FC236}">
                  <a16:creationId xmlns:a16="http://schemas.microsoft.com/office/drawing/2014/main" id="{404A8B09-44EA-4406-B042-BDFD27675913}"/>
                </a:ext>
              </a:extLst>
            </p:cNvPr>
            <p:cNvCxnSpPr/>
            <p:nvPr/>
          </p:nvCxnSpPr>
          <p:spPr bwMode="auto">
            <a:xfrm flipV="1">
              <a:off x="1027167" y="3101388"/>
              <a:ext cx="565521" cy="498231"/>
            </a:xfrm>
            <a:prstGeom prst="lin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7" name="Gruppieren 1036">
            <a:extLst>
              <a:ext uri="{FF2B5EF4-FFF2-40B4-BE49-F238E27FC236}">
                <a16:creationId xmlns:a16="http://schemas.microsoft.com/office/drawing/2014/main" id="{1BF39569-09F1-4B33-9E72-1165CC965E3C}"/>
              </a:ext>
            </a:extLst>
          </p:cNvPr>
          <p:cNvGrpSpPr/>
          <p:nvPr/>
        </p:nvGrpSpPr>
        <p:grpSpPr>
          <a:xfrm>
            <a:off x="1757909" y="1540200"/>
            <a:ext cx="4508652" cy="1083867"/>
            <a:chOff x="1757909" y="1540200"/>
            <a:chExt cx="4508652" cy="1083867"/>
          </a:xfrm>
        </p:grpSpPr>
        <p:grpSp>
          <p:nvGrpSpPr>
            <p:cNvPr id="67" name="Gruppieren 66">
              <a:extLst>
                <a:ext uri="{FF2B5EF4-FFF2-40B4-BE49-F238E27FC236}">
                  <a16:creationId xmlns:a16="http://schemas.microsoft.com/office/drawing/2014/main" id="{3D9D3587-3394-4C57-B455-3395A0794555}"/>
                </a:ext>
              </a:extLst>
            </p:cNvPr>
            <p:cNvGrpSpPr/>
            <p:nvPr/>
          </p:nvGrpSpPr>
          <p:grpSpPr>
            <a:xfrm>
              <a:off x="1757909" y="1540200"/>
              <a:ext cx="4493391" cy="1083867"/>
              <a:chOff x="3811625" y="1140198"/>
              <a:chExt cx="3044707" cy="1763880"/>
            </a:xfrm>
          </p:grpSpPr>
          <p:grpSp>
            <p:nvGrpSpPr>
              <p:cNvPr id="73" name="Gruppieren 72">
                <a:extLst>
                  <a:ext uri="{FF2B5EF4-FFF2-40B4-BE49-F238E27FC236}">
                    <a16:creationId xmlns:a16="http://schemas.microsoft.com/office/drawing/2014/main" id="{0D43477C-9A5B-40FB-9F52-C8B7BAE756B5}"/>
                  </a:ext>
                </a:extLst>
              </p:cNvPr>
              <p:cNvGrpSpPr/>
              <p:nvPr/>
            </p:nvGrpSpPr>
            <p:grpSpPr>
              <a:xfrm>
                <a:off x="3811625" y="1601287"/>
                <a:ext cx="3044707" cy="1302791"/>
                <a:chOff x="4965726" y="1601287"/>
                <a:chExt cx="3044707" cy="1302791"/>
              </a:xfrm>
            </p:grpSpPr>
            <p:grpSp>
              <p:nvGrpSpPr>
                <p:cNvPr id="17" name="Gruppieren 16">
                  <a:extLst>
                    <a:ext uri="{FF2B5EF4-FFF2-40B4-BE49-F238E27FC236}">
                      <a16:creationId xmlns:a16="http://schemas.microsoft.com/office/drawing/2014/main" id="{C5578023-2269-452E-BE95-39A0DB118D46}"/>
                    </a:ext>
                  </a:extLst>
                </p:cNvPr>
                <p:cNvGrpSpPr/>
                <p:nvPr/>
              </p:nvGrpSpPr>
              <p:grpSpPr>
                <a:xfrm>
                  <a:off x="4965726" y="1601287"/>
                  <a:ext cx="2344763" cy="1302791"/>
                  <a:chOff x="8364915" y="3815016"/>
                  <a:chExt cx="897300" cy="528571"/>
                </a:xfrm>
              </p:grpSpPr>
              <p:sp>
                <p:nvSpPr>
                  <p:cNvPr id="19" name="Freihandform: Form 18">
                    <a:extLst>
                      <a:ext uri="{FF2B5EF4-FFF2-40B4-BE49-F238E27FC236}">
                        <a16:creationId xmlns:a16="http://schemas.microsoft.com/office/drawing/2014/main" id="{765E8201-2ED6-4455-A791-85E3C90DDD39}"/>
                      </a:ext>
                    </a:extLst>
                  </p:cNvPr>
                  <p:cNvSpPr/>
                  <p:nvPr/>
                </p:nvSpPr>
                <p:spPr bwMode="auto">
                  <a:xfrm>
                    <a:off x="8364915" y="3815016"/>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0" name="Freihandform: Form 19">
                    <a:extLst>
                      <a:ext uri="{FF2B5EF4-FFF2-40B4-BE49-F238E27FC236}">
                        <a16:creationId xmlns:a16="http://schemas.microsoft.com/office/drawing/2014/main" id="{50079D3C-241D-4B12-85B6-C6C0EA71576D}"/>
                      </a:ext>
                    </a:extLst>
                  </p:cNvPr>
                  <p:cNvSpPr/>
                  <p:nvPr/>
                </p:nvSpPr>
                <p:spPr bwMode="auto">
                  <a:xfrm>
                    <a:off x="8764049" y="3815016"/>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1" name="Freihandform: Form 20">
                    <a:extLst>
                      <a:ext uri="{FF2B5EF4-FFF2-40B4-BE49-F238E27FC236}">
                        <a16:creationId xmlns:a16="http://schemas.microsoft.com/office/drawing/2014/main" id="{F05163AF-20A9-41AF-AE41-E61103D46950}"/>
                      </a:ext>
                    </a:extLst>
                  </p:cNvPr>
                  <p:cNvSpPr/>
                  <p:nvPr/>
                </p:nvSpPr>
                <p:spPr bwMode="auto">
                  <a:xfrm>
                    <a:off x="8512535" y="4117607"/>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2" name="Freihandform: Form 21">
                    <a:extLst>
                      <a:ext uri="{FF2B5EF4-FFF2-40B4-BE49-F238E27FC236}">
                        <a16:creationId xmlns:a16="http://schemas.microsoft.com/office/drawing/2014/main" id="{DF5FF9D8-2AB6-4269-9454-2049E1F8C82F}"/>
                      </a:ext>
                    </a:extLst>
                  </p:cNvPr>
                  <p:cNvSpPr/>
                  <p:nvPr/>
                </p:nvSpPr>
                <p:spPr bwMode="auto">
                  <a:xfrm>
                    <a:off x="8911668" y="4117607"/>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grpSp>
            <p:cxnSp>
              <p:nvCxnSpPr>
                <p:cNvPr id="37" name="Gerader Verbinder 36">
                  <a:extLst>
                    <a:ext uri="{FF2B5EF4-FFF2-40B4-BE49-F238E27FC236}">
                      <a16:creationId xmlns:a16="http://schemas.microsoft.com/office/drawing/2014/main" id="{7D14DC26-2A0F-4E68-BC11-2766490D97A0}"/>
                    </a:ext>
                  </a:extLst>
                </p:cNvPr>
                <p:cNvCxnSpPr/>
                <p:nvPr/>
              </p:nvCxnSpPr>
              <p:spPr bwMode="auto">
                <a:xfrm>
                  <a:off x="7180445" y="2625588"/>
                  <a:ext cx="829988"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8" name="Gerade Verbindung mit Pfeil 37">
                <a:extLst>
                  <a:ext uri="{FF2B5EF4-FFF2-40B4-BE49-F238E27FC236}">
                    <a16:creationId xmlns:a16="http://schemas.microsoft.com/office/drawing/2014/main" id="{87FFDE7C-70A4-4E6E-847B-8FEBBFD837C1}"/>
                  </a:ext>
                </a:extLst>
              </p:cNvPr>
              <p:cNvCxnSpPr/>
              <p:nvPr/>
            </p:nvCxnSpPr>
            <p:spPr bwMode="auto">
              <a:xfrm>
                <a:off x="6560815" y="1140198"/>
                <a:ext cx="0" cy="793315"/>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5" name="Ellipse 184">
              <a:extLst>
                <a:ext uri="{FF2B5EF4-FFF2-40B4-BE49-F238E27FC236}">
                  <a16:creationId xmlns:a16="http://schemas.microsoft.com/office/drawing/2014/main" id="{5FCBCA8A-F2A7-40C5-BFF8-304AE5A30E03}"/>
                </a:ext>
              </a:extLst>
            </p:cNvPr>
            <p:cNvSpPr/>
            <p:nvPr/>
          </p:nvSpPr>
          <p:spPr bwMode="auto">
            <a:xfrm>
              <a:off x="6196892" y="2415326"/>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1030" name="Gruppieren 1029">
            <a:extLst>
              <a:ext uri="{FF2B5EF4-FFF2-40B4-BE49-F238E27FC236}">
                <a16:creationId xmlns:a16="http://schemas.microsoft.com/office/drawing/2014/main" id="{F12DB0D4-AD28-4ABE-A459-6E37E3C0A2CD}"/>
              </a:ext>
            </a:extLst>
          </p:cNvPr>
          <p:cNvGrpSpPr/>
          <p:nvPr/>
        </p:nvGrpSpPr>
        <p:grpSpPr>
          <a:xfrm>
            <a:off x="5003497" y="1197420"/>
            <a:ext cx="2888625" cy="1903665"/>
            <a:chOff x="5003497" y="1197420"/>
            <a:chExt cx="2888625" cy="1903665"/>
          </a:xfrm>
        </p:grpSpPr>
        <p:cxnSp>
          <p:nvCxnSpPr>
            <p:cNvPr id="94" name="Gerader Verbinder 93">
              <a:extLst>
                <a:ext uri="{FF2B5EF4-FFF2-40B4-BE49-F238E27FC236}">
                  <a16:creationId xmlns:a16="http://schemas.microsoft.com/office/drawing/2014/main" id="{315B8E1D-63E0-4A84-82DB-4AA48137FAD3}"/>
                </a:ext>
              </a:extLst>
            </p:cNvPr>
            <p:cNvCxnSpPr/>
            <p:nvPr/>
          </p:nvCxnSpPr>
          <p:spPr bwMode="auto">
            <a:xfrm>
              <a:off x="6387492" y="1520033"/>
              <a:ext cx="1376467" cy="0"/>
            </a:xfrm>
            <a:prstGeom prst="line">
              <a:avLst/>
            </a:prstGeom>
            <a:solidFill>
              <a:srgbClr val="FF0000"/>
            </a:solidFill>
            <a:ln w="1270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29" name="Gruppieren 1028">
              <a:extLst>
                <a:ext uri="{FF2B5EF4-FFF2-40B4-BE49-F238E27FC236}">
                  <a16:creationId xmlns:a16="http://schemas.microsoft.com/office/drawing/2014/main" id="{1CFD0AF7-9047-4698-B873-CEA041E901CB}"/>
                </a:ext>
              </a:extLst>
            </p:cNvPr>
            <p:cNvGrpSpPr/>
            <p:nvPr/>
          </p:nvGrpSpPr>
          <p:grpSpPr>
            <a:xfrm>
              <a:off x="5003497" y="1197420"/>
              <a:ext cx="2888625" cy="1903665"/>
              <a:chOff x="5003497" y="1197420"/>
              <a:chExt cx="2888625" cy="1903665"/>
            </a:xfrm>
          </p:grpSpPr>
          <p:cxnSp>
            <p:nvCxnSpPr>
              <p:cNvPr id="92" name="Gerader Verbinder 91">
                <a:extLst>
                  <a:ext uri="{FF2B5EF4-FFF2-40B4-BE49-F238E27FC236}">
                    <a16:creationId xmlns:a16="http://schemas.microsoft.com/office/drawing/2014/main" id="{22624939-A364-472D-885E-7AFF5FFA3F85}"/>
                  </a:ext>
                </a:extLst>
              </p:cNvPr>
              <p:cNvCxnSpPr>
                <a:stCxn id="187" idx="0"/>
              </p:cNvCxnSpPr>
              <p:nvPr/>
            </p:nvCxnSpPr>
            <p:spPr bwMode="auto">
              <a:xfrm flipH="1">
                <a:off x="6735109" y="1487142"/>
                <a:ext cx="469" cy="1498050"/>
              </a:xfrm>
              <a:prstGeom prst="line">
                <a:avLst/>
              </a:prstGeom>
              <a:solidFill>
                <a:srgbClr val="FF0000"/>
              </a:solidFill>
              <a:ln w="1270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feld 95">
                <a:extLst>
                  <a:ext uri="{FF2B5EF4-FFF2-40B4-BE49-F238E27FC236}">
                    <a16:creationId xmlns:a16="http://schemas.microsoft.com/office/drawing/2014/main" id="{A8B5E3B7-9803-44C3-9794-D8DA9F57EE11}"/>
                  </a:ext>
                </a:extLst>
              </p:cNvPr>
              <p:cNvSpPr txBox="1"/>
              <p:nvPr/>
            </p:nvSpPr>
            <p:spPr>
              <a:xfrm>
                <a:off x="6244583" y="1197420"/>
                <a:ext cx="1647539" cy="307777"/>
              </a:xfrm>
              <a:prstGeom prst="rect">
                <a:avLst/>
              </a:prstGeom>
              <a:noFill/>
            </p:spPr>
            <p:txBody>
              <a:bodyPr wrap="none" rtlCol="0">
                <a:spAutoFit/>
              </a:bodyPr>
              <a:lstStyle/>
              <a:p>
                <a:r>
                  <a:rPr lang="de-DE" sz="1400" dirty="0">
                    <a:solidFill>
                      <a:srgbClr val="3333FF"/>
                    </a:solidFill>
                  </a:rPr>
                  <a:t>Datennetz</a:t>
                </a:r>
              </a:p>
            </p:txBody>
          </p:sp>
          <p:pic>
            <p:nvPicPr>
              <p:cNvPr id="177" name="Grafik 176">
                <a:extLst>
                  <a:ext uri="{FF2B5EF4-FFF2-40B4-BE49-F238E27FC236}">
                    <a16:creationId xmlns:a16="http://schemas.microsoft.com/office/drawing/2014/main" id="{A0206F2A-AC7B-4FD1-BC2C-3BEB3139B9DA}"/>
                  </a:ext>
                </a:extLst>
              </p:cNvPr>
              <p:cNvPicPr>
                <a:picLocks noChangeAspect="1"/>
              </p:cNvPicPr>
              <p:nvPr/>
            </p:nvPicPr>
            <p:blipFill rotWithShape="1">
              <a:blip r:embed="rId8">
                <a:extLst>
                  <a:ext uri="{28A0092B-C50C-407E-A947-70E740481C1C}">
                    <a14:useLocalDpi xmlns:a14="http://schemas.microsoft.com/office/drawing/2010/main" val="0"/>
                  </a:ext>
                </a:extLst>
              </a:blip>
              <a:srcRect l="17809" t="17276" r="16816" b="18891"/>
              <a:stretch/>
            </p:blipFill>
            <p:spPr>
              <a:xfrm>
                <a:off x="5003497" y="2790805"/>
                <a:ext cx="476662" cy="310280"/>
              </a:xfrm>
              <a:prstGeom prst="rect">
                <a:avLst/>
              </a:prstGeom>
            </p:spPr>
          </p:pic>
          <p:sp>
            <p:nvSpPr>
              <p:cNvPr id="187" name="Ellipse 186">
                <a:extLst>
                  <a:ext uri="{FF2B5EF4-FFF2-40B4-BE49-F238E27FC236}">
                    <a16:creationId xmlns:a16="http://schemas.microsoft.com/office/drawing/2014/main" id="{C3A5FC8F-CC89-4B5A-9BC3-0D9C8F8A2CA5}"/>
                  </a:ext>
                </a:extLst>
              </p:cNvPr>
              <p:cNvSpPr/>
              <p:nvPr/>
            </p:nvSpPr>
            <p:spPr bwMode="auto">
              <a:xfrm>
                <a:off x="6700743" y="1487142"/>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cxnSp>
            <p:nvCxnSpPr>
              <p:cNvPr id="99" name="Gerader Verbinder 98">
                <a:extLst>
                  <a:ext uri="{FF2B5EF4-FFF2-40B4-BE49-F238E27FC236}">
                    <a16:creationId xmlns:a16="http://schemas.microsoft.com/office/drawing/2014/main" id="{15623FAA-0125-46C7-BDFC-2B1C73F54180}"/>
                  </a:ext>
                </a:extLst>
              </p:cNvPr>
              <p:cNvCxnSpPr/>
              <p:nvPr/>
            </p:nvCxnSpPr>
            <p:spPr bwMode="auto">
              <a:xfrm>
                <a:off x="5470525" y="2985192"/>
                <a:ext cx="1264584" cy="0"/>
              </a:xfrm>
              <a:prstGeom prst="line">
                <a:avLst/>
              </a:prstGeom>
              <a:solidFill>
                <a:srgbClr val="FF0000"/>
              </a:solidFill>
              <a:ln w="1270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034" name="Gruppieren 1033">
            <a:extLst>
              <a:ext uri="{FF2B5EF4-FFF2-40B4-BE49-F238E27FC236}">
                <a16:creationId xmlns:a16="http://schemas.microsoft.com/office/drawing/2014/main" id="{B8D2E974-DCCE-4979-8F0B-BE533AB4421A}"/>
              </a:ext>
            </a:extLst>
          </p:cNvPr>
          <p:cNvGrpSpPr/>
          <p:nvPr/>
        </p:nvGrpSpPr>
        <p:grpSpPr>
          <a:xfrm>
            <a:off x="6209072" y="3297193"/>
            <a:ext cx="1081450" cy="173307"/>
            <a:chOff x="6209072" y="3297193"/>
            <a:chExt cx="1081450" cy="173307"/>
          </a:xfrm>
        </p:grpSpPr>
        <p:cxnSp>
          <p:nvCxnSpPr>
            <p:cNvPr id="229" name="Gerader Verbinder 228">
              <a:extLst>
                <a:ext uri="{FF2B5EF4-FFF2-40B4-BE49-F238E27FC236}">
                  <a16:creationId xmlns:a16="http://schemas.microsoft.com/office/drawing/2014/main" id="{AAAD8FD0-2FEF-458A-B8E2-CAA845B55B30}"/>
                </a:ext>
              </a:extLst>
            </p:cNvPr>
            <p:cNvCxnSpPr/>
            <p:nvPr/>
          </p:nvCxnSpPr>
          <p:spPr bwMode="auto">
            <a:xfrm>
              <a:off x="6242430" y="3334599"/>
              <a:ext cx="1048092"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 name="Ellipse 230">
              <a:extLst>
                <a:ext uri="{FF2B5EF4-FFF2-40B4-BE49-F238E27FC236}">
                  <a16:creationId xmlns:a16="http://schemas.microsoft.com/office/drawing/2014/main" id="{7F68F80E-55CC-4886-8C02-810757CEFA91}"/>
                </a:ext>
              </a:extLst>
            </p:cNvPr>
            <p:cNvSpPr/>
            <p:nvPr/>
          </p:nvSpPr>
          <p:spPr bwMode="auto">
            <a:xfrm>
              <a:off x="6209072" y="3297193"/>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cxnSp>
          <p:nvCxnSpPr>
            <p:cNvPr id="1033" name="Gerade Verbindung mit Pfeil 1032">
              <a:extLst>
                <a:ext uri="{FF2B5EF4-FFF2-40B4-BE49-F238E27FC236}">
                  <a16:creationId xmlns:a16="http://schemas.microsoft.com/office/drawing/2014/main" id="{951DD3BD-7A8D-4BD7-8CE2-65F811631F05}"/>
                </a:ext>
              </a:extLst>
            </p:cNvPr>
            <p:cNvCxnSpPr/>
            <p:nvPr/>
          </p:nvCxnSpPr>
          <p:spPr bwMode="auto">
            <a:xfrm>
              <a:off x="6449923" y="3463317"/>
              <a:ext cx="394253" cy="7183"/>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Gruppieren 8">
            <a:extLst>
              <a:ext uri="{FF2B5EF4-FFF2-40B4-BE49-F238E27FC236}">
                <a16:creationId xmlns:a16="http://schemas.microsoft.com/office/drawing/2014/main" id="{F5ED3660-DC12-4A58-AE44-328B7D84DF0E}"/>
              </a:ext>
            </a:extLst>
          </p:cNvPr>
          <p:cNvGrpSpPr/>
          <p:nvPr/>
        </p:nvGrpSpPr>
        <p:grpSpPr>
          <a:xfrm>
            <a:off x="2431457" y="2876881"/>
            <a:ext cx="2056263" cy="1025130"/>
            <a:chOff x="2431457" y="2876881"/>
            <a:chExt cx="2056263" cy="1025130"/>
          </a:xfrm>
        </p:grpSpPr>
        <p:grpSp>
          <p:nvGrpSpPr>
            <p:cNvPr id="1028" name="Gruppieren 1027">
              <a:extLst>
                <a:ext uri="{FF2B5EF4-FFF2-40B4-BE49-F238E27FC236}">
                  <a16:creationId xmlns:a16="http://schemas.microsoft.com/office/drawing/2014/main" id="{ED332E57-71BA-4C33-93B7-A5CCA8131C89}"/>
                </a:ext>
              </a:extLst>
            </p:cNvPr>
            <p:cNvGrpSpPr/>
            <p:nvPr/>
          </p:nvGrpSpPr>
          <p:grpSpPr>
            <a:xfrm>
              <a:off x="2431457" y="2876881"/>
              <a:ext cx="2056263" cy="1025130"/>
              <a:chOff x="2431457" y="2876881"/>
              <a:chExt cx="2056263" cy="1025130"/>
            </a:xfrm>
          </p:grpSpPr>
          <p:cxnSp>
            <p:nvCxnSpPr>
              <p:cNvPr id="214" name="Gerader Verbinder 213">
                <a:extLst>
                  <a:ext uri="{FF2B5EF4-FFF2-40B4-BE49-F238E27FC236}">
                    <a16:creationId xmlns:a16="http://schemas.microsoft.com/office/drawing/2014/main" id="{AA8BAC44-FF92-4966-8641-DCF745A8F583}"/>
                  </a:ext>
                </a:extLst>
              </p:cNvPr>
              <p:cNvCxnSpPr/>
              <p:nvPr/>
            </p:nvCxnSpPr>
            <p:spPr bwMode="auto">
              <a:xfrm>
                <a:off x="3586858" y="3315202"/>
                <a:ext cx="1" cy="550837"/>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27" name="Gruppieren 1026">
                <a:extLst>
                  <a:ext uri="{FF2B5EF4-FFF2-40B4-BE49-F238E27FC236}">
                    <a16:creationId xmlns:a16="http://schemas.microsoft.com/office/drawing/2014/main" id="{F1FE18CE-7759-42EE-8B42-479B49C9B60D}"/>
                  </a:ext>
                </a:extLst>
              </p:cNvPr>
              <p:cNvGrpSpPr/>
              <p:nvPr/>
            </p:nvGrpSpPr>
            <p:grpSpPr>
              <a:xfrm>
                <a:off x="2431457" y="2876881"/>
                <a:ext cx="2056263" cy="1025130"/>
                <a:chOff x="2431457" y="2876881"/>
                <a:chExt cx="2056263" cy="1025130"/>
              </a:xfrm>
            </p:grpSpPr>
            <p:pic>
              <p:nvPicPr>
                <p:cNvPr id="191" name="Grafik 190">
                  <a:extLst>
                    <a:ext uri="{FF2B5EF4-FFF2-40B4-BE49-F238E27FC236}">
                      <a16:creationId xmlns:a16="http://schemas.microsoft.com/office/drawing/2014/main" id="{C5B422FF-EEE7-4DDB-8417-A5A7D0350A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1457" y="2876881"/>
                  <a:ext cx="492820" cy="492820"/>
                </a:xfrm>
                <a:prstGeom prst="rect">
                  <a:avLst/>
                </a:prstGeom>
              </p:spPr>
            </p:pic>
            <p:pic>
              <p:nvPicPr>
                <p:cNvPr id="192" name="Grafik 191">
                  <a:extLst>
                    <a:ext uri="{FF2B5EF4-FFF2-40B4-BE49-F238E27FC236}">
                      <a16:creationId xmlns:a16="http://schemas.microsoft.com/office/drawing/2014/main" id="{F9E02ED5-E0B7-4FCE-A916-50F5C5E973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5837" y="2942810"/>
                  <a:ext cx="595663" cy="397108"/>
                </a:xfrm>
                <a:prstGeom prst="rect">
                  <a:avLst/>
                </a:prstGeom>
              </p:spPr>
            </p:pic>
            <p:cxnSp>
              <p:nvCxnSpPr>
                <p:cNvPr id="212" name="Gerader Verbinder 211">
                  <a:extLst>
                    <a:ext uri="{FF2B5EF4-FFF2-40B4-BE49-F238E27FC236}">
                      <a16:creationId xmlns:a16="http://schemas.microsoft.com/office/drawing/2014/main" id="{C373EDD8-B567-408E-8E66-4F9BED3F5E32}"/>
                    </a:ext>
                  </a:extLst>
                </p:cNvPr>
                <p:cNvCxnSpPr>
                  <a:cxnSpLocks/>
                </p:cNvCxnSpPr>
                <p:nvPr/>
              </p:nvCxnSpPr>
              <p:spPr bwMode="auto">
                <a:xfrm>
                  <a:off x="2653594" y="3876314"/>
                  <a:ext cx="1794074"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r Verbinder 215">
                  <a:extLst>
                    <a:ext uri="{FF2B5EF4-FFF2-40B4-BE49-F238E27FC236}">
                      <a16:creationId xmlns:a16="http://schemas.microsoft.com/office/drawing/2014/main" id="{CFBCC7A3-0069-43E6-923B-80C5D130FE21}"/>
                    </a:ext>
                  </a:extLst>
                </p:cNvPr>
                <p:cNvCxnSpPr/>
                <p:nvPr/>
              </p:nvCxnSpPr>
              <p:spPr bwMode="auto">
                <a:xfrm>
                  <a:off x="2669469" y="3275621"/>
                  <a:ext cx="0" cy="590418"/>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 name="Ellipse 222">
                  <a:extLst>
                    <a:ext uri="{FF2B5EF4-FFF2-40B4-BE49-F238E27FC236}">
                      <a16:creationId xmlns:a16="http://schemas.microsoft.com/office/drawing/2014/main" id="{76DC1AE2-974E-4F3D-B345-45830618ED0F}"/>
                    </a:ext>
                  </a:extLst>
                </p:cNvPr>
                <p:cNvSpPr/>
                <p:nvPr/>
              </p:nvSpPr>
              <p:spPr bwMode="auto">
                <a:xfrm>
                  <a:off x="3553036" y="3832342"/>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24" name="Ellipse 223">
                  <a:extLst>
                    <a:ext uri="{FF2B5EF4-FFF2-40B4-BE49-F238E27FC236}">
                      <a16:creationId xmlns:a16="http://schemas.microsoft.com/office/drawing/2014/main" id="{D6EC23C0-571B-4D6C-B95F-D16194410D1A}"/>
                    </a:ext>
                  </a:extLst>
                </p:cNvPr>
                <p:cNvSpPr/>
                <p:nvPr/>
              </p:nvSpPr>
              <p:spPr bwMode="auto">
                <a:xfrm>
                  <a:off x="4418051" y="3832342"/>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cxnSp>
          <p:nvCxnSpPr>
            <p:cNvPr id="80" name="Gerader Verbinder 79">
              <a:extLst>
                <a:ext uri="{FF2B5EF4-FFF2-40B4-BE49-F238E27FC236}">
                  <a16:creationId xmlns:a16="http://schemas.microsoft.com/office/drawing/2014/main" id="{12DABDA8-2031-4038-9716-1AB93E3047FF}"/>
                </a:ext>
              </a:extLst>
            </p:cNvPr>
            <p:cNvCxnSpPr/>
            <p:nvPr/>
          </p:nvCxnSpPr>
          <p:spPr bwMode="auto">
            <a:xfrm flipH="1" flipV="1">
              <a:off x="2917927" y="3123291"/>
              <a:ext cx="520440" cy="7159"/>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mit Pfeil 87">
              <a:extLst>
                <a:ext uri="{FF2B5EF4-FFF2-40B4-BE49-F238E27FC236}">
                  <a16:creationId xmlns:a16="http://schemas.microsoft.com/office/drawing/2014/main" id="{E643D382-6B1C-4AD6-A535-6C031BBD7051}"/>
                </a:ext>
              </a:extLst>
            </p:cNvPr>
            <p:cNvCxnSpPr/>
            <p:nvPr/>
          </p:nvCxnSpPr>
          <p:spPr bwMode="auto">
            <a:xfrm>
              <a:off x="2982518" y="3063669"/>
              <a:ext cx="394253" cy="7183"/>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 name="Freihandform: Form 25">
            <a:extLst>
              <a:ext uri="{FF2B5EF4-FFF2-40B4-BE49-F238E27FC236}">
                <a16:creationId xmlns:a16="http://schemas.microsoft.com/office/drawing/2014/main" id="{62274F68-4B89-4807-9591-2C0833F4EF78}"/>
              </a:ext>
            </a:extLst>
          </p:cNvPr>
          <p:cNvSpPr/>
          <p:nvPr/>
        </p:nvSpPr>
        <p:spPr>
          <a:xfrm rot="10800000" flipV="1">
            <a:off x="1904663" y="4021021"/>
            <a:ext cx="9069" cy="16426"/>
          </a:xfrm>
          <a:custGeom>
            <a:avLst/>
            <a:gdLst>
              <a:gd name="connsiteX0" fmla="*/ 1435 w 7323"/>
              <a:gd name="connsiteY0" fmla="*/ 8217 h 19320"/>
              <a:gd name="connsiteX1" fmla="*/ 1999 w 7323"/>
              <a:gd name="connsiteY1" fmla="*/ 18928 h 19320"/>
              <a:gd name="connsiteX2" fmla="*/ 7073 w 7323"/>
              <a:gd name="connsiteY2" fmla="*/ 10472 h 19320"/>
              <a:gd name="connsiteX3" fmla="*/ 1435 w 7323"/>
              <a:gd name="connsiteY3" fmla="*/ 8217 h 19320"/>
            </a:gdLst>
            <a:ahLst/>
            <a:cxnLst>
              <a:cxn ang="0">
                <a:pos x="connsiteX0" y="connsiteY0"/>
              </a:cxn>
              <a:cxn ang="0">
                <a:pos x="connsiteX1" y="connsiteY1"/>
              </a:cxn>
              <a:cxn ang="0">
                <a:pos x="connsiteX2" y="connsiteY2"/>
              </a:cxn>
              <a:cxn ang="0">
                <a:pos x="connsiteX3" y="connsiteY3"/>
              </a:cxn>
            </a:cxnLst>
            <a:rect l="l" t="t" r="r" b="b"/>
            <a:pathLst>
              <a:path w="7323" h="19320">
                <a:moveTo>
                  <a:pt x="1435" y="8217"/>
                </a:moveTo>
                <a:cubicBezTo>
                  <a:pt x="-819" y="12727"/>
                  <a:pt x="-256" y="17237"/>
                  <a:pt x="1999" y="18928"/>
                </a:cubicBezTo>
                <a:cubicBezTo>
                  <a:pt x="4254" y="20619"/>
                  <a:pt x="7073" y="16673"/>
                  <a:pt x="7073" y="10472"/>
                </a:cubicBezTo>
                <a:cubicBezTo>
                  <a:pt x="8200" y="-2494"/>
                  <a:pt x="5381" y="-3621"/>
                  <a:pt x="1435" y="8217"/>
                </a:cubicBezTo>
                <a:close/>
              </a:path>
            </a:pathLst>
          </a:custGeom>
          <a:solidFill>
            <a:srgbClr val="000000"/>
          </a:solidFill>
          <a:ln w="563" cap="flat">
            <a:noFill/>
            <a:prstDash val="solid"/>
            <a:miter/>
          </a:ln>
        </p:spPr>
        <p:txBody>
          <a:bodyPr rtlCol="0" anchor="ctr"/>
          <a:lstStyle/>
          <a:p>
            <a:endParaRPr lang="de-DE"/>
          </a:p>
        </p:txBody>
      </p:sp>
      <p:sp>
        <p:nvSpPr>
          <p:cNvPr id="32" name="Rectangle 4">
            <a:extLst>
              <a:ext uri="{FF2B5EF4-FFF2-40B4-BE49-F238E27FC236}">
                <a16:creationId xmlns:a16="http://schemas.microsoft.com/office/drawing/2014/main" id="{E71F2F2D-85F2-4B08-B535-A1306EC24683}"/>
              </a:ext>
            </a:extLst>
          </p:cNvPr>
          <p:cNvSpPr>
            <a:spLocks noChangeArrowheads="1"/>
          </p:cNvSpPr>
          <p:nvPr/>
        </p:nvSpPr>
        <p:spPr bwMode="auto">
          <a:xfrm>
            <a:off x="-14514" y="6137594"/>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Dieses Konzept wird die Ernährungsbranche mit einer maximalen Eigenversorgung ausstatten !</a:t>
            </a:r>
          </a:p>
        </p:txBody>
      </p:sp>
      <p:pic>
        <p:nvPicPr>
          <p:cNvPr id="85" name="Grafik 84" descr="Ein Bild, das Handkarren, Projektor enthält.&#10;&#10;Automatisch generierte Beschreibung">
            <a:extLst>
              <a:ext uri="{FF2B5EF4-FFF2-40B4-BE49-F238E27FC236}">
                <a16:creationId xmlns:a16="http://schemas.microsoft.com/office/drawing/2014/main" id="{FDD86B6E-EAAF-43C6-81BF-507E03947A8E}"/>
              </a:ext>
            </a:extLst>
          </p:cNvPr>
          <p:cNvPicPr>
            <a:picLocks noChangeAspect="1"/>
          </p:cNvPicPr>
          <p:nvPr/>
        </p:nvPicPr>
        <p:blipFill rotWithShape="1">
          <a:blip r:embed="rId3">
            <a:extLst>
              <a:ext uri="{28A0092B-C50C-407E-A947-70E740481C1C}">
                <a14:useLocalDpi xmlns:a14="http://schemas.microsoft.com/office/drawing/2010/main" val="0"/>
              </a:ext>
            </a:extLst>
          </a:blip>
          <a:srcRect t="34527" b="33870"/>
          <a:stretch/>
        </p:blipFill>
        <p:spPr>
          <a:xfrm flipH="1">
            <a:off x="7745603" y="2171319"/>
            <a:ext cx="1191845" cy="376663"/>
          </a:xfrm>
          <a:prstGeom prst="rect">
            <a:avLst/>
          </a:prstGeom>
        </p:spPr>
      </p:pic>
      <p:grpSp>
        <p:nvGrpSpPr>
          <p:cNvPr id="8217" name="Gruppieren 8216">
            <a:extLst>
              <a:ext uri="{FF2B5EF4-FFF2-40B4-BE49-F238E27FC236}">
                <a16:creationId xmlns:a16="http://schemas.microsoft.com/office/drawing/2014/main" id="{B8AF2C6E-8C6C-43BD-8AAF-6243DFBC4FF0}"/>
              </a:ext>
            </a:extLst>
          </p:cNvPr>
          <p:cNvGrpSpPr/>
          <p:nvPr/>
        </p:nvGrpSpPr>
        <p:grpSpPr>
          <a:xfrm>
            <a:off x="6207595" y="1697930"/>
            <a:ext cx="3668276" cy="1984036"/>
            <a:chOff x="6231726" y="1697930"/>
            <a:chExt cx="3668276" cy="1984036"/>
          </a:xfrm>
        </p:grpSpPr>
        <p:cxnSp>
          <p:nvCxnSpPr>
            <p:cNvPr id="208" name="Gerader Verbinder 207">
              <a:extLst>
                <a:ext uri="{FF2B5EF4-FFF2-40B4-BE49-F238E27FC236}">
                  <a16:creationId xmlns:a16="http://schemas.microsoft.com/office/drawing/2014/main" id="{F85AAAD4-E3D5-4585-A814-031F9FB8066B}"/>
                </a:ext>
              </a:extLst>
            </p:cNvPr>
            <p:cNvCxnSpPr/>
            <p:nvPr/>
          </p:nvCxnSpPr>
          <p:spPr bwMode="auto">
            <a:xfrm>
              <a:off x="6231726" y="2450177"/>
              <a:ext cx="1267624"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13" name="Gruppieren 8212">
              <a:extLst>
                <a:ext uri="{FF2B5EF4-FFF2-40B4-BE49-F238E27FC236}">
                  <a16:creationId xmlns:a16="http://schemas.microsoft.com/office/drawing/2014/main" id="{F8645987-B6B6-4E01-9982-106379968C38}"/>
                </a:ext>
              </a:extLst>
            </p:cNvPr>
            <p:cNvGrpSpPr/>
            <p:nvPr/>
          </p:nvGrpSpPr>
          <p:grpSpPr>
            <a:xfrm>
              <a:off x="6888299" y="1697930"/>
              <a:ext cx="3011703" cy="1984036"/>
              <a:chOff x="9906000" y="1688388"/>
              <a:chExt cx="3011703" cy="1984036"/>
            </a:xfrm>
          </p:grpSpPr>
          <p:pic>
            <p:nvPicPr>
              <p:cNvPr id="202" name="Grafik 201">
                <a:extLst>
                  <a:ext uri="{FF2B5EF4-FFF2-40B4-BE49-F238E27FC236}">
                    <a16:creationId xmlns:a16="http://schemas.microsoft.com/office/drawing/2014/main" id="{4E04B82B-DA24-48CE-99AF-C7D7652570B0}"/>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 t="16508" r="49149" b="27515"/>
              <a:stretch/>
            </p:blipFill>
            <p:spPr>
              <a:xfrm>
                <a:off x="9906000" y="1688388"/>
                <a:ext cx="2828822" cy="1968695"/>
              </a:xfrm>
              <a:prstGeom prst="rect">
                <a:avLst/>
              </a:prstGeom>
            </p:spPr>
          </p:pic>
          <p:sp>
            <p:nvSpPr>
              <p:cNvPr id="203" name="Rechteck 202">
                <a:extLst>
                  <a:ext uri="{FF2B5EF4-FFF2-40B4-BE49-F238E27FC236}">
                    <a16:creationId xmlns:a16="http://schemas.microsoft.com/office/drawing/2014/main" id="{8A523DDC-B902-47C2-8373-F6CCE9373ADB}"/>
                  </a:ext>
                </a:extLst>
              </p:cNvPr>
              <p:cNvSpPr/>
              <p:nvPr/>
            </p:nvSpPr>
            <p:spPr bwMode="auto">
              <a:xfrm>
                <a:off x="12409634" y="2705215"/>
                <a:ext cx="508069" cy="967209"/>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nvGrpSpPr>
          <p:cNvPr id="2" name="Gruppieren 1">
            <a:extLst>
              <a:ext uri="{FF2B5EF4-FFF2-40B4-BE49-F238E27FC236}">
                <a16:creationId xmlns:a16="http://schemas.microsoft.com/office/drawing/2014/main" id="{0AA1915B-8BDD-4B5D-B02A-5C8C24D21235}"/>
              </a:ext>
            </a:extLst>
          </p:cNvPr>
          <p:cNvGrpSpPr/>
          <p:nvPr/>
        </p:nvGrpSpPr>
        <p:grpSpPr>
          <a:xfrm>
            <a:off x="301450" y="4058367"/>
            <a:ext cx="9604549" cy="1940767"/>
            <a:chOff x="301450" y="4058367"/>
            <a:chExt cx="9604549" cy="1940767"/>
          </a:xfrm>
        </p:grpSpPr>
        <p:sp>
          <p:nvSpPr>
            <p:cNvPr id="98" name="Textfeld 97">
              <a:extLst>
                <a:ext uri="{FF2B5EF4-FFF2-40B4-BE49-F238E27FC236}">
                  <a16:creationId xmlns:a16="http://schemas.microsoft.com/office/drawing/2014/main" id="{EB481B56-AC83-4558-A5D7-9174941A9892}"/>
                </a:ext>
              </a:extLst>
            </p:cNvPr>
            <p:cNvSpPr txBox="1"/>
            <p:nvPr/>
          </p:nvSpPr>
          <p:spPr>
            <a:xfrm>
              <a:off x="301451" y="5305238"/>
              <a:ext cx="9380508"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Der </a:t>
              </a:r>
              <a:r>
                <a:rPr lang="de-DE" sz="1600" dirty="0" err="1">
                  <a:solidFill>
                    <a:srgbClr val="3333FF"/>
                  </a:solidFill>
                </a:rPr>
                <a:t>ProSumer</a:t>
              </a:r>
              <a:r>
                <a:rPr lang="de-DE" sz="1600" dirty="0">
                  <a:solidFill>
                    <a:srgbClr val="3333FF"/>
                  </a:solidFill>
                </a:rPr>
                <a:t> erreicht hohe Autarkiegrade</a:t>
              </a:r>
              <a:r>
                <a:rPr lang="de-DE" sz="1600" dirty="0">
                  <a:solidFill>
                    <a:schemeClr val="accent2"/>
                  </a:solidFill>
                </a:rPr>
                <a:t> </a:t>
              </a:r>
            </a:p>
          </p:txBody>
        </p:sp>
        <p:sp>
          <p:nvSpPr>
            <p:cNvPr id="100" name="Textfeld 99">
              <a:extLst>
                <a:ext uri="{FF2B5EF4-FFF2-40B4-BE49-F238E27FC236}">
                  <a16:creationId xmlns:a16="http://schemas.microsoft.com/office/drawing/2014/main" id="{15295552-68A0-4E2B-8EAB-320E63A8F4EC}"/>
                </a:ext>
              </a:extLst>
            </p:cNvPr>
            <p:cNvSpPr txBox="1"/>
            <p:nvPr/>
          </p:nvSpPr>
          <p:spPr>
            <a:xfrm>
              <a:off x="301451" y="4473991"/>
              <a:ext cx="9574420"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Akkus der Fahrzeuge können auch für den Energiebedarf des Betriebes verwendet werden.</a:t>
              </a:r>
            </a:p>
          </p:txBody>
        </p:sp>
        <p:sp>
          <p:nvSpPr>
            <p:cNvPr id="101" name="Textfeld 100">
              <a:extLst>
                <a:ext uri="{FF2B5EF4-FFF2-40B4-BE49-F238E27FC236}">
                  <a16:creationId xmlns:a16="http://schemas.microsoft.com/office/drawing/2014/main" id="{15DBD730-6C2E-4363-9083-F3AD10D0F8FC}"/>
                </a:ext>
              </a:extLst>
            </p:cNvPr>
            <p:cNvSpPr txBox="1"/>
            <p:nvPr/>
          </p:nvSpPr>
          <p:spPr>
            <a:xfrm>
              <a:off x="301450" y="4889615"/>
              <a:ext cx="9604549"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Der </a:t>
              </a:r>
              <a:r>
                <a:rPr lang="de-DE" sz="1600" dirty="0" err="1">
                  <a:solidFill>
                    <a:srgbClr val="3333FF"/>
                  </a:solidFill>
                </a:rPr>
                <a:t>ProSumer</a:t>
              </a:r>
              <a:r>
                <a:rPr lang="de-DE" sz="1600" dirty="0">
                  <a:solidFill>
                    <a:srgbClr val="3333FF"/>
                  </a:solidFill>
                </a:rPr>
                <a:t> kann über das Datennetz auch netzdienliche Funktionen übernehmen</a:t>
              </a:r>
            </a:p>
          </p:txBody>
        </p:sp>
        <p:sp>
          <p:nvSpPr>
            <p:cNvPr id="90" name="Textfeld 89">
              <a:extLst>
                <a:ext uri="{FF2B5EF4-FFF2-40B4-BE49-F238E27FC236}">
                  <a16:creationId xmlns:a16="http://schemas.microsoft.com/office/drawing/2014/main" id="{AE00AFEF-C389-4659-AE38-7A8310A257B0}"/>
                </a:ext>
              </a:extLst>
            </p:cNvPr>
            <p:cNvSpPr txBox="1"/>
            <p:nvPr/>
          </p:nvSpPr>
          <p:spPr>
            <a:xfrm>
              <a:off x="301451" y="4058367"/>
              <a:ext cx="9380508"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In der kalten Jahreszeit können sich Wärmepumpe und Kühlaggregat gegenseitig unterstützen.</a:t>
              </a:r>
            </a:p>
          </p:txBody>
        </p:sp>
        <p:sp>
          <p:nvSpPr>
            <p:cNvPr id="82" name="Textfeld 81">
              <a:extLst>
                <a:ext uri="{FF2B5EF4-FFF2-40B4-BE49-F238E27FC236}">
                  <a16:creationId xmlns:a16="http://schemas.microsoft.com/office/drawing/2014/main" id="{2972B524-7552-463D-91D2-01E45746AB2D}"/>
                </a:ext>
              </a:extLst>
            </p:cNvPr>
            <p:cNvSpPr txBox="1"/>
            <p:nvPr/>
          </p:nvSpPr>
          <p:spPr>
            <a:xfrm>
              <a:off x="301451" y="5660580"/>
              <a:ext cx="9380508"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Das </a:t>
              </a:r>
              <a:r>
                <a:rPr lang="de-DE" sz="1600" dirty="0" err="1">
                  <a:solidFill>
                    <a:srgbClr val="3333FF"/>
                  </a:solidFill>
                </a:rPr>
                <a:t>ProSumer</a:t>
              </a:r>
              <a:r>
                <a:rPr lang="de-DE" sz="1600" dirty="0">
                  <a:solidFill>
                    <a:srgbClr val="3333FF"/>
                  </a:solidFill>
                </a:rPr>
                <a:t>-Konzept sollte gesetzlich verankert werden. </a:t>
              </a:r>
            </a:p>
          </p:txBody>
        </p:sp>
      </p:grpSp>
    </p:spTree>
    <p:extLst>
      <p:ext uri="{BB962C8B-B14F-4D97-AF65-F5344CB8AC3E}">
        <p14:creationId xmlns:p14="http://schemas.microsoft.com/office/powerpoint/2010/main" val="23937893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1000" fill="hold"/>
                                        <p:tgtEl>
                                          <p:spTgt spid="1036"/>
                                        </p:tgtEl>
                                        <p:attrNameLst>
                                          <p:attrName>ppt_x</p:attrName>
                                        </p:attrNameLst>
                                      </p:cBhvr>
                                      <p:tavLst>
                                        <p:tav tm="0">
                                          <p:val>
                                            <p:strVal val="0-#ppt_w/2"/>
                                          </p:val>
                                        </p:tav>
                                        <p:tav tm="100000">
                                          <p:val>
                                            <p:strVal val="#ppt_x"/>
                                          </p:val>
                                        </p:tav>
                                      </p:tavLst>
                                    </p:anim>
                                    <p:anim calcmode="lin" valueType="num">
                                      <p:cBhvr additive="base">
                                        <p:cTn id="8" dur="1000" fill="hold"/>
                                        <p:tgtEl>
                                          <p:spTgt spid="10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37"/>
                                        </p:tgtEl>
                                        <p:attrNameLst>
                                          <p:attrName>style.visibility</p:attrName>
                                        </p:attrNameLst>
                                      </p:cBhvr>
                                      <p:to>
                                        <p:strVal val="visible"/>
                                      </p:to>
                                    </p:set>
                                    <p:anim calcmode="lin" valueType="num">
                                      <p:cBhvr additive="base">
                                        <p:cTn id="13" dur="1000" fill="hold"/>
                                        <p:tgtEl>
                                          <p:spTgt spid="1037"/>
                                        </p:tgtEl>
                                        <p:attrNameLst>
                                          <p:attrName>ppt_x</p:attrName>
                                        </p:attrNameLst>
                                      </p:cBhvr>
                                      <p:tavLst>
                                        <p:tav tm="0">
                                          <p:val>
                                            <p:strVal val="#ppt_x"/>
                                          </p:val>
                                        </p:tav>
                                        <p:tav tm="100000">
                                          <p:val>
                                            <p:strVal val="#ppt_x"/>
                                          </p:val>
                                        </p:tav>
                                      </p:tavLst>
                                    </p:anim>
                                    <p:anim calcmode="lin" valueType="num">
                                      <p:cBhvr additive="base">
                                        <p:cTn id="14" dur="1000" fill="hold"/>
                                        <p:tgtEl>
                                          <p:spTgt spid="103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0"/>
                                        </p:tgtEl>
                                        <p:attrNameLst>
                                          <p:attrName>style.visibility</p:attrName>
                                        </p:attrNameLst>
                                      </p:cBhvr>
                                      <p:to>
                                        <p:strVal val="visible"/>
                                      </p:to>
                                    </p:set>
                                    <p:anim calcmode="lin" valueType="num">
                                      <p:cBhvr additive="base">
                                        <p:cTn id="19" dur="1000" fill="hold"/>
                                        <p:tgtEl>
                                          <p:spTgt spid="170"/>
                                        </p:tgtEl>
                                        <p:attrNameLst>
                                          <p:attrName>ppt_x</p:attrName>
                                        </p:attrNameLst>
                                      </p:cBhvr>
                                      <p:tavLst>
                                        <p:tav tm="0">
                                          <p:val>
                                            <p:strVal val="0-#ppt_w/2"/>
                                          </p:val>
                                        </p:tav>
                                        <p:tav tm="100000">
                                          <p:val>
                                            <p:strVal val="#ppt_x"/>
                                          </p:val>
                                        </p:tav>
                                      </p:tavLst>
                                    </p:anim>
                                    <p:anim calcmode="lin" valueType="num">
                                      <p:cBhvr additive="base">
                                        <p:cTn id="2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217"/>
                                        </p:tgtEl>
                                        <p:attrNameLst>
                                          <p:attrName>style.visibility</p:attrName>
                                        </p:attrNameLst>
                                      </p:cBhvr>
                                      <p:to>
                                        <p:strVal val="visible"/>
                                      </p:to>
                                    </p:set>
                                    <p:anim calcmode="lin" valueType="num">
                                      <p:cBhvr additive="base">
                                        <p:cTn id="31" dur="1000" fill="hold"/>
                                        <p:tgtEl>
                                          <p:spTgt spid="8217"/>
                                        </p:tgtEl>
                                        <p:attrNameLst>
                                          <p:attrName>ppt_x</p:attrName>
                                        </p:attrNameLst>
                                      </p:cBhvr>
                                      <p:tavLst>
                                        <p:tav tm="0">
                                          <p:val>
                                            <p:strVal val="1+#ppt_w/2"/>
                                          </p:val>
                                        </p:tav>
                                        <p:tav tm="100000">
                                          <p:val>
                                            <p:strVal val="#ppt_x"/>
                                          </p:val>
                                        </p:tav>
                                      </p:tavLst>
                                    </p:anim>
                                    <p:anim calcmode="lin" valueType="num">
                                      <p:cBhvr additive="base">
                                        <p:cTn id="32" dur="10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 calcmode="lin" valueType="num">
                                      <p:cBhvr additive="base">
                                        <p:cTn id="37" dur="1000" fill="hold"/>
                                        <p:tgtEl>
                                          <p:spTgt spid="1034"/>
                                        </p:tgtEl>
                                        <p:attrNameLst>
                                          <p:attrName>ppt_x</p:attrName>
                                        </p:attrNameLst>
                                      </p:cBhvr>
                                      <p:tavLst>
                                        <p:tav tm="0">
                                          <p:val>
                                            <p:strVal val="0-#ppt_w/2"/>
                                          </p:val>
                                        </p:tav>
                                        <p:tav tm="100000">
                                          <p:val>
                                            <p:strVal val="#ppt_x"/>
                                          </p:val>
                                        </p:tav>
                                      </p:tavLst>
                                    </p:anim>
                                    <p:anim calcmode="lin" valueType="num">
                                      <p:cBhvr additive="base">
                                        <p:cTn id="38" dur="10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1000" fill="hold"/>
                                        <p:tgtEl>
                                          <p:spTgt spid="1030"/>
                                        </p:tgtEl>
                                        <p:attrNameLst>
                                          <p:attrName>ppt_x</p:attrName>
                                        </p:attrNameLst>
                                      </p:cBhvr>
                                      <p:tavLst>
                                        <p:tav tm="0">
                                          <p:val>
                                            <p:strVal val="1+#ppt_w/2"/>
                                          </p:val>
                                        </p:tav>
                                        <p:tav tm="100000">
                                          <p:val>
                                            <p:strVal val="#ppt_x"/>
                                          </p:val>
                                        </p:tav>
                                      </p:tavLst>
                                    </p:anim>
                                    <p:anim calcmode="lin" valueType="num">
                                      <p:cBhvr additive="base">
                                        <p:cTn id="44" dur="10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1000" fill="hold"/>
                                        <p:tgtEl>
                                          <p:spTgt spid="2"/>
                                        </p:tgtEl>
                                        <p:attrNameLst>
                                          <p:attrName>ppt_x</p:attrName>
                                        </p:attrNameLst>
                                      </p:cBhvr>
                                      <p:tavLst>
                                        <p:tav tm="0">
                                          <p:val>
                                            <p:strVal val="1+#ppt_w/2"/>
                                          </p:val>
                                        </p:tav>
                                        <p:tav tm="100000">
                                          <p:val>
                                            <p:strVal val="#ppt_x"/>
                                          </p:val>
                                        </p:tav>
                                      </p:tavLst>
                                    </p:anim>
                                    <p:anim calcmode="lin" valueType="num">
                                      <p:cBhvr additive="base">
                                        <p:cTn id="5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ppt_x"/>
                                          </p:val>
                                        </p:tav>
                                        <p:tav tm="100000">
                                          <p:val>
                                            <p:strVal val="#ppt_x"/>
                                          </p:val>
                                        </p:tav>
                                      </p:tavLst>
                                    </p:anim>
                                    <p:anim calcmode="lin" valueType="num">
                                      <p:cBhvr additive="base">
                                        <p:cTn id="56"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180218"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Verbraucher: Gastronomie, private Haushalte</a:t>
            </a:r>
            <a:endParaRPr lang="de-DE" altLang="de-DE" sz="2400" dirty="0">
              <a:solidFill>
                <a:schemeClr val="bg1"/>
              </a:solidFill>
            </a:endParaRPr>
          </a:p>
          <a:p>
            <a:endParaRPr lang="de-DE" altLang="de-DE" dirty="0">
              <a:solidFill>
                <a:schemeClr val="bg1"/>
              </a:solidFill>
            </a:endParaRPr>
          </a:p>
        </p:txBody>
      </p:sp>
      <p:pic>
        <p:nvPicPr>
          <p:cNvPr id="5" name="Grafik 4" descr="Ein Bild, das Person, drinnen, Gruppe, Personen enthält.&#10;&#10;Automatisch generierte Beschreibung">
            <a:extLst>
              <a:ext uri="{FF2B5EF4-FFF2-40B4-BE49-F238E27FC236}">
                <a16:creationId xmlns:a16="http://schemas.microsoft.com/office/drawing/2014/main" id="{3B665C36-5BAE-42F3-8DE1-6036A15B6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 y="1091166"/>
            <a:ext cx="2888113" cy="2337834"/>
          </a:xfrm>
          <a:prstGeom prst="rect">
            <a:avLst/>
          </a:prstGeom>
        </p:spPr>
      </p:pic>
      <p:sp>
        <p:nvSpPr>
          <p:cNvPr id="6" name="Textfeld 5">
            <a:extLst>
              <a:ext uri="{FF2B5EF4-FFF2-40B4-BE49-F238E27FC236}">
                <a16:creationId xmlns:a16="http://schemas.microsoft.com/office/drawing/2014/main" id="{F284446E-891B-485E-BAC4-D02C3D67109B}"/>
              </a:ext>
            </a:extLst>
          </p:cNvPr>
          <p:cNvSpPr txBox="1"/>
          <p:nvPr/>
        </p:nvSpPr>
        <p:spPr>
          <a:xfrm>
            <a:off x="3757873" y="2031794"/>
            <a:ext cx="6023801" cy="584775"/>
          </a:xfrm>
          <a:prstGeom prst="rect">
            <a:avLst/>
          </a:prstGeom>
          <a:noFill/>
        </p:spPr>
        <p:txBody>
          <a:bodyPr wrap="square" rtlCol="0">
            <a:spAutoFit/>
          </a:bodyPr>
          <a:lstStyle/>
          <a:p>
            <a:r>
              <a:rPr lang="de-DE" sz="1600" dirty="0">
                <a:solidFill>
                  <a:srgbClr val="3333FF"/>
                </a:solidFill>
              </a:rPr>
              <a:t>Die Verbraucher erwarten qualitativ hochwertige und nachhaltig produzierte Nahrungsmittel.</a:t>
            </a:r>
          </a:p>
        </p:txBody>
      </p:sp>
      <p:sp>
        <p:nvSpPr>
          <p:cNvPr id="7" name="Textfeld 6">
            <a:extLst>
              <a:ext uri="{FF2B5EF4-FFF2-40B4-BE49-F238E27FC236}">
                <a16:creationId xmlns:a16="http://schemas.microsoft.com/office/drawing/2014/main" id="{05184E9C-D383-4683-9D7F-6458D5D9AF36}"/>
              </a:ext>
            </a:extLst>
          </p:cNvPr>
          <p:cNvSpPr txBox="1"/>
          <p:nvPr/>
        </p:nvSpPr>
        <p:spPr>
          <a:xfrm>
            <a:off x="3757873" y="2858334"/>
            <a:ext cx="6023801" cy="584775"/>
          </a:xfrm>
          <a:prstGeom prst="rect">
            <a:avLst/>
          </a:prstGeom>
          <a:noFill/>
        </p:spPr>
        <p:txBody>
          <a:bodyPr wrap="square" rtlCol="0">
            <a:spAutoFit/>
          </a:bodyPr>
          <a:lstStyle/>
          <a:p>
            <a:r>
              <a:rPr lang="de-DE" sz="1600" dirty="0">
                <a:solidFill>
                  <a:srgbClr val="3333FF"/>
                </a:solidFill>
              </a:rPr>
              <a:t>Durch ihr Konsumverhalten bestimmen die Verbraucher mit, wie hoch die Emissionen im Bereich Ernährung liegen.</a:t>
            </a:r>
          </a:p>
        </p:txBody>
      </p:sp>
      <p:sp>
        <p:nvSpPr>
          <p:cNvPr id="11" name="Textfeld 10">
            <a:extLst>
              <a:ext uri="{FF2B5EF4-FFF2-40B4-BE49-F238E27FC236}">
                <a16:creationId xmlns:a16="http://schemas.microsoft.com/office/drawing/2014/main" id="{D6DFB0E8-D292-45E4-8FAD-DCF3D92629EE}"/>
              </a:ext>
            </a:extLst>
          </p:cNvPr>
          <p:cNvSpPr txBox="1"/>
          <p:nvPr/>
        </p:nvSpPr>
        <p:spPr>
          <a:xfrm>
            <a:off x="3757873" y="1205254"/>
            <a:ext cx="6023801" cy="584775"/>
          </a:xfrm>
          <a:prstGeom prst="rect">
            <a:avLst/>
          </a:prstGeom>
          <a:noFill/>
        </p:spPr>
        <p:txBody>
          <a:bodyPr wrap="square" rtlCol="0">
            <a:spAutoFit/>
          </a:bodyPr>
          <a:lstStyle/>
          <a:p>
            <a:r>
              <a:rPr lang="de-DE" sz="1600" dirty="0">
                <a:solidFill>
                  <a:srgbClr val="3333FF"/>
                </a:solidFill>
              </a:rPr>
              <a:t>Die Gastronomie ist sowohl Verbraucher als auch Anbieter von veredelten Nahrungsmitteln.</a:t>
            </a:r>
          </a:p>
        </p:txBody>
      </p:sp>
      <p:grpSp>
        <p:nvGrpSpPr>
          <p:cNvPr id="4" name="Gruppieren 3">
            <a:extLst>
              <a:ext uri="{FF2B5EF4-FFF2-40B4-BE49-F238E27FC236}">
                <a16:creationId xmlns:a16="http://schemas.microsoft.com/office/drawing/2014/main" id="{0A64BD67-41C3-4EA6-9FA3-15F0A4D2813B}"/>
              </a:ext>
            </a:extLst>
          </p:cNvPr>
          <p:cNvGrpSpPr/>
          <p:nvPr/>
        </p:nvGrpSpPr>
        <p:grpSpPr>
          <a:xfrm>
            <a:off x="638175" y="3557036"/>
            <a:ext cx="9143499" cy="2374457"/>
            <a:chOff x="638175" y="3557036"/>
            <a:chExt cx="9143499" cy="2374457"/>
          </a:xfrm>
        </p:grpSpPr>
        <p:sp>
          <p:nvSpPr>
            <p:cNvPr id="8" name="Textfeld 7">
              <a:extLst>
                <a:ext uri="{FF2B5EF4-FFF2-40B4-BE49-F238E27FC236}">
                  <a16:creationId xmlns:a16="http://schemas.microsoft.com/office/drawing/2014/main" id="{62A5DB20-6A51-40A7-A046-92763885DB70}"/>
                </a:ext>
              </a:extLst>
            </p:cNvPr>
            <p:cNvSpPr txBox="1"/>
            <p:nvPr/>
          </p:nvSpPr>
          <p:spPr>
            <a:xfrm>
              <a:off x="638175" y="3557036"/>
              <a:ext cx="9143499"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Verantwortungsvoller Umgang mit Lebensmittel verhindern Abfälle.   </a:t>
              </a:r>
            </a:p>
          </p:txBody>
        </p:sp>
        <p:sp>
          <p:nvSpPr>
            <p:cNvPr id="9" name="Textfeld 8">
              <a:extLst>
                <a:ext uri="{FF2B5EF4-FFF2-40B4-BE49-F238E27FC236}">
                  <a16:creationId xmlns:a16="http://schemas.microsoft.com/office/drawing/2014/main" id="{0F220F49-03A6-4C9B-9411-3D4D1F3C1FA8}"/>
                </a:ext>
              </a:extLst>
            </p:cNvPr>
            <p:cNvSpPr txBox="1"/>
            <p:nvPr/>
          </p:nvSpPr>
          <p:spPr>
            <a:xfrm>
              <a:off x="638175" y="5100496"/>
              <a:ext cx="9143499"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Gastronomie und die Endverbraucher müssen auch ihren Beitrag für Klimaschutz/ Energiewende in ihren Haushalten beisteuern. Die </a:t>
              </a:r>
              <a:r>
                <a:rPr lang="de-DE" sz="1600" dirty="0" err="1">
                  <a:solidFill>
                    <a:srgbClr val="3333FF"/>
                  </a:solidFill>
                </a:rPr>
                <a:t>Sektorkopplung</a:t>
              </a:r>
              <a:r>
                <a:rPr lang="de-DE" sz="1600" dirty="0">
                  <a:solidFill>
                    <a:srgbClr val="3333FF"/>
                  </a:solidFill>
                </a:rPr>
                <a:t> bei Energieerzeugung und</a:t>
              </a:r>
              <a:br>
                <a:rPr lang="de-DE" sz="1600" dirty="0">
                  <a:solidFill>
                    <a:srgbClr val="3333FF"/>
                  </a:solidFill>
                </a:rPr>
              </a:br>
              <a:r>
                <a:rPr lang="de-DE" sz="1600" dirty="0">
                  <a:solidFill>
                    <a:srgbClr val="3333FF"/>
                  </a:solidFill>
                </a:rPr>
                <a:t>-Verbrauch bildet hierzu eine wichtige Basis (siehe Kapitel „Wärme- und Mobilitätswende“)</a:t>
              </a:r>
            </a:p>
          </p:txBody>
        </p:sp>
        <p:sp>
          <p:nvSpPr>
            <p:cNvPr id="10" name="Textfeld 9">
              <a:extLst>
                <a:ext uri="{FF2B5EF4-FFF2-40B4-BE49-F238E27FC236}">
                  <a16:creationId xmlns:a16="http://schemas.microsoft.com/office/drawing/2014/main" id="{A506B289-CB2D-43E7-8AD7-1BA74C484206}"/>
                </a:ext>
              </a:extLst>
            </p:cNvPr>
            <p:cNvSpPr txBox="1"/>
            <p:nvPr/>
          </p:nvSpPr>
          <p:spPr>
            <a:xfrm>
              <a:off x="638175" y="4668083"/>
              <a:ext cx="9143499"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Konsequente Wertstofftrennung bei Abfällen unterstützt die Recycling-/Kreislaufwirtschaft.   </a:t>
              </a:r>
            </a:p>
          </p:txBody>
        </p:sp>
        <p:sp>
          <p:nvSpPr>
            <p:cNvPr id="12" name="Textfeld 11">
              <a:extLst>
                <a:ext uri="{FF2B5EF4-FFF2-40B4-BE49-F238E27FC236}">
                  <a16:creationId xmlns:a16="http://schemas.microsoft.com/office/drawing/2014/main" id="{DF666E9F-3790-45FC-BB51-7AF4A21830EE}"/>
                </a:ext>
              </a:extLst>
            </p:cNvPr>
            <p:cNvSpPr txBox="1"/>
            <p:nvPr/>
          </p:nvSpPr>
          <p:spPr>
            <a:xfrm>
              <a:off x="638175" y="3989449"/>
              <a:ext cx="9143499"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Verbraucher sollten belohnt werden durch günstigere Preise, wenn sie unverpackte oder nur in Papier verpackte Ware kaufen. Steuer/Abgabe auf Plastikverpackungen erhöhen!</a:t>
              </a:r>
            </a:p>
          </p:txBody>
        </p:sp>
      </p:grpSp>
      <p:sp>
        <p:nvSpPr>
          <p:cNvPr id="13" name="Textfeld 12">
            <a:extLst>
              <a:ext uri="{FF2B5EF4-FFF2-40B4-BE49-F238E27FC236}">
                <a16:creationId xmlns:a16="http://schemas.microsoft.com/office/drawing/2014/main" id="{B0226E9C-17FC-4B2F-BA4A-ACFA63304ED7}"/>
              </a:ext>
            </a:extLst>
          </p:cNvPr>
          <p:cNvSpPr txBox="1"/>
          <p:nvPr/>
        </p:nvSpPr>
        <p:spPr>
          <a:xfrm>
            <a:off x="0" y="5971505"/>
            <a:ext cx="9906000" cy="369332"/>
          </a:xfrm>
          <a:prstGeom prst="rect">
            <a:avLst/>
          </a:prstGeom>
          <a:noFill/>
        </p:spPr>
        <p:txBody>
          <a:bodyPr wrap="square" rtlCol="0">
            <a:spAutoFit/>
          </a:bodyPr>
          <a:lstStyle/>
          <a:p>
            <a:pPr algn="ctr"/>
            <a:r>
              <a:rPr lang="de-DE" sz="1800" dirty="0">
                <a:solidFill>
                  <a:srgbClr val="00B050"/>
                </a:solidFill>
              </a:rPr>
              <a:t>Auch Gastronomie und private Haushalte müssen ihren Beitrag zum Klimaschutz leisten! </a:t>
            </a:r>
          </a:p>
        </p:txBody>
      </p:sp>
    </p:spTree>
    <p:extLst>
      <p:ext uri="{BB962C8B-B14F-4D97-AF65-F5344CB8AC3E}">
        <p14:creationId xmlns:p14="http://schemas.microsoft.com/office/powerpoint/2010/main" val="88973673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ppt_x"/>
                                          </p:val>
                                        </p:tav>
                                        <p:tav tm="100000">
                                          <p:val>
                                            <p:strVal val="#ppt_x"/>
                                          </p:val>
                                        </p:tav>
                                      </p:tavLst>
                                    </p:anim>
                                    <p:anim calcmode="lin" valueType="num">
                                      <p:cBhvr additive="base">
                                        <p:cTn id="14"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pg_blau_basisversion">
  <a:themeElements>
    <a:clrScheme name="">
      <a:dk1>
        <a:srgbClr val="000000"/>
      </a:dk1>
      <a:lt1>
        <a:srgbClr val="FFFFFF"/>
      </a:lt1>
      <a:dk2>
        <a:srgbClr val="FFFFFF"/>
      </a:dk2>
      <a:lt2>
        <a:srgbClr val="808080"/>
      </a:lt2>
      <a:accent1>
        <a:srgbClr val="B2B2B2"/>
      </a:accent1>
      <a:accent2>
        <a:srgbClr val="3333CC"/>
      </a:accent2>
      <a:accent3>
        <a:srgbClr val="FFFFFF"/>
      </a:accent3>
      <a:accent4>
        <a:srgbClr val="000000"/>
      </a:accent4>
      <a:accent5>
        <a:srgbClr val="D5D5D5"/>
      </a:accent5>
      <a:accent6>
        <a:srgbClr val="2D2DB9"/>
      </a:accent6>
      <a:hlink>
        <a:srgbClr val="0000CC"/>
      </a:hlink>
      <a:folHlink>
        <a:srgbClr val="000099"/>
      </a:folHlink>
    </a:clrScheme>
    <a:fontScheme name="pg_blau_basisvers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g_blau_basis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g_blau_basis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g_blau_basis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g_blau_basis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g_blau_basis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g_blau_basis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8">
        <a:dk1>
          <a:srgbClr val="000000"/>
        </a:dk1>
        <a:lt1>
          <a:srgbClr val="FFFFFF"/>
        </a:lt1>
        <a:dk2>
          <a:srgbClr val="000000"/>
        </a:dk2>
        <a:lt2>
          <a:srgbClr val="808080"/>
        </a:lt2>
        <a:accent1>
          <a:srgbClr val="99FF33"/>
        </a:accent1>
        <a:accent2>
          <a:srgbClr val="3333CC"/>
        </a:accent2>
        <a:accent3>
          <a:srgbClr val="FFFFFF"/>
        </a:accent3>
        <a:accent4>
          <a:srgbClr val="000000"/>
        </a:accent4>
        <a:accent5>
          <a:srgbClr val="CAFFAD"/>
        </a:accent5>
        <a:accent6>
          <a:srgbClr val="2D2DB9"/>
        </a:accent6>
        <a:hlink>
          <a:srgbClr val="0000CC"/>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Settings\janke00s\Application Data\Microsoft\Templates\PG Folienvorlagen\pg_blau_basisversion.pot</Template>
  <TotalTime>0</TotalTime>
  <Words>1470</Words>
  <Application>Microsoft Office PowerPoint</Application>
  <PresentationFormat>A4-Papier (210 x 297 mm)</PresentationFormat>
  <Paragraphs>153</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Courier New</vt:lpstr>
      <vt:lpstr>Wingdings</vt:lpstr>
      <vt:lpstr>pg_blau_basisversion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janke00s</dc:creator>
  <cp:lastModifiedBy>Wolfgang Thiel</cp:lastModifiedBy>
  <cp:revision>2385</cp:revision>
  <cp:lastPrinted>2019-03-23T07:11:31Z</cp:lastPrinted>
  <dcterms:created xsi:type="dcterms:W3CDTF">2003-01-24T08:17:53Z</dcterms:created>
  <dcterms:modified xsi:type="dcterms:W3CDTF">2023-05-29T12:19:41Z</dcterms:modified>
</cp:coreProperties>
</file>