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8"/>
  </p:notesMasterIdLst>
  <p:handoutMasterIdLst>
    <p:handoutMasterId r:id="rId19"/>
  </p:handoutMasterIdLst>
  <p:sldIdLst>
    <p:sldId id="878" r:id="rId2"/>
    <p:sldId id="879" r:id="rId3"/>
    <p:sldId id="968" r:id="rId4"/>
    <p:sldId id="983" r:id="rId5"/>
    <p:sldId id="1001" r:id="rId6"/>
    <p:sldId id="1007" r:id="rId7"/>
    <p:sldId id="984" r:id="rId8"/>
    <p:sldId id="985" r:id="rId9"/>
    <p:sldId id="979" r:id="rId10"/>
    <p:sldId id="962" r:id="rId11"/>
    <p:sldId id="960" r:id="rId12"/>
    <p:sldId id="857" r:id="rId13"/>
    <p:sldId id="969" r:id="rId14"/>
    <p:sldId id="958" r:id="rId15"/>
    <p:sldId id="963" r:id="rId16"/>
    <p:sldId id="755" r:id="rId17"/>
  </p:sldIdLst>
  <p:sldSz cx="9906000" cy="6858000" type="A4"/>
  <p:notesSz cx="6865938" cy="9998075"/>
  <p:defaultTextStyle>
    <a:defPPr>
      <a:defRPr lang="en-GB"/>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48">
          <p15:clr>
            <a:srgbClr val="A4A3A4"/>
          </p15:clr>
        </p15:guide>
        <p15:guide id="2" pos="216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lfgang Thiel"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3333FF"/>
    <a:srgbClr val="0000CC"/>
    <a:srgbClr val="CC0066"/>
    <a:srgbClr val="D60093"/>
    <a:srgbClr val="CC3399"/>
    <a:srgbClr val="CC0099"/>
    <a:srgbClr val="FF33CC"/>
    <a:srgbClr val="006600"/>
    <a:srgbClr val="FF99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476" autoAdjust="0"/>
    <p:restoredTop sz="94660" autoAdjust="0"/>
  </p:normalViewPr>
  <p:slideViewPr>
    <p:cSldViewPr snapToGrid="0">
      <p:cViewPr varScale="1">
        <p:scale>
          <a:sx n="82" d="100"/>
          <a:sy n="82" d="100"/>
        </p:scale>
        <p:origin x="2886" y="78"/>
      </p:cViewPr>
      <p:guideLst>
        <p:guide orient="horz" pos="2160"/>
        <p:guide pos="3120"/>
      </p:guideLst>
    </p:cSldViewPr>
  </p:slideViewPr>
  <p:outlineViewPr>
    <p:cViewPr>
      <p:scale>
        <a:sx n="33" d="100"/>
        <a:sy n="33" d="100"/>
      </p:scale>
      <p:origin x="0" y="0"/>
    </p:cViewPr>
    <p:sldLst>
      <p:sld r:id="rId1" collapse="1"/>
    </p:sldLst>
  </p:outlineViewPr>
  <p:notesTextViewPr>
    <p:cViewPr>
      <p:scale>
        <a:sx n="3" d="2"/>
        <a:sy n="3" d="2"/>
      </p:scale>
      <p:origin x="0" y="0"/>
    </p:cViewPr>
  </p:notesTextViewPr>
  <p:sorterViewPr>
    <p:cViewPr varScale="1">
      <p:scale>
        <a:sx n="1" d="1"/>
        <a:sy n="1" d="1"/>
      </p:scale>
      <p:origin x="0" y="0"/>
    </p:cViewPr>
  </p:sorterViewPr>
  <p:notesViewPr>
    <p:cSldViewPr snapToGrid="0">
      <p:cViewPr>
        <p:scale>
          <a:sx n="100" d="100"/>
          <a:sy n="100" d="100"/>
        </p:scale>
        <p:origin x="1626" y="72"/>
      </p:cViewPr>
      <p:guideLst>
        <p:guide orient="horz" pos="3148"/>
        <p:guide pos="216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file:///D:\01%20Daten%20allgemein\WT\Energie\01Initiative%20S&#252;dpfalz-Energie\05Projekte\01Ausbaupfade%20Nullemission\2Ausbaupfad%20bis%202040\Transformation2040.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606525454899499E-2"/>
          <c:y val="3.4097636931183353E-2"/>
          <c:w val="0.89019404564367488"/>
          <c:h val="0.83815989118176482"/>
        </c:manualLayout>
      </c:layout>
      <c:lineChart>
        <c:grouping val="standard"/>
        <c:varyColors val="0"/>
        <c:ser>
          <c:idx val="0"/>
          <c:order val="0"/>
          <c:tx>
            <c:strRef>
              <c:f>'Transformation (2)'!$A$2</c:f>
              <c:strCache>
                <c:ptCount val="1"/>
                <c:pt idx="0">
                  <c:v>Bedarf</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3.4143777565387348E-2"/>
                  <c:y val="-4.255555311224133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lumMod val="75000"/>
                        </a:schemeClr>
                      </a:solidFill>
                      <a:latin typeface="+mn-lt"/>
                      <a:ea typeface="+mn-ea"/>
                      <a:cs typeface="+mn-cs"/>
                    </a:defRPr>
                  </a:pPr>
                  <a:endParaRPr lang="de-D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1A3-412F-B366-A8450EF5F22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'Transformation (2)'!$B$1:$Y$1</c:f>
              <c:numCache>
                <c:formatCode>General</c:formatCode>
                <c:ptCount val="24"/>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pt idx="20">
                  <c:v>2037</c:v>
                </c:pt>
                <c:pt idx="21">
                  <c:v>2038</c:v>
                </c:pt>
                <c:pt idx="22">
                  <c:v>2039</c:v>
                </c:pt>
                <c:pt idx="23">
                  <c:v>2040</c:v>
                </c:pt>
              </c:numCache>
            </c:numRef>
          </c:cat>
          <c:val>
            <c:numRef>
              <c:f>'Transformation (2)'!$B$2:$Y$2</c:f>
              <c:numCache>
                <c:formatCode>#,##0</c:formatCode>
                <c:ptCount val="24"/>
                <c:pt idx="0">
                  <c:v>3485</c:v>
                </c:pt>
                <c:pt idx="1">
                  <c:v>3416.695652173913</c:v>
                </c:pt>
                <c:pt idx="2">
                  <c:v>3348.391304347826</c:v>
                </c:pt>
                <c:pt idx="3">
                  <c:v>3280.086956521739</c:v>
                </c:pt>
                <c:pt idx="4">
                  <c:v>3211.782608695652</c:v>
                </c:pt>
                <c:pt idx="5">
                  <c:v>3143.478260869565</c:v>
                </c:pt>
                <c:pt idx="6">
                  <c:v>3075.173913043478</c:v>
                </c:pt>
                <c:pt idx="7">
                  <c:v>3006.869565217391</c:v>
                </c:pt>
                <c:pt idx="8">
                  <c:v>2938.565217391304</c:v>
                </c:pt>
                <c:pt idx="9">
                  <c:v>2870.260869565217</c:v>
                </c:pt>
                <c:pt idx="10">
                  <c:v>2801.95652173913</c:v>
                </c:pt>
                <c:pt idx="11">
                  <c:v>2733.652173913043</c:v>
                </c:pt>
                <c:pt idx="12">
                  <c:v>2665.347826086956</c:v>
                </c:pt>
                <c:pt idx="13">
                  <c:v>2597.0434782608691</c:v>
                </c:pt>
                <c:pt idx="14">
                  <c:v>2528.7391304347821</c:v>
                </c:pt>
                <c:pt idx="15">
                  <c:v>2460.4347826086951</c:v>
                </c:pt>
                <c:pt idx="16">
                  <c:v>2392.1304347826081</c:v>
                </c:pt>
                <c:pt idx="17">
                  <c:v>2323.8260869565211</c:v>
                </c:pt>
                <c:pt idx="18">
                  <c:v>2255.5217391304341</c:v>
                </c:pt>
                <c:pt idx="19">
                  <c:v>2187.2173913043471</c:v>
                </c:pt>
                <c:pt idx="20">
                  <c:v>2118.9130434782601</c:v>
                </c:pt>
                <c:pt idx="21">
                  <c:v>2050.6086956521731</c:v>
                </c:pt>
                <c:pt idx="22">
                  <c:v>1982.3043478260861</c:v>
                </c:pt>
                <c:pt idx="23">
                  <c:v>1914</c:v>
                </c:pt>
              </c:numCache>
            </c:numRef>
          </c:val>
          <c:smooth val="0"/>
          <c:extLst>
            <c:ext xmlns:c16="http://schemas.microsoft.com/office/drawing/2014/chart" uri="{C3380CC4-5D6E-409C-BE32-E72D297353CC}">
              <c16:uniqueId val="{00000000-01A3-412F-B366-A8450EF5F225}"/>
            </c:ext>
          </c:extLst>
        </c:ser>
        <c:ser>
          <c:idx val="1"/>
          <c:order val="1"/>
          <c:tx>
            <c:strRef>
              <c:f>'Transformation (2)'!$A$3</c:f>
              <c:strCache>
                <c:ptCount val="1"/>
                <c:pt idx="0">
                  <c:v>Erneuerbare</c:v>
                </c:pt>
              </c:strCache>
            </c:strRef>
          </c:tx>
          <c:spPr>
            <a:ln w="28575" cap="rnd">
              <a:solidFill>
                <a:srgbClr val="008000"/>
              </a:solidFill>
              <a:round/>
            </a:ln>
            <a:effectLst/>
          </c:spPr>
          <c:marker>
            <c:symbol val="circle"/>
            <c:size val="5"/>
            <c:spPr>
              <a:solidFill>
                <a:schemeClr val="accent2"/>
              </a:solidFill>
              <a:ln w="9525">
                <a:solidFill>
                  <a:srgbClr val="008000"/>
                </a:solidFill>
              </a:ln>
              <a:effectLst/>
            </c:spPr>
          </c:marker>
          <c:dLbls>
            <c:dLbl>
              <c:idx val="0"/>
              <c:layout>
                <c:manualLayout>
                  <c:x val="-3.4143777565387362E-2"/>
                  <c:y val="2.39374986256356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1A3-412F-B366-A8450EF5F225}"/>
                </c:ext>
              </c:extLst>
            </c:dLbl>
            <c:dLbl>
              <c:idx val="23"/>
              <c:layout>
                <c:manualLayout>
                  <c:x val="0"/>
                  <c:y val="-2.659722069515082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1A3-412F-B366-A8450EF5F22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8000"/>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'Transformation (2)'!$B$1:$Y$1</c:f>
              <c:numCache>
                <c:formatCode>General</c:formatCode>
                <c:ptCount val="24"/>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pt idx="20">
                  <c:v>2037</c:v>
                </c:pt>
                <c:pt idx="21">
                  <c:v>2038</c:v>
                </c:pt>
                <c:pt idx="22">
                  <c:v>2039</c:v>
                </c:pt>
                <c:pt idx="23">
                  <c:v>2040</c:v>
                </c:pt>
              </c:numCache>
            </c:numRef>
          </c:cat>
          <c:val>
            <c:numRef>
              <c:f>'Transformation (2)'!$B$3:$Y$3</c:f>
              <c:numCache>
                <c:formatCode>#,##0</c:formatCode>
                <c:ptCount val="24"/>
                <c:pt idx="0">
                  <c:v>496</c:v>
                </c:pt>
                <c:pt idx="1">
                  <c:v>500.96</c:v>
                </c:pt>
                <c:pt idx="2">
                  <c:v>505.96959999999996</c:v>
                </c:pt>
                <c:pt idx="3">
                  <c:v>511.02929599999999</c:v>
                </c:pt>
                <c:pt idx="4">
                  <c:v>581.17783120000001</c:v>
                </c:pt>
                <c:pt idx="5">
                  <c:v>651.32636639999998</c:v>
                </c:pt>
                <c:pt idx="6">
                  <c:v>721.47490159999995</c:v>
                </c:pt>
                <c:pt idx="7">
                  <c:v>791.62343679999992</c:v>
                </c:pt>
                <c:pt idx="8">
                  <c:v>861.77197199999989</c:v>
                </c:pt>
                <c:pt idx="9">
                  <c:v>931.92050719999986</c:v>
                </c:pt>
                <c:pt idx="10">
                  <c:v>1002.0690423999998</c:v>
                </c:pt>
                <c:pt idx="11">
                  <c:v>1072.2175775999999</c:v>
                </c:pt>
                <c:pt idx="12">
                  <c:v>1142.3661127999999</c:v>
                </c:pt>
                <c:pt idx="13">
                  <c:v>1212.5146479999999</c:v>
                </c:pt>
                <c:pt idx="14">
                  <c:v>1282.6631831999998</c:v>
                </c:pt>
                <c:pt idx="15">
                  <c:v>1352.8117183999998</c:v>
                </c:pt>
                <c:pt idx="16">
                  <c:v>1422.9602535999998</c:v>
                </c:pt>
                <c:pt idx="17">
                  <c:v>1493.1087887999997</c:v>
                </c:pt>
                <c:pt idx="18">
                  <c:v>1563.2573239999997</c:v>
                </c:pt>
                <c:pt idx="19">
                  <c:v>1633.4058591999997</c:v>
                </c:pt>
                <c:pt idx="20">
                  <c:v>1703.5543943999996</c:v>
                </c:pt>
                <c:pt idx="21">
                  <c:v>1773.7029295999996</c:v>
                </c:pt>
                <c:pt idx="22">
                  <c:v>1843.8514647999996</c:v>
                </c:pt>
                <c:pt idx="23">
                  <c:v>1914</c:v>
                </c:pt>
              </c:numCache>
            </c:numRef>
          </c:val>
          <c:smooth val="0"/>
          <c:extLst>
            <c:ext xmlns:c16="http://schemas.microsoft.com/office/drawing/2014/chart" uri="{C3380CC4-5D6E-409C-BE32-E72D297353CC}">
              <c16:uniqueId val="{00000001-01A3-412F-B366-A8450EF5F225}"/>
            </c:ext>
          </c:extLst>
        </c:ser>
        <c:ser>
          <c:idx val="2"/>
          <c:order val="2"/>
          <c:tx>
            <c:strRef>
              <c:f>'Transformation (2)'!$A$4</c:f>
              <c:strCache>
                <c:ptCount val="1"/>
                <c:pt idx="0">
                  <c:v>Mineralöl-nichtenergetisch</c:v>
                </c:pt>
              </c:strCache>
            </c:strRef>
          </c:tx>
          <c:spPr>
            <a:ln w="28575" cap="rnd">
              <a:solidFill>
                <a:srgbClr val="FFC000"/>
              </a:solidFill>
              <a:round/>
            </a:ln>
            <a:effectLst/>
          </c:spPr>
          <c:marker>
            <c:symbol val="circle"/>
            <c:size val="5"/>
            <c:spPr>
              <a:solidFill>
                <a:schemeClr val="accent3"/>
              </a:solidFill>
              <a:ln w="9525">
                <a:solidFill>
                  <a:srgbClr val="FFC000"/>
                </a:solidFill>
              </a:ln>
              <a:effectLst/>
            </c:spPr>
          </c:marker>
          <c:dLbls>
            <c:dLbl>
              <c:idx val="0"/>
              <c:layout>
                <c:manualLayout>
                  <c:x val="-1.4445444354586967E-2"/>
                  <c:y val="-6.3833329668361971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C000"/>
                      </a:solidFill>
                      <a:latin typeface="+mn-lt"/>
                      <a:ea typeface="+mn-ea"/>
                      <a:cs typeface="+mn-cs"/>
                    </a:defRPr>
                  </a:pPr>
                  <a:endParaRPr lang="de-D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1A3-412F-B366-A8450EF5F22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'Transformation (2)'!$B$1:$Y$1</c:f>
              <c:numCache>
                <c:formatCode>General</c:formatCode>
                <c:ptCount val="24"/>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pt idx="20">
                  <c:v>2037</c:v>
                </c:pt>
                <c:pt idx="21">
                  <c:v>2038</c:v>
                </c:pt>
                <c:pt idx="22">
                  <c:v>2039</c:v>
                </c:pt>
                <c:pt idx="23">
                  <c:v>2040</c:v>
                </c:pt>
              </c:numCache>
            </c:numRef>
          </c:cat>
          <c:val>
            <c:numRef>
              <c:f>'Transformation (2)'!$B$4:$Y$4</c:f>
              <c:numCache>
                <c:formatCode>#,##0</c:formatCode>
                <c:ptCount val="24"/>
                <c:pt idx="0">
                  <c:v>1014.0000104399999</c:v>
                </c:pt>
                <c:pt idx="1">
                  <c:v>969.91305346434774</c:v>
                </c:pt>
                <c:pt idx="2">
                  <c:v>925.82609648869561</c:v>
                </c:pt>
                <c:pt idx="3">
                  <c:v>881.73913951304348</c:v>
                </c:pt>
                <c:pt idx="4">
                  <c:v>837.65218253739135</c:v>
                </c:pt>
                <c:pt idx="5">
                  <c:v>793.56522556173923</c:v>
                </c:pt>
                <c:pt idx="6">
                  <c:v>749.4782685860871</c:v>
                </c:pt>
                <c:pt idx="7">
                  <c:v>705.39131161043497</c:v>
                </c:pt>
                <c:pt idx="8">
                  <c:v>661.30435463478284</c:v>
                </c:pt>
                <c:pt idx="9">
                  <c:v>617.21739765913071</c:v>
                </c:pt>
                <c:pt idx="10">
                  <c:v>573.13044068347858</c:v>
                </c:pt>
                <c:pt idx="11">
                  <c:v>529.04348370782645</c:v>
                </c:pt>
                <c:pt idx="12">
                  <c:v>484.95652673217427</c:v>
                </c:pt>
                <c:pt idx="13">
                  <c:v>440.86956975652208</c:v>
                </c:pt>
                <c:pt idx="14">
                  <c:v>396.7826127808699</c:v>
                </c:pt>
                <c:pt idx="15">
                  <c:v>352.69565580521771</c:v>
                </c:pt>
                <c:pt idx="16">
                  <c:v>308.60869882956553</c:v>
                </c:pt>
                <c:pt idx="17">
                  <c:v>264.52174185391334</c:v>
                </c:pt>
                <c:pt idx="18">
                  <c:v>220.43478487826115</c:v>
                </c:pt>
                <c:pt idx="19">
                  <c:v>176.34782790260897</c:v>
                </c:pt>
                <c:pt idx="20">
                  <c:v>132.26087092695678</c:v>
                </c:pt>
                <c:pt idx="21">
                  <c:v>88.173913951304613</c:v>
                </c:pt>
                <c:pt idx="22">
                  <c:v>44.086956975652441</c:v>
                </c:pt>
                <c:pt idx="23">
                  <c:v>0</c:v>
                </c:pt>
              </c:numCache>
            </c:numRef>
          </c:val>
          <c:smooth val="0"/>
          <c:extLst>
            <c:ext xmlns:c16="http://schemas.microsoft.com/office/drawing/2014/chart" uri="{C3380CC4-5D6E-409C-BE32-E72D297353CC}">
              <c16:uniqueId val="{00000002-01A3-412F-B366-A8450EF5F225}"/>
            </c:ext>
          </c:extLst>
        </c:ser>
        <c:ser>
          <c:idx val="3"/>
          <c:order val="3"/>
          <c:tx>
            <c:strRef>
              <c:f>'Transformation (2)'!$A$5</c:f>
              <c:strCache>
                <c:ptCount val="1"/>
                <c:pt idx="0">
                  <c:v>Kohle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0"/>
              <c:layout>
                <c:manualLayout>
                  <c:x val="-3.4143777565387362E-2"/>
                  <c:y val="3.7236108973211057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1A3-412F-B366-A8450EF5F22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'Transformation (2)'!$B$1:$Y$1</c:f>
              <c:numCache>
                <c:formatCode>General</c:formatCode>
                <c:ptCount val="24"/>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pt idx="20">
                  <c:v>2037</c:v>
                </c:pt>
                <c:pt idx="21">
                  <c:v>2038</c:v>
                </c:pt>
                <c:pt idx="22">
                  <c:v>2039</c:v>
                </c:pt>
                <c:pt idx="23">
                  <c:v>2040</c:v>
                </c:pt>
              </c:numCache>
            </c:numRef>
          </c:cat>
          <c:val>
            <c:numRef>
              <c:f>'Transformation (2)'!$B$5:$Y$5</c:f>
              <c:numCache>
                <c:formatCode>#,##0</c:formatCode>
                <c:ptCount val="24"/>
                <c:pt idx="0">
                  <c:v>831.94445109999992</c:v>
                </c:pt>
                <c:pt idx="1">
                  <c:v>785.72531492777773</c:v>
                </c:pt>
                <c:pt idx="2">
                  <c:v>739.50617875555554</c:v>
                </c:pt>
                <c:pt idx="3">
                  <c:v>693.28704258333335</c:v>
                </c:pt>
                <c:pt idx="4">
                  <c:v>647.06790641111115</c:v>
                </c:pt>
                <c:pt idx="5">
                  <c:v>600.84877023888896</c:v>
                </c:pt>
                <c:pt idx="6">
                  <c:v>554.62963406666677</c:v>
                </c:pt>
                <c:pt idx="7">
                  <c:v>508.41049789444457</c:v>
                </c:pt>
                <c:pt idx="8">
                  <c:v>462.19136172222238</c:v>
                </c:pt>
                <c:pt idx="9">
                  <c:v>415.97222555000019</c:v>
                </c:pt>
                <c:pt idx="10">
                  <c:v>369.753089377778</c:v>
                </c:pt>
                <c:pt idx="11">
                  <c:v>323.5339532055558</c:v>
                </c:pt>
                <c:pt idx="12">
                  <c:v>277.31481703333361</c:v>
                </c:pt>
                <c:pt idx="13">
                  <c:v>231.09568086111139</c:v>
                </c:pt>
                <c:pt idx="14">
                  <c:v>184.87654468888917</c:v>
                </c:pt>
                <c:pt idx="15">
                  <c:v>138.65740851666695</c:v>
                </c:pt>
                <c:pt idx="16">
                  <c:v>92.438272344444727</c:v>
                </c:pt>
                <c:pt idx="17">
                  <c:v>46.219136172222505</c:v>
                </c:pt>
                <c:pt idx="18">
                  <c:v>0</c:v>
                </c:pt>
              </c:numCache>
            </c:numRef>
          </c:val>
          <c:smooth val="0"/>
          <c:extLst>
            <c:ext xmlns:c16="http://schemas.microsoft.com/office/drawing/2014/chart" uri="{C3380CC4-5D6E-409C-BE32-E72D297353CC}">
              <c16:uniqueId val="{00000003-01A3-412F-B366-A8450EF5F225}"/>
            </c:ext>
          </c:extLst>
        </c:ser>
        <c:ser>
          <c:idx val="4"/>
          <c:order val="4"/>
          <c:tx>
            <c:strRef>
              <c:f>'Transformation (2)'!$A$6</c:f>
              <c:strCache>
                <c:ptCount val="1"/>
                <c:pt idx="0">
                  <c:v>Kernenergie</c:v>
                </c:pt>
              </c:strCache>
            </c:strRef>
          </c:tx>
          <c:spPr>
            <a:ln w="28575" cap="rnd">
              <a:solidFill>
                <a:srgbClr val="FF66FF"/>
              </a:solidFill>
              <a:round/>
            </a:ln>
            <a:effectLst/>
          </c:spPr>
          <c:marker>
            <c:symbol val="circle"/>
            <c:size val="5"/>
            <c:spPr>
              <a:solidFill>
                <a:schemeClr val="accent5"/>
              </a:solidFill>
              <a:ln w="9525">
                <a:solidFill>
                  <a:srgbClr val="FF66FF"/>
                </a:solidFill>
              </a:ln>
              <a:effectLst/>
            </c:spPr>
          </c:marker>
          <c:dLbls>
            <c:dLbl>
              <c:idx val="0"/>
              <c:layout>
                <c:manualLayout>
                  <c:x val="-3.151733313728064E-2"/>
                  <c:y val="4.2555553112241219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66FF"/>
                      </a:solidFill>
                      <a:latin typeface="+mn-lt"/>
                      <a:ea typeface="+mn-ea"/>
                      <a:cs typeface="+mn-cs"/>
                    </a:defRPr>
                  </a:pPr>
                  <a:endParaRPr lang="de-D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1A3-412F-B366-A8450EF5F22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'Transformation (2)'!$B$1:$Y$1</c:f>
              <c:numCache>
                <c:formatCode>General</c:formatCode>
                <c:ptCount val="24"/>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pt idx="20">
                  <c:v>2037</c:v>
                </c:pt>
                <c:pt idx="21">
                  <c:v>2038</c:v>
                </c:pt>
                <c:pt idx="22">
                  <c:v>2039</c:v>
                </c:pt>
                <c:pt idx="23">
                  <c:v>2040</c:v>
                </c:pt>
              </c:numCache>
            </c:numRef>
          </c:cat>
          <c:val>
            <c:numRef>
              <c:f>'Transformation (2)'!$B$6:$Y$6</c:f>
              <c:numCache>
                <c:formatCode>#,##0</c:formatCode>
                <c:ptCount val="24"/>
                <c:pt idx="0">
                  <c:v>231.38889073999997</c:v>
                </c:pt>
                <c:pt idx="1">
                  <c:v>185.11111259199998</c:v>
                </c:pt>
                <c:pt idx="2">
                  <c:v>138.833334444</c:v>
                </c:pt>
                <c:pt idx="3">
                  <c:v>92.555556296000006</c:v>
                </c:pt>
                <c:pt idx="4">
                  <c:v>46.27777814800001</c:v>
                </c:pt>
                <c:pt idx="5">
                  <c:v>0</c:v>
                </c:pt>
              </c:numCache>
            </c:numRef>
          </c:val>
          <c:smooth val="0"/>
          <c:extLst>
            <c:ext xmlns:c16="http://schemas.microsoft.com/office/drawing/2014/chart" uri="{C3380CC4-5D6E-409C-BE32-E72D297353CC}">
              <c16:uniqueId val="{00000004-01A3-412F-B366-A8450EF5F225}"/>
            </c:ext>
          </c:extLst>
        </c:ser>
        <c:ser>
          <c:idx val="5"/>
          <c:order val="5"/>
          <c:tx>
            <c:strRef>
              <c:f>'Transformation (2)'!$A$7</c:f>
              <c:strCache>
                <c:ptCount val="1"/>
                <c:pt idx="0">
                  <c:v>Erdgas</c:v>
                </c:pt>
              </c:strCache>
            </c:strRef>
          </c:tx>
          <c:spPr>
            <a:ln w="28575" cap="rnd">
              <a:solidFill>
                <a:srgbClr val="FFFF00"/>
              </a:solidFill>
              <a:round/>
            </a:ln>
            <a:effectLst/>
          </c:spPr>
          <c:marker>
            <c:symbol val="circle"/>
            <c:size val="5"/>
            <c:spPr>
              <a:solidFill>
                <a:schemeClr val="accent6"/>
              </a:solidFill>
              <a:ln w="9525">
                <a:solidFill>
                  <a:srgbClr val="FFFF00"/>
                </a:solidFill>
              </a:ln>
              <a:effectLst/>
            </c:spPr>
          </c:marker>
          <c:dLbls>
            <c:dLbl>
              <c:idx val="0"/>
              <c:layout>
                <c:manualLayout>
                  <c:x val="-6.0408221846454543E-2"/>
                  <c:y val="-6.915277380739214E-2"/>
                </c:manualLayout>
              </c:layout>
              <c:spPr>
                <a:solidFill>
                  <a:schemeClr val="accent2"/>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FF00"/>
                      </a:solidFill>
                      <a:latin typeface="+mn-lt"/>
                      <a:ea typeface="+mn-ea"/>
                      <a:cs typeface="+mn-cs"/>
                    </a:defRPr>
                  </a:pPr>
                  <a:endParaRPr lang="de-D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1A3-412F-B366-A8450EF5F225}"/>
                </c:ext>
              </c:extLst>
            </c:dLbl>
            <c:spPr>
              <a:solidFill>
                <a:schemeClr val="accent2"/>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FF00"/>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'Transformation (2)'!$B$1:$Y$1</c:f>
              <c:numCache>
                <c:formatCode>General</c:formatCode>
                <c:ptCount val="24"/>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pt idx="20">
                  <c:v>2037</c:v>
                </c:pt>
                <c:pt idx="21">
                  <c:v>2038</c:v>
                </c:pt>
                <c:pt idx="22">
                  <c:v>2039</c:v>
                </c:pt>
                <c:pt idx="23">
                  <c:v>2040</c:v>
                </c:pt>
              </c:numCache>
            </c:numRef>
          </c:cat>
          <c:val>
            <c:numRef>
              <c:f>'Transformation (2)'!$B$7:$Y$7</c:f>
              <c:numCache>
                <c:formatCode>#,##0</c:formatCode>
                <c:ptCount val="24"/>
                <c:pt idx="0">
                  <c:v>900.55556275999993</c:v>
                </c:pt>
                <c:pt idx="1">
                  <c:v>974.98617118978768</c:v>
                </c:pt>
                <c:pt idx="2">
                  <c:v>1038.256094659575</c:v>
                </c:pt>
                <c:pt idx="3">
                  <c:v>1101.4759221293618</c:v>
                </c:pt>
                <c:pt idx="4">
                  <c:v>1099.6069103991495</c:v>
                </c:pt>
                <c:pt idx="5">
                  <c:v>1097.7378986689369</c:v>
                </c:pt>
                <c:pt idx="6">
                  <c:v>1049.5911087907241</c:v>
                </c:pt>
                <c:pt idx="7">
                  <c:v>1001.4443189125114</c:v>
                </c:pt>
                <c:pt idx="8">
                  <c:v>953.2975290342988</c:v>
                </c:pt>
                <c:pt idx="9">
                  <c:v>905.15073915608616</c:v>
                </c:pt>
                <c:pt idx="10">
                  <c:v>857.00394927787352</c:v>
                </c:pt>
                <c:pt idx="11">
                  <c:v>808.85715939966087</c:v>
                </c:pt>
                <c:pt idx="12">
                  <c:v>760.71036952144823</c:v>
                </c:pt>
                <c:pt idx="13">
                  <c:v>712.5635796432357</c:v>
                </c:pt>
                <c:pt idx="14">
                  <c:v>664.41678976502317</c:v>
                </c:pt>
                <c:pt idx="15">
                  <c:v>616.26999988681064</c:v>
                </c:pt>
                <c:pt idx="16">
                  <c:v>568.12321000859799</c:v>
                </c:pt>
                <c:pt idx="17">
                  <c:v>519.97642013038546</c:v>
                </c:pt>
                <c:pt idx="18">
                  <c:v>471.82963025217322</c:v>
                </c:pt>
                <c:pt idx="19">
                  <c:v>377.46370420173844</c:v>
                </c:pt>
                <c:pt idx="20">
                  <c:v>283.09777815130366</c:v>
                </c:pt>
                <c:pt idx="21">
                  <c:v>188.73185210086888</c:v>
                </c:pt>
                <c:pt idx="22">
                  <c:v>94.365926050434069</c:v>
                </c:pt>
                <c:pt idx="23">
                  <c:v>0</c:v>
                </c:pt>
              </c:numCache>
            </c:numRef>
          </c:val>
          <c:smooth val="0"/>
          <c:extLst>
            <c:ext xmlns:c16="http://schemas.microsoft.com/office/drawing/2014/chart" uri="{C3380CC4-5D6E-409C-BE32-E72D297353CC}">
              <c16:uniqueId val="{00000005-01A3-412F-B366-A8450EF5F225}"/>
            </c:ext>
          </c:extLst>
        </c:ser>
        <c:dLbls>
          <c:showLegendKey val="0"/>
          <c:showVal val="0"/>
          <c:showCatName val="0"/>
          <c:showSerName val="0"/>
          <c:showPercent val="0"/>
          <c:showBubbleSize val="0"/>
        </c:dLbls>
        <c:marker val="1"/>
        <c:smooth val="0"/>
        <c:axId val="403084656"/>
        <c:axId val="403078752"/>
      </c:lineChart>
      <c:catAx>
        <c:axId val="403084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e-DE"/>
          </a:p>
        </c:txPr>
        <c:crossAx val="403078752"/>
        <c:crosses val="autoZero"/>
        <c:auto val="1"/>
        <c:lblAlgn val="ctr"/>
        <c:lblOffset val="100"/>
        <c:noMultiLvlLbl val="0"/>
      </c:catAx>
      <c:valAx>
        <c:axId val="4030787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e-DE"/>
          </a:p>
        </c:txPr>
        <c:crossAx val="403084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6501" name="Rectangle 5">
            <a:extLst>
              <a:ext uri="{FF2B5EF4-FFF2-40B4-BE49-F238E27FC236}">
                <a16:creationId xmlns:a16="http://schemas.microsoft.com/office/drawing/2014/main" id="{A7C46796-AE6A-46F3-A5BF-1F01171DA475}"/>
              </a:ext>
            </a:extLst>
          </p:cNvPr>
          <p:cNvSpPr>
            <a:spLocks noGrp="1" noChangeArrowheads="1"/>
          </p:cNvSpPr>
          <p:nvPr>
            <p:ph type="sldNum" sz="quarter" idx="3"/>
          </p:nvPr>
        </p:nvSpPr>
        <p:spPr bwMode="auto">
          <a:xfrm>
            <a:off x="1946275" y="9721850"/>
            <a:ext cx="297338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46" tIns="46273" rIns="92546" bIns="46273" numCol="1" anchor="b" anchorCtr="0" compatLnSpc="1">
            <a:prstTxWarp prst="textNoShape">
              <a:avLst/>
            </a:prstTxWarp>
            <a:spAutoFit/>
          </a:bodyPr>
          <a:lstStyle>
            <a:lvl1pPr algn="ctr">
              <a:buFontTx/>
              <a:buNone/>
              <a:defRPr sz="1200"/>
            </a:lvl1pPr>
          </a:lstStyle>
          <a:p>
            <a:pPr>
              <a:defRPr/>
            </a:pPr>
            <a:fld id="{756BF379-7855-4659-BBCC-EFA696053E22}" type="slidenum">
              <a:rPr lang="de-DE" altLang="de-DE"/>
              <a:pPr>
                <a:defRPr/>
              </a:pPr>
              <a:t>‹Nr.›</a:t>
            </a:fld>
            <a:endParaRPr lang="de-DE"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4">
            <a:extLst>
              <a:ext uri="{FF2B5EF4-FFF2-40B4-BE49-F238E27FC236}">
                <a16:creationId xmlns:a16="http://schemas.microsoft.com/office/drawing/2014/main" id="{C43C84ED-B8EF-4DF7-A2DF-3474AC570533}"/>
              </a:ext>
            </a:extLst>
          </p:cNvPr>
          <p:cNvSpPr>
            <a:spLocks noGrp="1" noRot="1" noChangeAspect="1" noChangeArrowheads="1" noTextEdit="1"/>
          </p:cNvSpPr>
          <p:nvPr>
            <p:ph type="sldImg" idx="2"/>
          </p:nvPr>
        </p:nvSpPr>
        <p:spPr bwMode="auto">
          <a:xfrm>
            <a:off x="730250" y="749300"/>
            <a:ext cx="5413375" cy="37496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4869" name="Rectangle 5">
            <a:extLst>
              <a:ext uri="{FF2B5EF4-FFF2-40B4-BE49-F238E27FC236}">
                <a16:creationId xmlns:a16="http://schemas.microsoft.com/office/drawing/2014/main" id="{E7E31A47-72D7-49CB-BD22-BD666A78F1AD}"/>
              </a:ext>
            </a:extLst>
          </p:cNvPr>
          <p:cNvSpPr>
            <a:spLocks noGrp="1" noChangeArrowheads="1"/>
          </p:cNvSpPr>
          <p:nvPr>
            <p:ph type="body" sz="quarter" idx="3"/>
          </p:nvPr>
        </p:nvSpPr>
        <p:spPr bwMode="auto">
          <a:xfrm>
            <a:off x="860425" y="4748213"/>
            <a:ext cx="5159375" cy="4500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46" tIns="46273" rIns="92546" bIns="46273"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p:txBody>
      </p:sp>
      <p:sp>
        <p:nvSpPr>
          <p:cNvPr id="164872" name="Rectangle 8">
            <a:extLst>
              <a:ext uri="{FF2B5EF4-FFF2-40B4-BE49-F238E27FC236}">
                <a16:creationId xmlns:a16="http://schemas.microsoft.com/office/drawing/2014/main" id="{4781C312-BF01-4699-9695-A5F6FF06B579}"/>
              </a:ext>
            </a:extLst>
          </p:cNvPr>
          <p:cNvSpPr>
            <a:spLocks noGrp="1" noChangeArrowheads="1"/>
          </p:cNvSpPr>
          <p:nvPr>
            <p:ph type="sldNum" sz="quarter" idx="5"/>
          </p:nvPr>
        </p:nvSpPr>
        <p:spPr bwMode="auto">
          <a:xfrm>
            <a:off x="1920875" y="9529763"/>
            <a:ext cx="30241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46" tIns="46273" rIns="92546" bIns="46273" numCol="1" anchor="b" anchorCtr="0" compatLnSpc="1">
            <a:prstTxWarp prst="textNoShape">
              <a:avLst/>
            </a:prstTxWarp>
          </a:bodyPr>
          <a:lstStyle>
            <a:lvl1pPr algn="ctr">
              <a:buFontTx/>
              <a:buNone/>
              <a:defRPr sz="1200"/>
            </a:lvl1pPr>
          </a:lstStyle>
          <a:p>
            <a:pPr>
              <a:defRPr/>
            </a:pPr>
            <a:fld id="{A41CB4C0-2579-4E3E-81C4-43D022665DC0}"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138113" indent="-136525" algn="l" rtl="0" eaLnBrk="0" fontAlgn="base" hangingPunct="0">
      <a:spcBef>
        <a:spcPct val="30000"/>
      </a:spcBef>
      <a:spcAft>
        <a:spcPct val="0"/>
      </a:spcAft>
      <a:buChar char="•"/>
      <a:defRPr sz="1200" kern="1200">
        <a:solidFill>
          <a:schemeClr val="tx1"/>
        </a:solidFill>
        <a:latin typeface="Arial" charset="0"/>
        <a:ea typeface="+mn-ea"/>
        <a:cs typeface="+mn-cs"/>
      </a:defRPr>
    </a:lvl2pPr>
    <a:lvl3pPr marL="263525" indent="-123825" algn="l" rtl="0" eaLnBrk="0" fontAlgn="base" hangingPunct="0">
      <a:spcBef>
        <a:spcPct val="30000"/>
      </a:spcBef>
      <a:spcAft>
        <a:spcPct val="0"/>
      </a:spcAft>
      <a:buChar char="-"/>
      <a:defRPr sz="1200" kern="1200">
        <a:solidFill>
          <a:schemeClr val="tx1"/>
        </a:solidFill>
        <a:latin typeface="Arial"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Arial"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8">
            <a:extLst>
              <a:ext uri="{FF2B5EF4-FFF2-40B4-BE49-F238E27FC236}">
                <a16:creationId xmlns:a16="http://schemas.microsoft.com/office/drawing/2014/main" id="{A0CEA5C0-39D4-456D-A2B3-F5CC178B0CFD}"/>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7E59E85-3E4F-4610-BEEF-254664E8CB24}" type="slidenum">
              <a:rPr lang="de-DE" altLang="de-DE" smtClean="0"/>
              <a:pPr>
                <a:spcBef>
                  <a:spcPct val="0"/>
                </a:spcBef>
              </a:pPr>
              <a:t>1</a:t>
            </a:fld>
            <a:endParaRPr lang="de-DE" altLang="de-DE"/>
          </a:p>
        </p:txBody>
      </p:sp>
      <p:sp>
        <p:nvSpPr>
          <p:cNvPr id="7171" name="Rectangle 2">
            <a:extLst>
              <a:ext uri="{FF2B5EF4-FFF2-40B4-BE49-F238E27FC236}">
                <a16:creationId xmlns:a16="http://schemas.microsoft.com/office/drawing/2014/main" id="{EB9F6733-1F74-4206-83A0-AFB2AC7DA4E8}"/>
              </a:ext>
            </a:extLst>
          </p:cNvPr>
          <p:cNvSpPr>
            <a:spLocks noGrp="1" noRot="1" noChangeAspect="1" noChangeArrowheads="1" noTextEdit="1"/>
          </p:cNvSpPr>
          <p:nvPr>
            <p:ph type="sldImg"/>
          </p:nvPr>
        </p:nvSpPr>
        <p:spPr>
          <a:ln/>
        </p:spPr>
      </p:sp>
      <p:sp>
        <p:nvSpPr>
          <p:cNvPr id="7172" name="Notizenplatzhalter 2">
            <a:extLst>
              <a:ext uri="{FF2B5EF4-FFF2-40B4-BE49-F238E27FC236}">
                <a16:creationId xmlns:a16="http://schemas.microsoft.com/office/drawing/2014/main" id="{73BAEFAD-3093-40D6-A8BA-BA666C7647BC}"/>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lienbildplatzhalter 1">
            <a:extLst>
              <a:ext uri="{FF2B5EF4-FFF2-40B4-BE49-F238E27FC236}">
                <a16:creationId xmlns:a16="http://schemas.microsoft.com/office/drawing/2014/main" id="{58518895-777D-461F-A7DC-C5A07B8E9F66}"/>
              </a:ext>
            </a:extLst>
          </p:cNvPr>
          <p:cNvSpPr>
            <a:spLocks noGrp="1" noRot="1" noChangeAspect="1" noChangeArrowheads="1" noTextEdit="1"/>
          </p:cNvSpPr>
          <p:nvPr>
            <p:ph type="sldImg"/>
          </p:nvPr>
        </p:nvSpPr>
        <p:spPr>
          <a:ln/>
        </p:spPr>
      </p:sp>
      <p:sp>
        <p:nvSpPr>
          <p:cNvPr id="55299" name="Notizenplatzhalter 2">
            <a:extLst>
              <a:ext uri="{FF2B5EF4-FFF2-40B4-BE49-F238E27FC236}">
                <a16:creationId xmlns:a16="http://schemas.microsoft.com/office/drawing/2014/main" id="{D286426D-938B-4B60-8F17-A92FE3509BAE}"/>
              </a:ext>
            </a:extLst>
          </p:cNvPr>
          <p:cNvSpPr>
            <a:spLocks noGrp="1" noChangeArrowheads="1"/>
          </p:cNvSpPr>
          <p:nvPr>
            <p:ph type="body" idx="1"/>
          </p:nvPr>
        </p:nvSpPr>
        <p:spPr>
          <a:noFill/>
        </p:spPr>
        <p:txBody>
          <a:bodyPr/>
          <a:lstStyle/>
          <a:p>
            <a:endParaRPr lang="de-DE" altLang="de-DE">
              <a:latin typeface="Arial" panose="020B0604020202020204" pitchFamily="34" charset="0"/>
            </a:endParaRPr>
          </a:p>
        </p:txBody>
      </p:sp>
      <p:sp>
        <p:nvSpPr>
          <p:cNvPr id="55300" name="Foliennummernplatzhalter 3">
            <a:extLst>
              <a:ext uri="{FF2B5EF4-FFF2-40B4-BE49-F238E27FC236}">
                <a16:creationId xmlns:a16="http://schemas.microsoft.com/office/drawing/2014/main" id="{8E91BC5D-251D-491A-930A-BF509B929C13}"/>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4956" indent="-286522">
              <a:spcBef>
                <a:spcPct val="30000"/>
              </a:spcBef>
              <a:buChar char="•"/>
              <a:defRPr sz="1200">
                <a:solidFill>
                  <a:schemeClr val="tx1"/>
                </a:solidFill>
                <a:latin typeface="Arial" panose="020B0604020202020204" pitchFamily="34" charset="0"/>
              </a:defRPr>
            </a:lvl2pPr>
            <a:lvl3pPr marL="1146086" indent="-229217">
              <a:spcBef>
                <a:spcPct val="30000"/>
              </a:spcBef>
              <a:buChar char="-"/>
              <a:defRPr sz="1200">
                <a:solidFill>
                  <a:schemeClr val="tx1"/>
                </a:solidFill>
                <a:latin typeface="Arial" panose="020B0604020202020204" pitchFamily="34" charset="0"/>
              </a:defRPr>
            </a:lvl3pPr>
            <a:lvl4pPr marL="1604521" indent="-229217">
              <a:spcBef>
                <a:spcPct val="30000"/>
              </a:spcBef>
              <a:defRPr sz="1200">
                <a:solidFill>
                  <a:schemeClr val="tx1"/>
                </a:solidFill>
                <a:latin typeface="Arial" panose="020B0604020202020204" pitchFamily="34" charset="0"/>
              </a:defRPr>
            </a:lvl4pPr>
            <a:lvl5pPr marL="2062955" indent="-229217">
              <a:spcBef>
                <a:spcPct val="30000"/>
              </a:spcBef>
              <a:defRPr sz="1200">
                <a:solidFill>
                  <a:schemeClr val="tx1"/>
                </a:solidFill>
                <a:latin typeface="Arial" panose="020B0604020202020204" pitchFamily="34" charset="0"/>
              </a:defRPr>
            </a:lvl5pPr>
            <a:lvl6pPr marL="2521389" indent="-229217" eaLnBrk="0" fontAlgn="base" hangingPunct="0">
              <a:spcBef>
                <a:spcPct val="30000"/>
              </a:spcBef>
              <a:spcAft>
                <a:spcPct val="0"/>
              </a:spcAft>
              <a:defRPr sz="1200">
                <a:solidFill>
                  <a:schemeClr val="tx1"/>
                </a:solidFill>
                <a:latin typeface="Arial" panose="020B0604020202020204" pitchFamily="34" charset="0"/>
              </a:defRPr>
            </a:lvl6pPr>
            <a:lvl7pPr marL="2979824" indent="-229217" eaLnBrk="0" fontAlgn="base" hangingPunct="0">
              <a:spcBef>
                <a:spcPct val="30000"/>
              </a:spcBef>
              <a:spcAft>
                <a:spcPct val="0"/>
              </a:spcAft>
              <a:defRPr sz="1200">
                <a:solidFill>
                  <a:schemeClr val="tx1"/>
                </a:solidFill>
                <a:latin typeface="Arial" panose="020B0604020202020204" pitchFamily="34" charset="0"/>
              </a:defRPr>
            </a:lvl7pPr>
            <a:lvl8pPr marL="3438258" indent="-229217" eaLnBrk="0" fontAlgn="base" hangingPunct="0">
              <a:spcBef>
                <a:spcPct val="30000"/>
              </a:spcBef>
              <a:spcAft>
                <a:spcPct val="0"/>
              </a:spcAft>
              <a:defRPr sz="1200">
                <a:solidFill>
                  <a:schemeClr val="tx1"/>
                </a:solidFill>
                <a:latin typeface="Arial" panose="020B0604020202020204" pitchFamily="34" charset="0"/>
              </a:defRPr>
            </a:lvl8pPr>
            <a:lvl9pPr marL="3896693" indent="-22921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5FAF046-13B5-4E5E-91DB-9605CF05F3A9}" type="slidenum">
              <a:rPr lang="de-DE" altLang="de-DE" smtClean="0"/>
              <a:pPr>
                <a:spcBef>
                  <a:spcPct val="0"/>
                </a:spcBef>
              </a:pPr>
              <a:t>10</a:t>
            </a:fld>
            <a:endParaRPr lang="de-DE" altLang="de-DE"/>
          </a:p>
        </p:txBody>
      </p:sp>
    </p:spTree>
    <p:extLst>
      <p:ext uri="{BB962C8B-B14F-4D97-AF65-F5344CB8AC3E}">
        <p14:creationId xmlns:p14="http://schemas.microsoft.com/office/powerpoint/2010/main" val="3414161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11</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2553824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lienbildplatzhalter 1">
            <a:extLst>
              <a:ext uri="{FF2B5EF4-FFF2-40B4-BE49-F238E27FC236}">
                <a16:creationId xmlns:a16="http://schemas.microsoft.com/office/drawing/2014/main" id="{733F0054-4530-4F44-A67F-036B4406485F}"/>
              </a:ext>
            </a:extLst>
          </p:cNvPr>
          <p:cNvSpPr>
            <a:spLocks noGrp="1" noRot="1" noChangeAspect="1" noChangeArrowheads="1" noTextEdit="1"/>
          </p:cNvSpPr>
          <p:nvPr>
            <p:ph type="sldImg"/>
          </p:nvPr>
        </p:nvSpPr>
        <p:spPr>
          <a:ln/>
        </p:spPr>
      </p:sp>
      <p:sp>
        <p:nvSpPr>
          <p:cNvPr id="69635" name="Foliennummernplatzhalter 3">
            <a:extLst>
              <a:ext uri="{FF2B5EF4-FFF2-40B4-BE49-F238E27FC236}">
                <a16:creationId xmlns:a16="http://schemas.microsoft.com/office/drawing/2014/main" id="{42768448-8D52-4A46-9AD5-BDAEA3D8A541}"/>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buChar char="•"/>
              <a:defRPr sz="1200">
                <a:solidFill>
                  <a:schemeClr val="tx1"/>
                </a:solidFill>
                <a:latin typeface="Arial" panose="020B0604020202020204" pitchFamily="34" charset="0"/>
              </a:defRPr>
            </a:lvl2pPr>
            <a:lvl3pPr marL="1141413" indent="-227013">
              <a:spcBef>
                <a:spcPct val="30000"/>
              </a:spcBef>
              <a:buChar char="-"/>
              <a:defRPr sz="1200">
                <a:solidFill>
                  <a:schemeClr val="tx1"/>
                </a:solidFill>
                <a:latin typeface="Arial" panose="020B0604020202020204" pitchFamily="34" charset="0"/>
              </a:defRPr>
            </a:lvl3pPr>
            <a:lvl4pPr marL="1597025"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A9223B1-140E-42EA-BCA0-BBC17CB967A7}" type="slidenum">
              <a:rPr lang="de-DE" altLang="de-DE" smtClean="0"/>
              <a:pPr>
                <a:spcBef>
                  <a:spcPct val="0"/>
                </a:spcBef>
              </a:pPr>
              <a:t>12</a:t>
            </a:fld>
            <a:endParaRPr lang="de-DE" altLang="de-DE"/>
          </a:p>
        </p:txBody>
      </p:sp>
      <p:sp>
        <p:nvSpPr>
          <p:cNvPr id="69636" name="Notizenplatzhalter 2">
            <a:extLst>
              <a:ext uri="{FF2B5EF4-FFF2-40B4-BE49-F238E27FC236}">
                <a16:creationId xmlns:a16="http://schemas.microsoft.com/office/drawing/2014/main" id="{9AF18DE5-2E63-4B3C-BE82-8678216521EC}"/>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a:extLst>
              <a:ext uri="{FF2B5EF4-FFF2-40B4-BE49-F238E27FC236}">
                <a16:creationId xmlns:a16="http://schemas.microsoft.com/office/drawing/2014/main" id="{543C1D25-5025-4041-B2C1-B1E749714525}"/>
              </a:ext>
            </a:extLst>
          </p:cNvPr>
          <p:cNvSpPr>
            <a:spLocks noGrp="1" noRot="1" noChangeAspect="1" noChangeArrowheads="1" noTextEdit="1"/>
          </p:cNvSpPr>
          <p:nvPr>
            <p:ph type="sldImg"/>
          </p:nvPr>
        </p:nvSpPr>
        <p:spPr>
          <a:ln/>
        </p:spPr>
      </p:sp>
      <p:sp>
        <p:nvSpPr>
          <p:cNvPr id="24579" name="Foliennummernplatzhalter 3">
            <a:extLst>
              <a:ext uri="{FF2B5EF4-FFF2-40B4-BE49-F238E27FC236}">
                <a16:creationId xmlns:a16="http://schemas.microsoft.com/office/drawing/2014/main" id="{BDF9BE83-5023-4FD3-AB5A-D5097B7657D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buChar char="•"/>
              <a:defRPr sz="1200">
                <a:solidFill>
                  <a:schemeClr val="tx1"/>
                </a:solidFill>
                <a:latin typeface="Arial" panose="020B0604020202020204" pitchFamily="34" charset="0"/>
              </a:defRPr>
            </a:lvl2pPr>
            <a:lvl3pPr marL="1141413" indent="-227013">
              <a:spcBef>
                <a:spcPct val="30000"/>
              </a:spcBef>
              <a:buChar char="-"/>
              <a:defRPr sz="1200">
                <a:solidFill>
                  <a:schemeClr val="tx1"/>
                </a:solidFill>
                <a:latin typeface="Arial" panose="020B0604020202020204" pitchFamily="34" charset="0"/>
              </a:defRPr>
            </a:lvl3pPr>
            <a:lvl4pPr marL="1597025"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13D3D96-BC9C-4B05-BA94-7D2DDA9BEA77}" type="slidenum">
              <a:rPr lang="de-DE" altLang="de-DE" smtClean="0"/>
              <a:pPr>
                <a:spcBef>
                  <a:spcPct val="0"/>
                </a:spcBef>
              </a:pPr>
              <a:t>13</a:t>
            </a:fld>
            <a:endParaRPr lang="de-DE" altLang="de-DE"/>
          </a:p>
        </p:txBody>
      </p:sp>
      <p:sp>
        <p:nvSpPr>
          <p:cNvPr id="2" name="Notizenplatzhalter 1">
            <a:extLst>
              <a:ext uri="{FF2B5EF4-FFF2-40B4-BE49-F238E27FC236}">
                <a16:creationId xmlns:a16="http://schemas.microsoft.com/office/drawing/2014/main" id="{2B7AF8FA-2F33-4A94-A27B-E05C640E6FEC}"/>
              </a:ext>
            </a:extLst>
          </p:cNvPr>
          <p:cNvSpPr>
            <a:spLocks noGrp="1"/>
          </p:cNvSpPr>
          <p:nvPr>
            <p:ph type="body" sz="quarter" idx="10"/>
          </p:nvPr>
        </p:nvSpPr>
        <p:spPr>
          <a:xfrm>
            <a:off x="762000" y="4811713"/>
            <a:ext cx="5351463" cy="4202112"/>
          </a:xfrm>
        </p:spPr>
        <p:txBody>
          <a:bodyPr/>
          <a:lstStyle/>
          <a:p>
            <a:pPr>
              <a:defRPr/>
            </a:pPr>
            <a:r>
              <a:rPr lang="de-DE" b="1" dirty="0"/>
              <a:t>Die Energiewende hat mehrere Dimensionen:</a:t>
            </a:r>
            <a:endParaRPr lang="de-DE" dirty="0"/>
          </a:p>
          <a:p>
            <a:pPr>
              <a:defRPr/>
            </a:pPr>
            <a:r>
              <a:rPr lang="de-DE" dirty="0"/>
              <a:t>- ökologische</a:t>
            </a:r>
          </a:p>
          <a:p>
            <a:pPr>
              <a:defRPr/>
            </a:pPr>
            <a:r>
              <a:rPr lang="de-DE" dirty="0"/>
              <a:t>- klimatische</a:t>
            </a:r>
          </a:p>
          <a:p>
            <a:pPr>
              <a:defRPr/>
            </a:pPr>
            <a:r>
              <a:rPr lang="de-DE" dirty="0"/>
              <a:t>- wirtschaftliche</a:t>
            </a:r>
          </a:p>
          <a:p>
            <a:pPr marL="171423" indent="-171423">
              <a:buFontTx/>
              <a:buChar char="-"/>
              <a:defRPr/>
            </a:pPr>
            <a:r>
              <a:rPr lang="de-DE" dirty="0"/>
              <a:t>Sicherheitstechnische</a:t>
            </a:r>
          </a:p>
          <a:p>
            <a:pPr marL="171423" indent="-171423">
              <a:buFontTx/>
              <a:buChar char="-"/>
              <a:defRPr/>
            </a:pPr>
            <a:r>
              <a:rPr lang="de-DE" dirty="0"/>
              <a:t>Wir kaufen die fossilen Energieträger aus Staaten, die es mit den Menschenrechten nicht so ernst nehmen. Saudi-Arabien z.B. kauft mit den Öl-Dollars Waffen (auch von uns) um diese dann bei ihren Konflikten einzusetzen. Mit all den Folgen, die wir täglich im Fernsehen beobachten können.</a:t>
            </a:r>
            <a:br>
              <a:rPr lang="de-DE" dirty="0"/>
            </a:br>
            <a:r>
              <a:rPr lang="de-DE" dirty="0"/>
              <a:t>Wollen wir das?</a:t>
            </a:r>
          </a:p>
        </p:txBody>
      </p:sp>
    </p:spTree>
    <p:extLst>
      <p:ext uri="{BB962C8B-B14F-4D97-AF65-F5344CB8AC3E}">
        <p14:creationId xmlns:p14="http://schemas.microsoft.com/office/powerpoint/2010/main" val="1561496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65866" indent="-294564">
              <a:spcBef>
                <a:spcPct val="30000"/>
              </a:spcBef>
              <a:buChar char="•"/>
              <a:defRPr sz="1200">
                <a:solidFill>
                  <a:schemeClr val="tx1"/>
                </a:solidFill>
                <a:latin typeface="Arial" panose="020B0604020202020204" pitchFamily="34" charset="0"/>
              </a:defRPr>
            </a:lvl2pPr>
            <a:lvl3pPr marL="1178257" indent="-235652">
              <a:spcBef>
                <a:spcPct val="30000"/>
              </a:spcBef>
              <a:buChar char="-"/>
              <a:defRPr sz="1200">
                <a:solidFill>
                  <a:schemeClr val="tx1"/>
                </a:solidFill>
                <a:latin typeface="Arial" panose="020B0604020202020204" pitchFamily="34" charset="0"/>
              </a:defRPr>
            </a:lvl3pPr>
            <a:lvl4pPr marL="1649559" indent="-235652">
              <a:spcBef>
                <a:spcPct val="30000"/>
              </a:spcBef>
              <a:defRPr sz="1200">
                <a:solidFill>
                  <a:schemeClr val="tx1"/>
                </a:solidFill>
                <a:latin typeface="Arial" panose="020B0604020202020204" pitchFamily="34" charset="0"/>
              </a:defRPr>
            </a:lvl4pPr>
            <a:lvl5pPr marL="2120861" indent="-235652">
              <a:spcBef>
                <a:spcPct val="30000"/>
              </a:spcBef>
              <a:defRPr sz="1200">
                <a:solidFill>
                  <a:schemeClr val="tx1"/>
                </a:solidFill>
                <a:latin typeface="Arial" panose="020B0604020202020204" pitchFamily="34" charset="0"/>
              </a:defRPr>
            </a:lvl5pPr>
            <a:lvl6pPr marL="2592163" indent="-235652" eaLnBrk="0" fontAlgn="base" hangingPunct="0">
              <a:spcBef>
                <a:spcPct val="30000"/>
              </a:spcBef>
              <a:spcAft>
                <a:spcPct val="0"/>
              </a:spcAft>
              <a:defRPr sz="1200">
                <a:solidFill>
                  <a:schemeClr val="tx1"/>
                </a:solidFill>
                <a:latin typeface="Arial" panose="020B0604020202020204" pitchFamily="34" charset="0"/>
              </a:defRPr>
            </a:lvl6pPr>
            <a:lvl7pPr marL="3063466" indent="-235652" eaLnBrk="0" fontAlgn="base" hangingPunct="0">
              <a:spcBef>
                <a:spcPct val="30000"/>
              </a:spcBef>
              <a:spcAft>
                <a:spcPct val="0"/>
              </a:spcAft>
              <a:defRPr sz="1200">
                <a:solidFill>
                  <a:schemeClr val="tx1"/>
                </a:solidFill>
                <a:latin typeface="Arial" panose="020B0604020202020204" pitchFamily="34" charset="0"/>
              </a:defRPr>
            </a:lvl7pPr>
            <a:lvl8pPr marL="3534768" indent="-235652" eaLnBrk="0" fontAlgn="base" hangingPunct="0">
              <a:spcBef>
                <a:spcPct val="30000"/>
              </a:spcBef>
              <a:spcAft>
                <a:spcPct val="0"/>
              </a:spcAft>
              <a:defRPr sz="1200">
                <a:solidFill>
                  <a:schemeClr val="tx1"/>
                </a:solidFill>
                <a:latin typeface="Arial" panose="020B0604020202020204" pitchFamily="34" charset="0"/>
              </a:defRPr>
            </a:lvl8pPr>
            <a:lvl9pPr marL="4006070" indent="-23565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14</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1578077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65866" indent="-294564">
              <a:spcBef>
                <a:spcPct val="30000"/>
              </a:spcBef>
              <a:buChar char="•"/>
              <a:defRPr sz="1200">
                <a:solidFill>
                  <a:schemeClr val="tx1"/>
                </a:solidFill>
                <a:latin typeface="Arial" panose="020B0604020202020204" pitchFamily="34" charset="0"/>
              </a:defRPr>
            </a:lvl2pPr>
            <a:lvl3pPr marL="1178257" indent="-235652">
              <a:spcBef>
                <a:spcPct val="30000"/>
              </a:spcBef>
              <a:buChar char="-"/>
              <a:defRPr sz="1200">
                <a:solidFill>
                  <a:schemeClr val="tx1"/>
                </a:solidFill>
                <a:latin typeface="Arial" panose="020B0604020202020204" pitchFamily="34" charset="0"/>
              </a:defRPr>
            </a:lvl3pPr>
            <a:lvl4pPr marL="1649559" indent="-235652">
              <a:spcBef>
                <a:spcPct val="30000"/>
              </a:spcBef>
              <a:defRPr sz="1200">
                <a:solidFill>
                  <a:schemeClr val="tx1"/>
                </a:solidFill>
                <a:latin typeface="Arial" panose="020B0604020202020204" pitchFamily="34" charset="0"/>
              </a:defRPr>
            </a:lvl4pPr>
            <a:lvl5pPr marL="2120861" indent="-235652">
              <a:spcBef>
                <a:spcPct val="30000"/>
              </a:spcBef>
              <a:defRPr sz="1200">
                <a:solidFill>
                  <a:schemeClr val="tx1"/>
                </a:solidFill>
                <a:latin typeface="Arial" panose="020B0604020202020204" pitchFamily="34" charset="0"/>
              </a:defRPr>
            </a:lvl5pPr>
            <a:lvl6pPr marL="2592163" indent="-235652" eaLnBrk="0" fontAlgn="base" hangingPunct="0">
              <a:spcBef>
                <a:spcPct val="30000"/>
              </a:spcBef>
              <a:spcAft>
                <a:spcPct val="0"/>
              </a:spcAft>
              <a:defRPr sz="1200">
                <a:solidFill>
                  <a:schemeClr val="tx1"/>
                </a:solidFill>
                <a:latin typeface="Arial" panose="020B0604020202020204" pitchFamily="34" charset="0"/>
              </a:defRPr>
            </a:lvl6pPr>
            <a:lvl7pPr marL="3063466" indent="-235652" eaLnBrk="0" fontAlgn="base" hangingPunct="0">
              <a:spcBef>
                <a:spcPct val="30000"/>
              </a:spcBef>
              <a:spcAft>
                <a:spcPct val="0"/>
              </a:spcAft>
              <a:defRPr sz="1200">
                <a:solidFill>
                  <a:schemeClr val="tx1"/>
                </a:solidFill>
                <a:latin typeface="Arial" panose="020B0604020202020204" pitchFamily="34" charset="0"/>
              </a:defRPr>
            </a:lvl7pPr>
            <a:lvl8pPr marL="3534768" indent="-235652" eaLnBrk="0" fontAlgn="base" hangingPunct="0">
              <a:spcBef>
                <a:spcPct val="30000"/>
              </a:spcBef>
              <a:spcAft>
                <a:spcPct val="0"/>
              </a:spcAft>
              <a:defRPr sz="1200">
                <a:solidFill>
                  <a:schemeClr val="tx1"/>
                </a:solidFill>
                <a:latin typeface="Arial" panose="020B0604020202020204" pitchFamily="34" charset="0"/>
              </a:defRPr>
            </a:lvl8pPr>
            <a:lvl9pPr marL="4006070" indent="-23565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15</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834999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lienbildplatzhalter 1">
            <a:extLst>
              <a:ext uri="{FF2B5EF4-FFF2-40B4-BE49-F238E27FC236}">
                <a16:creationId xmlns:a16="http://schemas.microsoft.com/office/drawing/2014/main" id="{F7C1479A-67D7-4369-8C04-1EA516D4267F}"/>
              </a:ext>
            </a:extLst>
          </p:cNvPr>
          <p:cNvSpPr>
            <a:spLocks noGrp="1" noRot="1" noChangeAspect="1" noChangeArrowheads="1" noTextEdit="1"/>
          </p:cNvSpPr>
          <p:nvPr>
            <p:ph type="sldImg"/>
          </p:nvPr>
        </p:nvSpPr>
        <p:spPr>
          <a:ln/>
        </p:spPr>
      </p:sp>
      <p:sp>
        <p:nvSpPr>
          <p:cNvPr id="77827" name="Notizenplatzhalter 2">
            <a:extLst>
              <a:ext uri="{FF2B5EF4-FFF2-40B4-BE49-F238E27FC236}">
                <a16:creationId xmlns:a16="http://schemas.microsoft.com/office/drawing/2014/main" id="{907013C7-A1D2-4C96-942B-196A13106B68}"/>
              </a:ext>
            </a:extLst>
          </p:cNvPr>
          <p:cNvSpPr>
            <a:spLocks noGrp="1" noChangeArrowheads="1"/>
          </p:cNvSpPr>
          <p:nvPr>
            <p:ph type="body" idx="1"/>
          </p:nvPr>
        </p:nvSpPr>
        <p:spPr>
          <a:noFill/>
        </p:spPr>
        <p:txBody>
          <a:bodyPr/>
          <a:lstStyle/>
          <a:p>
            <a:endParaRPr lang="de-DE" altLang="de-DE">
              <a:latin typeface="Arial" panose="020B0604020202020204" pitchFamily="34" charset="0"/>
            </a:endParaRPr>
          </a:p>
        </p:txBody>
      </p:sp>
      <p:sp>
        <p:nvSpPr>
          <p:cNvPr id="77828" name="Foliennummernplatzhalter 3">
            <a:extLst>
              <a:ext uri="{FF2B5EF4-FFF2-40B4-BE49-F238E27FC236}">
                <a16:creationId xmlns:a16="http://schemas.microsoft.com/office/drawing/2014/main" id="{2057C458-B291-42C0-9F68-3F4C6CCF3020}"/>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9AD3AB0-E2D8-4CFB-95C2-D2ED3D11D116}" type="slidenum">
              <a:rPr lang="de-DE" altLang="de-DE" smtClean="0"/>
              <a:pPr>
                <a:spcBef>
                  <a:spcPct val="0"/>
                </a:spcBef>
              </a:pPr>
              <a:t>16</a:t>
            </a:fld>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2</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3</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1532644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4</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2955404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a:extLst>
              <a:ext uri="{FF2B5EF4-FFF2-40B4-BE49-F238E27FC236}">
                <a16:creationId xmlns:a16="http://schemas.microsoft.com/office/drawing/2014/main" id="{A5558E50-818C-410A-8220-557267955519}"/>
              </a:ext>
            </a:extLst>
          </p:cNvPr>
          <p:cNvSpPr>
            <a:spLocks noGrp="1" noRot="1" noChangeAspect="1" noChangeArrowheads="1" noTextEdit="1"/>
          </p:cNvSpPr>
          <p:nvPr>
            <p:ph type="sldImg"/>
          </p:nvPr>
        </p:nvSpPr>
        <p:spPr>
          <a:ln/>
        </p:spPr>
      </p:sp>
      <p:sp>
        <p:nvSpPr>
          <p:cNvPr id="57347" name="Notizenplatzhalter 2">
            <a:extLst>
              <a:ext uri="{FF2B5EF4-FFF2-40B4-BE49-F238E27FC236}">
                <a16:creationId xmlns:a16="http://schemas.microsoft.com/office/drawing/2014/main" id="{A3749414-8715-4F2D-A72C-C11DEAA2F43F}"/>
              </a:ext>
            </a:extLst>
          </p:cNvPr>
          <p:cNvSpPr>
            <a:spLocks noGrp="1" noChangeArrowheads="1"/>
          </p:cNvSpPr>
          <p:nvPr>
            <p:ph type="body" idx="1"/>
          </p:nvPr>
        </p:nvSpPr>
        <p:spPr>
          <a:noFill/>
        </p:spPr>
        <p:txBody>
          <a:bodyPr/>
          <a:lstStyle/>
          <a:p>
            <a:endParaRPr lang="de-DE" altLang="de-DE">
              <a:latin typeface="Arial" panose="020B0604020202020204" pitchFamily="34" charset="0"/>
            </a:endParaRPr>
          </a:p>
        </p:txBody>
      </p:sp>
      <p:sp>
        <p:nvSpPr>
          <p:cNvPr id="57348" name="Foliennummernplatzhalter 3">
            <a:extLst>
              <a:ext uri="{FF2B5EF4-FFF2-40B4-BE49-F238E27FC236}">
                <a16:creationId xmlns:a16="http://schemas.microsoft.com/office/drawing/2014/main" id="{3CF421A9-429D-427D-AA02-A219B0DC75F5}"/>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89734F5-D7EB-4F81-8E65-CC351AFA1141}" type="slidenum">
              <a:rPr lang="de-DE" altLang="de-DE" smtClean="0"/>
              <a:pPr>
                <a:spcBef>
                  <a:spcPct val="0"/>
                </a:spcBef>
              </a:pPr>
              <a:t>5</a:t>
            </a:fld>
            <a:endParaRPr lang="de-DE" altLang="de-DE"/>
          </a:p>
        </p:txBody>
      </p:sp>
    </p:spTree>
    <p:extLst>
      <p:ext uri="{BB962C8B-B14F-4D97-AF65-F5344CB8AC3E}">
        <p14:creationId xmlns:p14="http://schemas.microsoft.com/office/powerpoint/2010/main" val="1796988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a:extLst>
              <a:ext uri="{FF2B5EF4-FFF2-40B4-BE49-F238E27FC236}">
                <a16:creationId xmlns:a16="http://schemas.microsoft.com/office/drawing/2014/main" id="{A5558E50-818C-410A-8220-557267955519}"/>
              </a:ext>
            </a:extLst>
          </p:cNvPr>
          <p:cNvSpPr>
            <a:spLocks noGrp="1" noRot="1" noChangeAspect="1" noChangeArrowheads="1" noTextEdit="1"/>
          </p:cNvSpPr>
          <p:nvPr>
            <p:ph type="sldImg"/>
          </p:nvPr>
        </p:nvSpPr>
        <p:spPr>
          <a:ln/>
        </p:spPr>
      </p:sp>
      <p:sp>
        <p:nvSpPr>
          <p:cNvPr id="57347" name="Notizenplatzhalter 2">
            <a:extLst>
              <a:ext uri="{FF2B5EF4-FFF2-40B4-BE49-F238E27FC236}">
                <a16:creationId xmlns:a16="http://schemas.microsoft.com/office/drawing/2014/main" id="{A3749414-8715-4F2D-A72C-C11DEAA2F43F}"/>
              </a:ext>
            </a:extLst>
          </p:cNvPr>
          <p:cNvSpPr>
            <a:spLocks noGrp="1" noChangeArrowheads="1"/>
          </p:cNvSpPr>
          <p:nvPr>
            <p:ph type="body" idx="1"/>
          </p:nvPr>
        </p:nvSpPr>
        <p:spPr>
          <a:noFill/>
        </p:spPr>
        <p:txBody>
          <a:bodyPr/>
          <a:lstStyle/>
          <a:p>
            <a:endParaRPr lang="de-DE" altLang="de-DE">
              <a:latin typeface="Arial" panose="020B0604020202020204" pitchFamily="34" charset="0"/>
            </a:endParaRPr>
          </a:p>
        </p:txBody>
      </p:sp>
      <p:sp>
        <p:nvSpPr>
          <p:cNvPr id="57348" name="Foliennummernplatzhalter 3">
            <a:extLst>
              <a:ext uri="{FF2B5EF4-FFF2-40B4-BE49-F238E27FC236}">
                <a16:creationId xmlns:a16="http://schemas.microsoft.com/office/drawing/2014/main" id="{3CF421A9-429D-427D-AA02-A219B0DC75F5}"/>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89734F5-D7EB-4F81-8E65-CC351AFA1141}" type="slidenum">
              <a:rPr lang="de-DE" altLang="de-DE" smtClean="0"/>
              <a:pPr>
                <a:spcBef>
                  <a:spcPct val="0"/>
                </a:spcBef>
              </a:pPr>
              <a:t>6</a:t>
            </a:fld>
            <a:endParaRPr lang="de-DE" altLang="de-DE"/>
          </a:p>
        </p:txBody>
      </p:sp>
    </p:spTree>
    <p:extLst>
      <p:ext uri="{BB962C8B-B14F-4D97-AF65-F5344CB8AC3E}">
        <p14:creationId xmlns:p14="http://schemas.microsoft.com/office/powerpoint/2010/main" val="3888148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7</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3805837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8</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2185933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bildplatzhalter 1">
            <a:extLst>
              <a:ext uri="{FF2B5EF4-FFF2-40B4-BE49-F238E27FC236}">
                <a16:creationId xmlns:a16="http://schemas.microsoft.com/office/drawing/2014/main" id="{24587FBC-FE02-42EE-9AAB-453D1C398017}"/>
              </a:ext>
            </a:extLst>
          </p:cNvPr>
          <p:cNvSpPr>
            <a:spLocks noGrp="1" noRot="1" noChangeAspect="1" noChangeArrowheads="1" noTextEdit="1"/>
          </p:cNvSpPr>
          <p:nvPr>
            <p:ph type="sldImg"/>
          </p:nvPr>
        </p:nvSpPr>
        <p:spPr>
          <a:ln/>
        </p:spPr>
      </p:sp>
      <p:sp>
        <p:nvSpPr>
          <p:cNvPr id="28675" name="Notizenplatzhalter 2">
            <a:extLst>
              <a:ext uri="{FF2B5EF4-FFF2-40B4-BE49-F238E27FC236}">
                <a16:creationId xmlns:a16="http://schemas.microsoft.com/office/drawing/2014/main" id="{DC8061AF-D8AB-4A9F-B087-8F3EC4E5E22C}"/>
              </a:ext>
            </a:extLst>
          </p:cNvPr>
          <p:cNvSpPr>
            <a:spLocks noGrp="1" noChangeArrowheads="1"/>
          </p:cNvSpPr>
          <p:nvPr>
            <p:ph type="body" idx="1"/>
          </p:nvPr>
        </p:nvSpPr>
        <p:spPr>
          <a:noFill/>
        </p:spPr>
        <p:txBody>
          <a:bodyPr/>
          <a:lstStyle/>
          <a:p>
            <a:endParaRPr lang="de-DE" altLang="de-DE">
              <a:latin typeface="Arial" panose="020B0604020202020204" pitchFamily="34" charset="0"/>
            </a:endParaRPr>
          </a:p>
        </p:txBody>
      </p:sp>
      <p:sp>
        <p:nvSpPr>
          <p:cNvPr id="28676" name="Foliennummernplatzhalter 3">
            <a:extLst>
              <a:ext uri="{FF2B5EF4-FFF2-40B4-BE49-F238E27FC236}">
                <a16:creationId xmlns:a16="http://schemas.microsoft.com/office/drawing/2014/main" id="{DA559A71-46A9-46F6-986E-F4C77BFEFFB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4956" indent="-286522">
              <a:spcBef>
                <a:spcPct val="30000"/>
              </a:spcBef>
              <a:buChar char="•"/>
              <a:defRPr sz="1200">
                <a:solidFill>
                  <a:schemeClr val="tx1"/>
                </a:solidFill>
                <a:latin typeface="Arial" panose="020B0604020202020204" pitchFamily="34" charset="0"/>
              </a:defRPr>
            </a:lvl2pPr>
            <a:lvl3pPr marL="1146086" indent="-229217">
              <a:spcBef>
                <a:spcPct val="30000"/>
              </a:spcBef>
              <a:buChar char="-"/>
              <a:defRPr sz="1200">
                <a:solidFill>
                  <a:schemeClr val="tx1"/>
                </a:solidFill>
                <a:latin typeface="Arial" panose="020B0604020202020204" pitchFamily="34" charset="0"/>
              </a:defRPr>
            </a:lvl3pPr>
            <a:lvl4pPr marL="1604521" indent="-229217">
              <a:spcBef>
                <a:spcPct val="30000"/>
              </a:spcBef>
              <a:defRPr sz="1200">
                <a:solidFill>
                  <a:schemeClr val="tx1"/>
                </a:solidFill>
                <a:latin typeface="Arial" panose="020B0604020202020204" pitchFamily="34" charset="0"/>
              </a:defRPr>
            </a:lvl4pPr>
            <a:lvl5pPr marL="2062955" indent="-229217">
              <a:spcBef>
                <a:spcPct val="30000"/>
              </a:spcBef>
              <a:defRPr sz="1200">
                <a:solidFill>
                  <a:schemeClr val="tx1"/>
                </a:solidFill>
                <a:latin typeface="Arial" panose="020B0604020202020204" pitchFamily="34" charset="0"/>
              </a:defRPr>
            </a:lvl5pPr>
            <a:lvl6pPr marL="2521389" indent="-229217" eaLnBrk="0" fontAlgn="base" hangingPunct="0">
              <a:spcBef>
                <a:spcPct val="30000"/>
              </a:spcBef>
              <a:spcAft>
                <a:spcPct val="0"/>
              </a:spcAft>
              <a:defRPr sz="1200">
                <a:solidFill>
                  <a:schemeClr val="tx1"/>
                </a:solidFill>
                <a:latin typeface="Arial" panose="020B0604020202020204" pitchFamily="34" charset="0"/>
              </a:defRPr>
            </a:lvl6pPr>
            <a:lvl7pPr marL="2979824" indent="-229217" eaLnBrk="0" fontAlgn="base" hangingPunct="0">
              <a:spcBef>
                <a:spcPct val="30000"/>
              </a:spcBef>
              <a:spcAft>
                <a:spcPct val="0"/>
              </a:spcAft>
              <a:defRPr sz="1200">
                <a:solidFill>
                  <a:schemeClr val="tx1"/>
                </a:solidFill>
                <a:latin typeface="Arial" panose="020B0604020202020204" pitchFamily="34" charset="0"/>
              </a:defRPr>
            </a:lvl7pPr>
            <a:lvl8pPr marL="3438258" indent="-229217" eaLnBrk="0" fontAlgn="base" hangingPunct="0">
              <a:spcBef>
                <a:spcPct val="30000"/>
              </a:spcBef>
              <a:spcAft>
                <a:spcPct val="0"/>
              </a:spcAft>
              <a:defRPr sz="1200">
                <a:solidFill>
                  <a:schemeClr val="tx1"/>
                </a:solidFill>
                <a:latin typeface="Arial" panose="020B0604020202020204" pitchFamily="34" charset="0"/>
              </a:defRPr>
            </a:lvl8pPr>
            <a:lvl9pPr marL="3896693" indent="-22921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010C51E-F2ED-4FDA-8519-D23B8043A92B}" type="slidenum">
              <a:rPr lang="de-DE" altLang="de-DE" smtClean="0"/>
              <a:pPr>
                <a:spcBef>
                  <a:spcPct val="0"/>
                </a:spcBef>
              </a:pPr>
              <a:t>9</a:t>
            </a:fld>
            <a:endParaRPr lang="de-DE" altLang="de-DE"/>
          </a:p>
        </p:txBody>
      </p:sp>
    </p:spTree>
    <p:extLst>
      <p:ext uri="{BB962C8B-B14F-4D97-AF65-F5344CB8AC3E}">
        <p14:creationId xmlns:p14="http://schemas.microsoft.com/office/powerpoint/2010/main" val="774630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5046603"/>
      </p:ext>
    </p:extLst>
  </p:cSld>
  <p:clrMapOvr>
    <a:masterClrMapping/>
  </p:clrMapOvr>
  <p:transition>
    <p:randomBa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de-DE"/>
              <a:t>Titelmasterformat durch Klicken bearbeiten</a:t>
            </a:r>
          </a:p>
        </p:txBody>
      </p:sp>
      <p:sp>
        <p:nvSpPr>
          <p:cNvPr id="3" name="Vertikaler Textplatzhalter 2"/>
          <p:cNvSpPr>
            <a:spLocks noGrp="1"/>
          </p:cNvSpPr>
          <p:nvPr>
            <p:ph type="body" orient="vert" idx="1"/>
          </p:nvPr>
        </p:nvSpPr>
        <p:spPr>
          <a:xfrm>
            <a:off x="685800" y="1295400"/>
            <a:ext cx="8940800" cy="4797425"/>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829628257"/>
      </p:ext>
    </p:extLst>
  </p:cSld>
  <p:clrMapOvr>
    <a:masterClrMapping/>
  </p:clrMapOvr>
  <p:transition>
    <p:randomBa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343775" y="274638"/>
            <a:ext cx="2282825" cy="5818187"/>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95300" y="274638"/>
            <a:ext cx="6696075" cy="5818187"/>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61145331"/>
      </p:ext>
    </p:extLst>
  </p:cSld>
  <p:clrMapOvr>
    <a:masterClrMapping/>
  </p:clrMapOvr>
  <p:transition>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685800" y="1295400"/>
            <a:ext cx="8940800" cy="4797425"/>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453127278"/>
      </p:ext>
    </p:extLst>
  </p:cSld>
  <p:clrMapOvr>
    <a:masterClrMapping/>
  </p:clrMapOvr>
  <p:transition>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2638" y="4406900"/>
            <a:ext cx="8420100" cy="1362075"/>
          </a:xfrm>
          <a:prstGeom prst="rect">
            <a:avLst/>
          </a:prstGeo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881451311"/>
      </p:ext>
    </p:extLst>
  </p:cSld>
  <p:clrMapOvr>
    <a:masterClrMapping/>
  </p:clrMapOvr>
  <p:transition>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685800" y="1295400"/>
            <a:ext cx="4394200" cy="47974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232400" y="1295400"/>
            <a:ext cx="4394200" cy="47974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907810774"/>
      </p:ext>
    </p:extLst>
  </p:cSld>
  <p:clrMapOvr>
    <a:masterClrMapping/>
  </p:clrMapOvr>
  <p:transition>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974163475"/>
      </p:ext>
    </p:extLst>
  </p:cSld>
  <p:clrMapOvr>
    <a:masterClrMapping/>
  </p:clrMapOvr>
  <p:transition>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de-DE"/>
              <a:t>Titelmasterformat durch Klicken bearbeiten</a:t>
            </a:r>
          </a:p>
        </p:txBody>
      </p:sp>
    </p:spTree>
    <p:extLst>
      <p:ext uri="{BB962C8B-B14F-4D97-AF65-F5344CB8AC3E}">
        <p14:creationId xmlns:p14="http://schemas.microsoft.com/office/powerpoint/2010/main" val="1800205686"/>
      </p:ext>
    </p:extLst>
  </p:cSld>
  <p:clrMapOvr>
    <a:masterClrMapping/>
  </p:clrMapOvr>
  <p:transition>
    <p:randomBa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0855409"/>
      </p:ext>
    </p:extLst>
  </p:cSld>
  <p:clrMapOvr>
    <a:masterClrMapping/>
  </p:clrMapOvr>
  <p:transition>
    <p:randomBa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95300" y="273050"/>
            <a:ext cx="3259138" cy="1162050"/>
          </a:xfrm>
          <a:prstGeom prst="rect">
            <a:avLst/>
          </a:prstGeo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3285230727"/>
      </p:ext>
    </p:extLst>
  </p:cSld>
  <p:clrMapOvr>
    <a:masterClrMapping/>
  </p:clrMapOvr>
  <p:transition>
    <p:randomBa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941513" y="4800600"/>
            <a:ext cx="5943600" cy="566738"/>
          </a:xfrm>
          <a:prstGeom prst="rect">
            <a:avLst/>
          </a:prstGeo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2909056211"/>
      </p:ext>
    </p:extLst>
  </p:cSld>
  <p:clrMapOvr>
    <a:masterClrMapping/>
  </p:clrMapOvr>
  <p:transition>
    <p:randomBa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1">
            <a:extLst>
              <a:ext uri="{FF2B5EF4-FFF2-40B4-BE49-F238E27FC236}">
                <a16:creationId xmlns:a16="http://schemas.microsoft.com/office/drawing/2014/main" id="{89BCC4A8-90E5-4CE1-94B9-4AF5D8AA7CE3}"/>
              </a:ext>
            </a:extLst>
          </p:cNvPr>
          <p:cNvSpPr>
            <a:spLocks noChangeArrowheads="1"/>
          </p:cNvSpPr>
          <p:nvPr/>
        </p:nvSpPr>
        <p:spPr bwMode="auto">
          <a:xfrm>
            <a:off x="-4763" y="0"/>
            <a:ext cx="9910763" cy="798513"/>
          </a:xfrm>
          <a:prstGeom prst="rect">
            <a:avLst/>
          </a:prstGeom>
          <a:solidFill>
            <a:srgbClr val="3333FF"/>
          </a:solidFill>
          <a:ln>
            <a:noFill/>
          </a:ln>
          <a:effectLst/>
        </p:spPr>
        <p:txBody>
          <a:bodyPr anchor="ct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buChar char="•"/>
              <a:defRPr sz="2400">
                <a:solidFill>
                  <a:schemeClr val="tx1"/>
                </a:solidFill>
                <a:latin typeface="Arial" pitchFamily="34" charset="0"/>
              </a:defRPr>
            </a:lvl6pPr>
            <a:lvl7pPr marL="2971800" indent="-228600" eaLnBrk="0" fontAlgn="base" hangingPunct="0">
              <a:spcBef>
                <a:spcPct val="0"/>
              </a:spcBef>
              <a:spcAft>
                <a:spcPct val="0"/>
              </a:spcAft>
              <a:buChar char="•"/>
              <a:defRPr sz="2400">
                <a:solidFill>
                  <a:schemeClr val="tx1"/>
                </a:solidFill>
                <a:latin typeface="Arial" pitchFamily="34" charset="0"/>
              </a:defRPr>
            </a:lvl7pPr>
            <a:lvl8pPr marL="3429000" indent="-228600" eaLnBrk="0" fontAlgn="base" hangingPunct="0">
              <a:spcBef>
                <a:spcPct val="0"/>
              </a:spcBef>
              <a:spcAft>
                <a:spcPct val="0"/>
              </a:spcAft>
              <a:buChar char="•"/>
              <a:defRPr sz="2400">
                <a:solidFill>
                  <a:schemeClr val="tx1"/>
                </a:solidFill>
                <a:latin typeface="Arial" pitchFamily="34" charset="0"/>
              </a:defRPr>
            </a:lvl8pPr>
            <a:lvl9pPr marL="3886200" indent="-228600" eaLnBrk="0" fontAlgn="base" hangingPunct="0">
              <a:spcBef>
                <a:spcPct val="0"/>
              </a:spcBef>
              <a:spcAft>
                <a:spcPct val="0"/>
              </a:spcAft>
              <a:buChar char="•"/>
              <a:defRPr sz="2400">
                <a:solidFill>
                  <a:schemeClr val="tx1"/>
                </a:solidFill>
                <a:latin typeface="Arial" pitchFamily="34" charset="0"/>
              </a:defRPr>
            </a:lvl9pPr>
          </a:lstStyle>
          <a:p>
            <a:pPr>
              <a:buFontTx/>
              <a:buChar char="•"/>
              <a:defRPr/>
            </a:pPr>
            <a:endParaRPr lang="de-DE" altLang="de-DE"/>
          </a:p>
        </p:txBody>
      </p:sp>
      <p:sp>
        <p:nvSpPr>
          <p:cNvPr id="6" name="Rectangle 75">
            <a:extLst>
              <a:ext uri="{FF2B5EF4-FFF2-40B4-BE49-F238E27FC236}">
                <a16:creationId xmlns:a16="http://schemas.microsoft.com/office/drawing/2014/main" id="{8BACA313-6EA8-4CBE-9D27-CD0C29B9B556}"/>
              </a:ext>
            </a:extLst>
          </p:cNvPr>
          <p:cNvSpPr>
            <a:spLocks noChangeArrowheads="1"/>
          </p:cNvSpPr>
          <p:nvPr userDrawn="1"/>
        </p:nvSpPr>
        <p:spPr bwMode="auto">
          <a:xfrm>
            <a:off x="1" y="6502400"/>
            <a:ext cx="99060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1609725" algn="r"/>
              </a:tabLst>
              <a:defRPr sz="2400">
                <a:solidFill>
                  <a:schemeClr val="tx1"/>
                </a:solidFill>
                <a:latin typeface="Arial" pitchFamily="34" charset="0"/>
              </a:defRPr>
            </a:lvl1pPr>
            <a:lvl2pPr marL="742950" indent="-285750">
              <a:tabLst>
                <a:tab pos="1609725" algn="r"/>
              </a:tabLst>
              <a:defRPr sz="2400">
                <a:solidFill>
                  <a:schemeClr val="tx1"/>
                </a:solidFill>
                <a:latin typeface="Arial" pitchFamily="34" charset="0"/>
              </a:defRPr>
            </a:lvl2pPr>
            <a:lvl3pPr marL="1143000" indent="-228600">
              <a:tabLst>
                <a:tab pos="1609725" algn="r"/>
              </a:tabLst>
              <a:defRPr sz="2400">
                <a:solidFill>
                  <a:schemeClr val="tx1"/>
                </a:solidFill>
                <a:latin typeface="Arial" pitchFamily="34" charset="0"/>
              </a:defRPr>
            </a:lvl3pPr>
            <a:lvl4pPr marL="1600200" indent="-228600">
              <a:tabLst>
                <a:tab pos="1609725" algn="r"/>
              </a:tabLst>
              <a:defRPr sz="2400">
                <a:solidFill>
                  <a:schemeClr val="tx1"/>
                </a:solidFill>
                <a:latin typeface="Arial" pitchFamily="34" charset="0"/>
              </a:defRPr>
            </a:lvl4pPr>
            <a:lvl5pPr marL="2057400" indent="-228600">
              <a:tabLst>
                <a:tab pos="1609725" algn="r"/>
              </a:tabLst>
              <a:defRPr sz="2400">
                <a:solidFill>
                  <a:schemeClr val="tx1"/>
                </a:solidFill>
                <a:latin typeface="Arial" pitchFamily="34" charset="0"/>
              </a:defRPr>
            </a:lvl5pPr>
            <a:lvl6pPr marL="2514600" indent="-228600" eaLnBrk="0" fontAlgn="base" hangingPunct="0">
              <a:spcBef>
                <a:spcPct val="0"/>
              </a:spcBef>
              <a:spcAft>
                <a:spcPct val="0"/>
              </a:spcAft>
              <a:buChar char="•"/>
              <a:tabLst>
                <a:tab pos="1609725" algn="r"/>
              </a:tabLst>
              <a:defRPr sz="2400">
                <a:solidFill>
                  <a:schemeClr val="tx1"/>
                </a:solidFill>
                <a:latin typeface="Arial" pitchFamily="34" charset="0"/>
              </a:defRPr>
            </a:lvl6pPr>
            <a:lvl7pPr marL="2971800" indent="-228600" eaLnBrk="0" fontAlgn="base" hangingPunct="0">
              <a:spcBef>
                <a:spcPct val="0"/>
              </a:spcBef>
              <a:spcAft>
                <a:spcPct val="0"/>
              </a:spcAft>
              <a:buChar char="•"/>
              <a:tabLst>
                <a:tab pos="1609725" algn="r"/>
              </a:tabLst>
              <a:defRPr sz="2400">
                <a:solidFill>
                  <a:schemeClr val="tx1"/>
                </a:solidFill>
                <a:latin typeface="Arial" pitchFamily="34" charset="0"/>
              </a:defRPr>
            </a:lvl7pPr>
            <a:lvl8pPr marL="3429000" indent="-228600" eaLnBrk="0" fontAlgn="base" hangingPunct="0">
              <a:spcBef>
                <a:spcPct val="0"/>
              </a:spcBef>
              <a:spcAft>
                <a:spcPct val="0"/>
              </a:spcAft>
              <a:buChar char="•"/>
              <a:tabLst>
                <a:tab pos="1609725" algn="r"/>
              </a:tabLst>
              <a:defRPr sz="2400">
                <a:solidFill>
                  <a:schemeClr val="tx1"/>
                </a:solidFill>
                <a:latin typeface="Arial" pitchFamily="34" charset="0"/>
              </a:defRPr>
            </a:lvl8pPr>
            <a:lvl9pPr marL="3886200" indent="-228600" eaLnBrk="0" fontAlgn="base" hangingPunct="0">
              <a:spcBef>
                <a:spcPct val="0"/>
              </a:spcBef>
              <a:spcAft>
                <a:spcPct val="0"/>
              </a:spcAft>
              <a:buChar char="•"/>
              <a:tabLst>
                <a:tab pos="1609725" algn="r"/>
              </a:tabLst>
              <a:defRPr sz="2400">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609725" algn="r"/>
              </a:tabLst>
              <a:defRPr/>
            </a:pPr>
            <a:r>
              <a:rPr lang="de-DE" altLang="de-DE" sz="1200" b="1" dirty="0">
                <a:solidFill>
                  <a:srgbClr val="FF9933"/>
                </a:solidFill>
              </a:rPr>
              <a:t>Klimaschutz – Energiewende 2.0 </a:t>
            </a:r>
            <a:r>
              <a:rPr lang="de-DE" altLang="de-DE" sz="1200" b="1" kern="1200" dirty="0">
                <a:solidFill>
                  <a:srgbClr val="FF9933"/>
                </a:solidFill>
                <a:latin typeface="Arial" panose="020B0604020202020204" pitchFamily="34" charset="0"/>
                <a:ea typeface="+mn-ea"/>
                <a:cs typeface="+mn-cs"/>
              </a:rPr>
              <a:t>| </a:t>
            </a:r>
            <a:r>
              <a:rPr lang="de-DE" altLang="de-DE" sz="1200" b="1" dirty="0">
                <a:solidFill>
                  <a:srgbClr val="FF9933"/>
                </a:solidFill>
              </a:rPr>
              <a:t>Energie-Einsparung | FV05</a:t>
            </a:r>
            <a:r>
              <a:rPr lang="en-US" altLang="de-DE" sz="1200" b="1" kern="1200" dirty="0">
                <a:solidFill>
                  <a:srgbClr val="FF9933"/>
                </a:solidFill>
                <a:latin typeface="Arial" panose="020B0604020202020204" pitchFamily="34" charset="0"/>
                <a:ea typeface="+mn-ea"/>
                <a:cs typeface="+mn-cs"/>
              </a:rPr>
              <a:t>					             </a:t>
            </a:r>
            <a:r>
              <a:rPr lang="de-DE" altLang="de-DE" sz="1200" b="1" kern="1200" dirty="0">
                <a:solidFill>
                  <a:srgbClr val="FF9933"/>
                </a:solidFill>
                <a:latin typeface="Arial" panose="020B0604020202020204" pitchFamily="34" charset="0"/>
                <a:ea typeface="+mn-ea"/>
                <a:cs typeface="+mn-cs"/>
              </a:rPr>
              <a:t>ISE e.V. </a:t>
            </a:r>
            <a:fld id="{B441096D-49BA-4C7B-A571-124674B25D3F}" type="slidenum">
              <a:rPr lang="de-DE" altLang="de-DE" sz="1200" b="1" kern="1200" smtClean="0">
                <a:solidFill>
                  <a:srgbClr val="FF9933"/>
                </a:solidFill>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tab pos="1609725" algn="r"/>
                </a:tabLst>
                <a:defRPr/>
              </a:pPr>
              <a:t>‹Nr.›</a:t>
            </a:fld>
            <a:endParaRPr lang="de-DE" altLang="de-DE" sz="1200" b="1" kern="1200" dirty="0">
              <a:solidFill>
                <a:srgbClr val="FF9933"/>
              </a:solidFill>
              <a:latin typeface="Arial" panose="020B0604020202020204" pitchFamily="34" charset="0"/>
              <a:ea typeface="+mn-ea"/>
              <a:cs typeface="+mn-cs"/>
            </a:endParaRPr>
          </a:p>
        </p:txBody>
      </p:sp>
      <p:pic>
        <p:nvPicPr>
          <p:cNvPr id="3" name="Grafik 2">
            <a:extLst>
              <a:ext uri="{FF2B5EF4-FFF2-40B4-BE49-F238E27FC236}">
                <a16:creationId xmlns:a16="http://schemas.microsoft.com/office/drawing/2014/main" id="{B66F0547-5D03-2906-976C-EBE3C5D88D7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350" y="1"/>
            <a:ext cx="803275" cy="803724"/>
          </a:xfrm>
          <a:prstGeom prst="rect">
            <a:avLst/>
          </a:prstGeom>
        </p:spPr>
      </p:pic>
    </p:spTree>
  </p:cSld>
  <p:clrMap bg1="lt1" tx1="dk1" bg2="lt2" tx2="dk2" accent1="accent1" accent2="accent2" accent3="accent3" accent4="accent4" accent5="accent5" accent6="accent6" hlink="hlink" folHlink="folHlink"/>
  <p:sldLayoutIdLst>
    <p:sldLayoutId id="2147490102" r:id="rId1"/>
    <p:sldLayoutId id="2147490082" r:id="rId2"/>
    <p:sldLayoutId id="2147490083" r:id="rId3"/>
    <p:sldLayoutId id="2147490084" r:id="rId4"/>
    <p:sldLayoutId id="2147490085" r:id="rId5"/>
    <p:sldLayoutId id="2147490086" r:id="rId6"/>
    <p:sldLayoutId id="2147490087" r:id="rId7"/>
    <p:sldLayoutId id="2147490088" r:id="rId8"/>
    <p:sldLayoutId id="2147490089" r:id="rId9"/>
    <p:sldLayoutId id="2147490090" r:id="rId10"/>
    <p:sldLayoutId id="2147490091" r:id="rId11"/>
  </p:sldLayoutIdLst>
  <p:transition>
    <p:randomBar/>
  </p:transition>
  <p:txStyles>
    <p:titleStyle>
      <a:lvl1pPr algn="l" rtl="0" eaLnBrk="0" fontAlgn="base" hangingPunct="0">
        <a:lnSpc>
          <a:spcPct val="90000"/>
        </a:lnSpc>
        <a:spcBef>
          <a:spcPct val="0"/>
        </a:spcBef>
        <a:spcAft>
          <a:spcPct val="0"/>
        </a:spcAft>
        <a:defRPr sz="2400">
          <a:solidFill>
            <a:schemeClr val="bg1"/>
          </a:solidFill>
          <a:latin typeface="+mj-lt"/>
          <a:ea typeface="+mj-ea"/>
          <a:cs typeface="+mj-cs"/>
        </a:defRPr>
      </a:lvl1pPr>
      <a:lvl2pPr algn="l" rtl="0" eaLnBrk="0" fontAlgn="base" hangingPunct="0">
        <a:lnSpc>
          <a:spcPct val="90000"/>
        </a:lnSpc>
        <a:spcBef>
          <a:spcPct val="0"/>
        </a:spcBef>
        <a:spcAft>
          <a:spcPct val="0"/>
        </a:spcAft>
        <a:defRPr sz="2400">
          <a:solidFill>
            <a:schemeClr val="bg1"/>
          </a:solidFill>
          <a:latin typeface="Arial" charset="0"/>
        </a:defRPr>
      </a:lvl2pPr>
      <a:lvl3pPr algn="l" rtl="0" eaLnBrk="0" fontAlgn="base" hangingPunct="0">
        <a:lnSpc>
          <a:spcPct val="90000"/>
        </a:lnSpc>
        <a:spcBef>
          <a:spcPct val="0"/>
        </a:spcBef>
        <a:spcAft>
          <a:spcPct val="0"/>
        </a:spcAft>
        <a:defRPr sz="2400">
          <a:solidFill>
            <a:schemeClr val="bg1"/>
          </a:solidFill>
          <a:latin typeface="Arial" charset="0"/>
        </a:defRPr>
      </a:lvl3pPr>
      <a:lvl4pPr algn="l" rtl="0" eaLnBrk="0" fontAlgn="base" hangingPunct="0">
        <a:lnSpc>
          <a:spcPct val="90000"/>
        </a:lnSpc>
        <a:spcBef>
          <a:spcPct val="0"/>
        </a:spcBef>
        <a:spcAft>
          <a:spcPct val="0"/>
        </a:spcAft>
        <a:defRPr sz="2400">
          <a:solidFill>
            <a:schemeClr val="bg1"/>
          </a:solidFill>
          <a:latin typeface="Arial" charset="0"/>
        </a:defRPr>
      </a:lvl4pPr>
      <a:lvl5pPr algn="l" rtl="0" eaLnBrk="0" fontAlgn="base" hangingPunct="0">
        <a:lnSpc>
          <a:spcPct val="90000"/>
        </a:lnSpc>
        <a:spcBef>
          <a:spcPct val="0"/>
        </a:spcBef>
        <a:spcAft>
          <a:spcPct val="0"/>
        </a:spcAft>
        <a:defRPr sz="2400">
          <a:solidFill>
            <a:schemeClr val="bg1"/>
          </a:solidFill>
          <a:latin typeface="Arial" charset="0"/>
        </a:defRPr>
      </a:lvl5pPr>
      <a:lvl6pPr marL="457200" algn="l" rtl="0" eaLnBrk="0" fontAlgn="base" hangingPunct="0">
        <a:lnSpc>
          <a:spcPct val="90000"/>
        </a:lnSpc>
        <a:spcBef>
          <a:spcPct val="0"/>
        </a:spcBef>
        <a:spcAft>
          <a:spcPct val="0"/>
        </a:spcAft>
        <a:defRPr sz="2400">
          <a:solidFill>
            <a:schemeClr val="bg1"/>
          </a:solidFill>
          <a:latin typeface="Arial" charset="0"/>
        </a:defRPr>
      </a:lvl6pPr>
      <a:lvl7pPr marL="914400" algn="l" rtl="0" eaLnBrk="0" fontAlgn="base" hangingPunct="0">
        <a:lnSpc>
          <a:spcPct val="90000"/>
        </a:lnSpc>
        <a:spcBef>
          <a:spcPct val="0"/>
        </a:spcBef>
        <a:spcAft>
          <a:spcPct val="0"/>
        </a:spcAft>
        <a:defRPr sz="2400">
          <a:solidFill>
            <a:schemeClr val="bg1"/>
          </a:solidFill>
          <a:latin typeface="Arial" charset="0"/>
        </a:defRPr>
      </a:lvl7pPr>
      <a:lvl8pPr marL="1371600" algn="l" rtl="0" eaLnBrk="0" fontAlgn="base" hangingPunct="0">
        <a:lnSpc>
          <a:spcPct val="90000"/>
        </a:lnSpc>
        <a:spcBef>
          <a:spcPct val="0"/>
        </a:spcBef>
        <a:spcAft>
          <a:spcPct val="0"/>
        </a:spcAft>
        <a:defRPr sz="2400">
          <a:solidFill>
            <a:schemeClr val="bg1"/>
          </a:solidFill>
          <a:latin typeface="Arial" charset="0"/>
        </a:defRPr>
      </a:lvl8pPr>
      <a:lvl9pPr marL="1828800" algn="l" rtl="0" eaLnBrk="0" fontAlgn="base" hangingPunct="0">
        <a:lnSpc>
          <a:spcPct val="90000"/>
        </a:lnSpc>
        <a:spcBef>
          <a:spcPct val="0"/>
        </a:spcBef>
        <a:spcAft>
          <a:spcPct val="0"/>
        </a:spcAft>
        <a:defRPr sz="2400">
          <a:solidFill>
            <a:schemeClr val="bg1"/>
          </a:solidFill>
          <a:latin typeface="Arial" charset="0"/>
        </a:defRPr>
      </a:lvl9pPr>
    </p:titleStyle>
    <p:bodyStyle>
      <a:lvl1pPr marL="284163" indent="-284163" algn="l" rtl="0" eaLnBrk="0" fontAlgn="base" hangingPunct="0">
        <a:spcBef>
          <a:spcPct val="100000"/>
        </a:spcBef>
        <a:spcAft>
          <a:spcPct val="0"/>
        </a:spcAft>
        <a:buFont typeface="Wingdings" panose="05000000000000000000" pitchFamily="2" charset="2"/>
        <a:buChar char="l"/>
        <a:defRPr>
          <a:solidFill>
            <a:schemeClr val="tx1"/>
          </a:solidFill>
          <a:latin typeface="+mn-lt"/>
          <a:ea typeface="+mn-ea"/>
          <a:cs typeface="+mn-cs"/>
        </a:defRPr>
      </a:lvl1pPr>
      <a:lvl2pPr marL="766763" indent="-292100" algn="l" rtl="0" eaLnBrk="0" fontAlgn="base" hangingPunct="0">
        <a:spcBef>
          <a:spcPct val="20000"/>
        </a:spcBef>
        <a:spcAft>
          <a:spcPct val="0"/>
        </a:spcAft>
        <a:buFont typeface="Wingdings" panose="05000000000000000000" pitchFamily="2" charset="2"/>
        <a:buChar char="l"/>
        <a:defRPr>
          <a:solidFill>
            <a:schemeClr val="tx1"/>
          </a:solidFill>
          <a:latin typeface="+mn-lt"/>
        </a:defRPr>
      </a:lvl2pPr>
      <a:lvl3pPr marL="1138238" indent="-180975" algn="l" rtl="0" eaLnBrk="0" fontAlgn="base" hangingPunct="0">
        <a:spcBef>
          <a:spcPct val="20000"/>
        </a:spcBef>
        <a:spcAft>
          <a:spcPct val="0"/>
        </a:spcAft>
        <a:buFont typeface="Wingdings" panose="05000000000000000000" pitchFamily="2" charset="2"/>
        <a:buChar char="l"/>
        <a:defRPr sz="1600">
          <a:solidFill>
            <a:schemeClr val="tx1"/>
          </a:solidFill>
          <a:latin typeface="+mn-lt"/>
        </a:defRPr>
      </a:lvl3pPr>
      <a:lvl4pPr marL="1520825" indent="-184150" algn="l" rtl="0" eaLnBrk="0" fontAlgn="base" hangingPunct="0">
        <a:spcBef>
          <a:spcPct val="20000"/>
        </a:spcBef>
        <a:spcAft>
          <a:spcPct val="0"/>
        </a:spcAft>
        <a:buChar char="–"/>
        <a:defRPr sz="1600">
          <a:solidFill>
            <a:schemeClr val="tx1"/>
          </a:solidFill>
          <a:latin typeface="+mn-lt"/>
        </a:defRPr>
      </a:lvl4pPr>
      <a:lvl5pPr marL="1905000" indent="-185738" algn="l" rtl="0" eaLnBrk="0" fontAlgn="base" hangingPunct="0">
        <a:spcBef>
          <a:spcPct val="20000"/>
        </a:spcBef>
        <a:spcAft>
          <a:spcPct val="0"/>
        </a:spcAft>
        <a:buChar char="»"/>
        <a:defRPr sz="1600">
          <a:solidFill>
            <a:schemeClr val="tx1"/>
          </a:solidFill>
          <a:latin typeface="+mn-lt"/>
        </a:defRPr>
      </a:lvl5pPr>
      <a:lvl6pPr marL="2362200" indent="-185738" algn="l" rtl="0" eaLnBrk="0" fontAlgn="base" hangingPunct="0">
        <a:spcBef>
          <a:spcPct val="20000"/>
        </a:spcBef>
        <a:spcAft>
          <a:spcPct val="0"/>
        </a:spcAft>
        <a:buChar char="»"/>
        <a:defRPr sz="1600">
          <a:solidFill>
            <a:schemeClr val="tx1"/>
          </a:solidFill>
          <a:latin typeface="+mn-lt"/>
        </a:defRPr>
      </a:lvl6pPr>
      <a:lvl7pPr marL="2819400" indent="-185738" algn="l" rtl="0" eaLnBrk="0" fontAlgn="base" hangingPunct="0">
        <a:spcBef>
          <a:spcPct val="20000"/>
        </a:spcBef>
        <a:spcAft>
          <a:spcPct val="0"/>
        </a:spcAft>
        <a:buChar char="»"/>
        <a:defRPr sz="1600">
          <a:solidFill>
            <a:schemeClr val="tx1"/>
          </a:solidFill>
          <a:latin typeface="+mn-lt"/>
        </a:defRPr>
      </a:lvl7pPr>
      <a:lvl8pPr marL="3276600" indent="-185738" algn="l" rtl="0" eaLnBrk="0" fontAlgn="base" hangingPunct="0">
        <a:spcBef>
          <a:spcPct val="20000"/>
        </a:spcBef>
        <a:spcAft>
          <a:spcPct val="0"/>
        </a:spcAft>
        <a:buChar char="»"/>
        <a:defRPr sz="1600">
          <a:solidFill>
            <a:schemeClr val="tx1"/>
          </a:solidFill>
          <a:latin typeface="+mn-lt"/>
        </a:defRPr>
      </a:lvl8pPr>
      <a:lvl9pPr marL="3733800" indent="-185738" algn="l" rtl="0" eaLnBrk="0" fontAlgn="base" hangingPunct="0">
        <a:spcBef>
          <a:spcPct val="20000"/>
        </a:spcBef>
        <a:spcAft>
          <a:spcPct val="0"/>
        </a:spcAft>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5A7087FA-1DFD-4E03-B09C-C0F3ECFAE28E}"/>
              </a:ext>
            </a:extLst>
          </p:cNvPr>
          <p:cNvSpPr txBox="1">
            <a:spLocks noChangeArrowheads="1"/>
          </p:cNvSpPr>
          <p:nvPr/>
        </p:nvSpPr>
        <p:spPr bwMode="auto">
          <a:xfrm>
            <a:off x="0" y="6400799"/>
            <a:ext cx="9920288" cy="45720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nSpc>
                <a:spcPct val="90000"/>
              </a:lnSpc>
            </a:pPr>
            <a:endParaRPr lang="de-DE" altLang="de-DE" sz="1800" b="1" dirty="0">
              <a:solidFill>
                <a:schemeClr val="bg1"/>
              </a:solidFill>
            </a:endParaRPr>
          </a:p>
        </p:txBody>
      </p:sp>
      <p:sp>
        <p:nvSpPr>
          <p:cNvPr id="6147" name="Rechteck 2">
            <a:extLst>
              <a:ext uri="{FF2B5EF4-FFF2-40B4-BE49-F238E27FC236}">
                <a16:creationId xmlns:a16="http://schemas.microsoft.com/office/drawing/2014/main" id="{A4A8ABDA-F51F-4845-9A6D-8A9F58A39844}"/>
              </a:ext>
            </a:extLst>
          </p:cNvPr>
          <p:cNvSpPr>
            <a:spLocks noChangeArrowheads="1"/>
          </p:cNvSpPr>
          <p:nvPr/>
        </p:nvSpPr>
        <p:spPr bwMode="auto">
          <a:xfrm>
            <a:off x="0" y="-19050"/>
            <a:ext cx="9906000" cy="1370013"/>
          </a:xfrm>
          <a:prstGeom prst="rect">
            <a:avLst/>
          </a:prstGeom>
          <a:solidFill>
            <a:schemeClr val="accent2"/>
          </a:solidFill>
          <a:ln>
            <a:noFill/>
          </a:ln>
          <a:extLst>
            <a:ext uri="{91240B29-F687-4F45-9708-019B960494DF}">
              <a14:hiddenLine xmlns:a14="http://schemas.microsoft.com/office/drawing/2010/main" w="12700" algn="ctr">
                <a:solidFill>
                  <a:srgbClr val="000000"/>
                </a:solidFill>
                <a:round/>
                <a:headEnd/>
                <a:tailEnd/>
              </a14:hiddenLine>
            </a:ext>
          </a:extLst>
        </p:spPr>
        <p:txBody>
          <a:bodyPr lIns="0" tIns="0" rIns="0" bIns="0"/>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FontTx/>
              <a:buChar char="•"/>
            </a:pPr>
            <a:endParaRPr lang="de-DE" altLang="de-DE"/>
          </a:p>
        </p:txBody>
      </p:sp>
      <p:sp>
        <p:nvSpPr>
          <p:cNvPr id="6148" name="Textfeld 3">
            <a:extLst>
              <a:ext uri="{FF2B5EF4-FFF2-40B4-BE49-F238E27FC236}">
                <a16:creationId xmlns:a16="http://schemas.microsoft.com/office/drawing/2014/main" id="{28204734-5258-44F4-8BDC-43D64AE8A287}"/>
              </a:ext>
            </a:extLst>
          </p:cNvPr>
          <p:cNvSpPr txBox="1">
            <a:spLocks noChangeArrowheads="1"/>
          </p:cNvSpPr>
          <p:nvPr/>
        </p:nvSpPr>
        <p:spPr bwMode="auto">
          <a:xfrm>
            <a:off x="1426765" y="31146"/>
            <a:ext cx="831812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de-DE" sz="2800" b="1" dirty="0" err="1">
                <a:solidFill>
                  <a:schemeClr val="bg1"/>
                </a:solidFill>
              </a:rPr>
              <a:t>Klimaschutz</a:t>
            </a:r>
            <a:r>
              <a:rPr lang="en-US" altLang="de-DE" sz="2800" b="1" dirty="0">
                <a:solidFill>
                  <a:schemeClr val="bg1"/>
                </a:solidFill>
              </a:rPr>
              <a:t> - </a:t>
            </a:r>
            <a:r>
              <a:rPr lang="en-US" altLang="de-DE" sz="2800" b="1" dirty="0" err="1">
                <a:solidFill>
                  <a:schemeClr val="bg1"/>
                </a:solidFill>
              </a:rPr>
              <a:t>Energiewende</a:t>
            </a:r>
            <a:r>
              <a:rPr lang="en-US" altLang="de-DE" sz="2800" b="1" dirty="0">
                <a:solidFill>
                  <a:schemeClr val="bg1"/>
                </a:solidFill>
              </a:rPr>
              <a:t> 2.0</a:t>
            </a:r>
            <a:br>
              <a:rPr lang="en-US" altLang="de-DE" sz="2800" b="1" dirty="0">
                <a:solidFill>
                  <a:schemeClr val="bg1"/>
                </a:solidFill>
              </a:rPr>
            </a:br>
            <a:r>
              <a:rPr lang="en-US" altLang="de-DE" sz="2800" dirty="0" err="1">
                <a:solidFill>
                  <a:schemeClr val="bg1"/>
                </a:solidFill>
              </a:rPr>
              <a:t>Energie-Einsparung</a:t>
            </a:r>
            <a:endParaRPr lang="en-US" altLang="de-DE" sz="2800" dirty="0">
              <a:solidFill>
                <a:schemeClr val="bg1"/>
              </a:solidFill>
            </a:endParaRPr>
          </a:p>
        </p:txBody>
      </p:sp>
      <p:sp>
        <p:nvSpPr>
          <p:cNvPr id="38" name="Rectangle 75">
            <a:extLst>
              <a:ext uri="{FF2B5EF4-FFF2-40B4-BE49-F238E27FC236}">
                <a16:creationId xmlns:a16="http://schemas.microsoft.com/office/drawing/2014/main" id="{461A909F-36A1-4F51-8627-A7A64F077D81}"/>
              </a:ext>
            </a:extLst>
          </p:cNvPr>
          <p:cNvSpPr>
            <a:spLocks noChangeArrowheads="1"/>
          </p:cNvSpPr>
          <p:nvPr/>
        </p:nvSpPr>
        <p:spPr bwMode="auto">
          <a:xfrm>
            <a:off x="0" y="6483350"/>
            <a:ext cx="99060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1609725" algn="r"/>
              </a:tabLst>
              <a:defRPr sz="2400">
                <a:solidFill>
                  <a:schemeClr val="tx1"/>
                </a:solidFill>
                <a:latin typeface="Arial" pitchFamily="34" charset="0"/>
              </a:defRPr>
            </a:lvl1pPr>
            <a:lvl2pPr marL="742950" indent="-285750">
              <a:tabLst>
                <a:tab pos="1609725" algn="r"/>
              </a:tabLst>
              <a:defRPr sz="2400">
                <a:solidFill>
                  <a:schemeClr val="tx1"/>
                </a:solidFill>
                <a:latin typeface="Arial" pitchFamily="34" charset="0"/>
              </a:defRPr>
            </a:lvl2pPr>
            <a:lvl3pPr marL="1143000" indent="-228600">
              <a:tabLst>
                <a:tab pos="1609725" algn="r"/>
              </a:tabLst>
              <a:defRPr sz="2400">
                <a:solidFill>
                  <a:schemeClr val="tx1"/>
                </a:solidFill>
                <a:latin typeface="Arial" pitchFamily="34" charset="0"/>
              </a:defRPr>
            </a:lvl3pPr>
            <a:lvl4pPr marL="1600200" indent="-228600">
              <a:tabLst>
                <a:tab pos="1609725" algn="r"/>
              </a:tabLst>
              <a:defRPr sz="2400">
                <a:solidFill>
                  <a:schemeClr val="tx1"/>
                </a:solidFill>
                <a:latin typeface="Arial" pitchFamily="34" charset="0"/>
              </a:defRPr>
            </a:lvl4pPr>
            <a:lvl5pPr marL="2057400" indent="-228600">
              <a:tabLst>
                <a:tab pos="1609725" algn="r"/>
              </a:tabLst>
              <a:defRPr sz="2400">
                <a:solidFill>
                  <a:schemeClr val="tx1"/>
                </a:solidFill>
                <a:latin typeface="Arial" pitchFamily="34" charset="0"/>
              </a:defRPr>
            </a:lvl5pPr>
            <a:lvl6pPr marL="2514600" indent="-228600" eaLnBrk="0" fontAlgn="base" hangingPunct="0">
              <a:spcBef>
                <a:spcPct val="0"/>
              </a:spcBef>
              <a:spcAft>
                <a:spcPct val="0"/>
              </a:spcAft>
              <a:buChar char="•"/>
              <a:tabLst>
                <a:tab pos="1609725" algn="r"/>
              </a:tabLst>
              <a:defRPr sz="2400">
                <a:solidFill>
                  <a:schemeClr val="tx1"/>
                </a:solidFill>
                <a:latin typeface="Arial" pitchFamily="34" charset="0"/>
              </a:defRPr>
            </a:lvl6pPr>
            <a:lvl7pPr marL="2971800" indent="-228600" eaLnBrk="0" fontAlgn="base" hangingPunct="0">
              <a:spcBef>
                <a:spcPct val="0"/>
              </a:spcBef>
              <a:spcAft>
                <a:spcPct val="0"/>
              </a:spcAft>
              <a:buChar char="•"/>
              <a:tabLst>
                <a:tab pos="1609725" algn="r"/>
              </a:tabLst>
              <a:defRPr sz="2400">
                <a:solidFill>
                  <a:schemeClr val="tx1"/>
                </a:solidFill>
                <a:latin typeface="Arial" pitchFamily="34" charset="0"/>
              </a:defRPr>
            </a:lvl7pPr>
            <a:lvl8pPr marL="3429000" indent="-228600" eaLnBrk="0" fontAlgn="base" hangingPunct="0">
              <a:spcBef>
                <a:spcPct val="0"/>
              </a:spcBef>
              <a:spcAft>
                <a:spcPct val="0"/>
              </a:spcAft>
              <a:buChar char="•"/>
              <a:tabLst>
                <a:tab pos="1609725" algn="r"/>
              </a:tabLst>
              <a:defRPr sz="2400">
                <a:solidFill>
                  <a:schemeClr val="tx1"/>
                </a:solidFill>
                <a:latin typeface="Arial" pitchFamily="34" charset="0"/>
              </a:defRPr>
            </a:lvl8pPr>
            <a:lvl9pPr marL="3886200" indent="-228600" eaLnBrk="0" fontAlgn="base" hangingPunct="0">
              <a:spcBef>
                <a:spcPct val="0"/>
              </a:spcBef>
              <a:spcAft>
                <a:spcPct val="0"/>
              </a:spcAft>
              <a:buChar char="•"/>
              <a:tabLst>
                <a:tab pos="1609725" algn="r"/>
              </a:tabLst>
              <a:defRPr sz="2400">
                <a:solidFill>
                  <a:schemeClr val="tx1"/>
                </a:solidFill>
                <a:latin typeface="Arial" pitchFamily="34" charset="0"/>
              </a:defRPr>
            </a:lvl9pPr>
          </a:lstStyle>
          <a:p>
            <a:pPr>
              <a:defRPr/>
            </a:pPr>
            <a:r>
              <a:rPr lang="de-DE" altLang="de-DE" sz="1200" b="1" dirty="0">
                <a:solidFill>
                  <a:srgbClr val="FF9933"/>
                </a:solidFill>
              </a:rPr>
              <a:t>Klimaschutz – Energiewende 2.0 | Energie-Einsparung | FV05					                      ISE e.V.</a:t>
            </a:r>
          </a:p>
        </p:txBody>
      </p:sp>
      <p:sp>
        <p:nvSpPr>
          <p:cNvPr id="54" name="Rechteck 53">
            <a:extLst>
              <a:ext uri="{FF2B5EF4-FFF2-40B4-BE49-F238E27FC236}">
                <a16:creationId xmlns:a16="http://schemas.microsoft.com/office/drawing/2014/main" id="{04F4A4AE-BAD9-4DDF-B803-BE8C327E7907}"/>
              </a:ext>
            </a:extLst>
          </p:cNvPr>
          <p:cNvSpPr/>
          <p:nvPr/>
        </p:nvSpPr>
        <p:spPr bwMode="auto">
          <a:xfrm>
            <a:off x="0" y="1350963"/>
            <a:ext cx="9905998" cy="5041898"/>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dirty="0">
              <a:ln>
                <a:noFill/>
              </a:ln>
              <a:solidFill>
                <a:schemeClr val="tx1"/>
              </a:solidFill>
              <a:effectLst/>
              <a:latin typeface="Arial" charset="0"/>
            </a:endParaRPr>
          </a:p>
        </p:txBody>
      </p:sp>
      <p:grpSp>
        <p:nvGrpSpPr>
          <p:cNvPr id="32" name="Gruppieren 31">
            <a:extLst>
              <a:ext uri="{FF2B5EF4-FFF2-40B4-BE49-F238E27FC236}">
                <a16:creationId xmlns:a16="http://schemas.microsoft.com/office/drawing/2014/main" id="{72DA6E67-1453-44D3-9B13-B0B9F92A6A44}"/>
              </a:ext>
            </a:extLst>
          </p:cNvPr>
          <p:cNvGrpSpPr/>
          <p:nvPr/>
        </p:nvGrpSpPr>
        <p:grpSpPr>
          <a:xfrm>
            <a:off x="2076120" y="2225729"/>
            <a:ext cx="5753760" cy="3360630"/>
            <a:chOff x="2867727" y="1993004"/>
            <a:chExt cx="1155292" cy="654451"/>
          </a:xfrm>
        </p:grpSpPr>
        <p:cxnSp>
          <p:nvCxnSpPr>
            <p:cNvPr id="33" name="Gerader Verbinder 32">
              <a:extLst>
                <a:ext uri="{FF2B5EF4-FFF2-40B4-BE49-F238E27FC236}">
                  <a16:creationId xmlns:a16="http://schemas.microsoft.com/office/drawing/2014/main" id="{529F4C6C-8B8D-4EF9-B4CF-D45BDE78DF70}"/>
                </a:ext>
              </a:extLst>
            </p:cNvPr>
            <p:cNvCxnSpPr>
              <a:cxnSpLocks/>
            </p:cNvCxnSpPr>
            <p:nvPr/>
          </p:nvCxnSpPr>
          <p:spPr bwMode="auto">
            <a:xfrm flipV="1">
              <a:off x="3015707" y="2339833"/>
              <a:ext cx="1007312" cy="307622"/>
            </a:xfrm>
            <a:prstGeom prst="line">
              <a:avLst/>
            </a:prstGeom>
            <a:solidFill>
              <a:srgbClr val="FF0000"/>
            </a:solidFill>
            <a:ln w="38100"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Gerader Verbinder 33">
              <a:extLst>
                <a:ext uri="{FF2B5EF4-FFF2-40B4-BE49-F238E27FC236}">
                  <a16:creationId xmlns:a16="http://schemas.microsoft.com/office/drawing/2014/main" id="{81837380-6825-4FC1-8ECF-EA5C2EA04F7A}"/>
                </a:ext>
              </a:extLst>
            </p:cNvPr>
            <p:cNvCxnSpPr/>
            <p:nvPr/>
          </p:nvCxnSpPr>
          <p:spPr bwMode="auto">
            <a:xfrm>
              <a:off x="2867727" y="2647455"/>
              <a:ext cx="147980" cy="0"/>
            </a:xfrm>
            <a:prstGeom prst="line">
              <a:avLst/>
            </a:prstGeom>
            <a:solidFill>
              <a:srgbClr val="FF0000"/>
            </a:solidFill>
            <a:ln w="38100"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Gerader Verbinder 34">
              <a:extLst>
                <a:ext uri="{FF2B5EF4-FFF2-40B4-BE49-F238E27FC236}">
                  <a16:creationId xmlns:a16="http://schemas.microsoft.com/office/drawing/2014/main" id="{56877D0F-E67F-4CCB-AE1A-70138BFFBC55}"/>
                </a:ext>
              </a:extLst>
            </p:cNvPr>
            <p:cNvCxnSpPr>
              <a:cxnSpLocks/>
            </p:cNvCxnSpPr>
            <p:nvPr/>
          </p:nvCxnSpPr>
          <p:spPr bwMode="auto">
            <a:xfrm>
              <a:off x="2867727" y="1993004"/>
              <a:ext cx="1155292" cy="346829"/>
            </a:xfrm>
            <a:prstGeom prst="line">
              <a:avLst/>
            </a:prstGeom>
            <a:solidFill>
              <a:srgbClr val="FF0000"/>
            </a:solidFill>
            <a:ln w="762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2" name="Textfeld 11">
            <a:extLst>
              <a:ext uri="{FF2B5EF4-FFF2-40B4-BE49-F238E27FC236}">
                <a16:creationId xmlns:a16="http://schemas.microsoft.com/office/drawing/2014/main" id="{2338FD6B-A590-4496-8D45-86FBC144CEB8}"/>
              </a:ext>
            </a:extLst>
          </p:cNvPr>
          <p:cNvSpPr txBox="1"/>
          <p:nvPr/>
        </p:nvSpPr>
        <p:spPr>
          <a:xfrm>
            <a:off x="7606164" y="5896589"/>
            <a:ext cx="2138727" cy="276999"/>
          </a:xfrm>
          <a:prstGeom prst="rect">
            <a:avLst/>
          </a:prstGeom>
          <a:noFill/>
        </p:spPr>
        <p:txBody>
          <a:bodyPr wrap="none" rtlCol="0">
            <a:spAutoFit/>
          </a:bodyPr>
          <a:lstStyle/>
          <a:p>
            <a:r>
              <a:rPr lang="de-DE" sz="1200" dirty="0"/>
              <a:t>Stand FV05 vom 29.05.2023</a:t>
            </a:r>
          </a:p>
        </p:txBody>
      </p:sp>
      <p:pic>
        <p:nvPicPr>
          <p:cNvPr id="4" name="Grafik 3">
            <a:extLst>
              <a:ext uri="{FF2B5EF4-FFF2-40B4-BE49-F238E27FC236}">
                <a16:creationId xmlns:a16="http://schemas.microsoft.com/office/drawing/2014/main" id="{3744FA11-B3F8-6F8A-1B96-B3EF5487F6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 y="-19050"/>
            <a:ext cx="1369247" cy="1370013"/>
          </a:xfrm>
          <a:prstGeom prst="rect">
            <a:avLst/>
          </a:prstGeom>
        </p:spPr>
      </p:pic>
    </p:spTree>
  </p:cSld>
  <p:clrMapOvr>
    <a:masterClrMapping/>
  </p:clrMapOvr>
  <p:transition>
    <p:randomBa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Diagramm 28">
            <a:extLst>
              <a:ext uri="{FF2B5EF4-FFF2-40B4-BE49-F238E27FC236}">
                <a16:creationId xmlns:a16="http://schemas.microsoft.com/office/drawing/2014/main" id="{B8B10EE8-76E9-4143-9F03-7FCD08E8C344}"/>
              </a:ext>
            </a:extLst>
          </p:cNvPr>
          <p:cNvGraphicFramePr>
            <a:graphicFrameLocks/>
          </p:cNvGraphicFramePr>
          <p:nvPr/>
        </p:nvGraphicFramePr>
        <p:xfrm>
          <a:off x="235130" y="1182055"/>
          <a:ext cx="9670869" cy="4774935"/>
        </p:xfrm>
        <a:graphic>
          <a:graphicData uri="http://schemas.openxmlformats.org/drawingml/2006/chart">
            <c:chart xmlns:c="http://schemas.openxmlformats.org/drawingml/2006/chart" xmlns:r="http://schemas.openxmlformats.org/officeDocument/2006/relationships" r:id="rId3"/>
          </a:graphicData>
        </a:graphic>
      </p:graphicFrame>
      <p:sp>
        <p:nvSpPr>
          <p:cNvPr id="54274" name="Rectangle 4">
            <a:extLst>
              <a:ext uri="{FF2B5EF4-FFF2-40B4-BE49-F238E27FC236}">
                <a16:creationId xmlns:a16="http://schemas.microsoft.com/office/drawing/2014/main" id="{A4DAD6E2-F606-4CBD-923D-62DBA07791B4}"/>
              </a:ext>
            </a:extLst>
          </p:cNvPr>
          <p:cNvSpPr>
            <a:spLocks noChangeArrowheads="1"/>
          </p:cNvSpPr>
          <p:nvPr/>
        </p:nvSpPr>
        <p:spPr bwMode="auto">
          <a:xfrm>
            <a:off x="1328738" y="9525"/>
            <a:ext cx="8353425" cy="738664"/>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Energieeinsparungen (1)</a:t>
            </a:r>
            <a:br>
              <a:rPr lang="de-DE" altLang="de-DE" dirty="0">
                <a:solidFill>
                  <a:schemeClr val="bg1"/>
                </a:solidFill>
              </a:rPr>
            </a:br>
            <a:r>
              <a:rPr lang="de-DE" altLang="de-DE" dirty="0">
                <a:solidFill>
                  <a:schemeClr val="bg1"/>
                </a:solidFill>
              </a:rPr>
              <a:t>Transformation zu 100% Erneuerbare bis 2040 in D</a:t>
            </a:r>
          </a:p>
        </p:txBody>
      </p:sp>
      <p:sp>
        <p:nvSpPr>
          <p:cNvPr id="54275" name="Textfeld 7">
            <a:extLst>
              <a:ext uri="{FF2B5EF4-FFF2-40B4-BE49-F238E27FC236}">
                <a16:creationId xmlns:a16="http://schemas.microsoft.com/office/drawing/2014/main" id="{92E30087-84D5-4ACF-8F94-D46EFAF789E1}"/>
              </a:ext>
            </a:extLst>
          </p:cNvPr>
          <p:cNvSpPr txBox="1">
            <a:spLocks noChangeArrowheads="1"/>
          </p:cNvSpPr>
          <p:nvPr/>
        </p:nvSpPr>
        <p:spPr bwMode="auto">
          <a:xfrm>
            <a:off x="307975" y="868363"/>
            <a:ext cx="5730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400" b="1"/>
              <a:t>TWh</a:t>
            </a:r>
          </a:p>
        </p:txBody>
      </p:sp>
      <p:sp>
        <p:nvSpPr>
          <p:cNvPr id="54277" name="Textfeld 1">
            <a:extLst>
              <a:ext uri="{FF2B5EF4-FFF2-40B4-BE49-F238E27FC236}">
                <a16:creationId xmlns:a16="http://schemas.microsoft.com/office/drawing/2014/main" id="{00FCC825-45F1-4291-B52D-28B4A9E7D824}"/>
              </a:ext>
            </a:extLst>
          </p:cNvPr>
          <p:cNvSpPr txBox="1">
            <a:spLocks noChangeArrowheads="1"/>
          </p:cNvSpPr>
          <p:nvPr/>
        </p:nvSpPr>
        <p:spPr bwMode="auto">
          <a:xfrm>
            <a:off x="5789613" y="2219325"/>
            <a:ext cx="3168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400" dirty="0">
                <a:solidFill>
                  <a:schemeClr val="bg1">
                    <a:lumMod val="50000"/>
                  </a:schemeClr>
                </a:solidFill>
              </a:rPr>
              <a:t>Primärenergieverbrauch inkl. Verluste</a:t>
            </a:r>
            <a:br>
              <a:rPr lang="de-DE" altLang="de-DE" sz="1400" dirty="0">
                <a:solidFill>
                  <a:schemeClr val="bg1">
                    <a:lumMod val="50000"/>
                  </a:schemeClr>
                </a:solidFill>
              </a:rPr>
            </a:br>
            <a:r>
              <a:rPr lang="de-DE" altLang="de-DE" sz="1400" dirty="0">
                <a:solidFill>
                  <a:schemeClr val="bg1">
                    <a:lumMod val="50000"/>
                  </a:schemeClr>
                </a:solidFill>
              </a:rPr>
              <a:t>und Einsparung</a:t>
            </a:r>
          </a:p>
        </p:txBody>
      </p:sp>
      <p:sp>
        <p:nvSpPr>
          <p:cNvPr id="54278" name="Textfeld 5">
            <a:extLst>
              <a:ext uri="{FF2B5EF4-FFF2-40B4-BE49-F238E27FC236}">
                <a16:creationId xmlns:a16="http://schemas.microsoft.com/office/drawing/2014/main" id="{3DDF245F-D9E7-4D56-B10D-8F7BE784C3A4}"/>
              </a:ext>
            </a:extLst>
          </p:cNvPr>
          <p:cNvSpPr txBox="1">
            <a:spLocks noChangeArrowheads="1"/>
          </p:cNvSpPr>
          <p:nvPr/>
        </p:nvSpPr>
        <p:spPr bwMode="auto">
          <a:xfrm>
            <a:off x="6137275" y="3530600"/>
            <a:ext cx="1177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400" dirty="0">
                <a:solidFill>
                  <a:srgbClr val="00B050"/>
                </a:solidFill>
              </a:rPr>
              <a:t>Erneuerbare</a:t>
            </a:r>
          </a:p>
        </p:txBody>
      </p:sp>
      <p:sp>
        <p:nvSpPr>
          <p:cNvPr id="54279" name="Textfeld 6">
            <a:extLst>
              <a:ext uri="{FF2B5EF4-FFF2-40B4-BE49-F238E27FC236}">
                <a16:creationId xmlns:a16="http://schemas.microsoft.com/office/drawing/2014/main" id="{7171BD2A-C2E1-4A41-B40B-242254CC30C1}"/>
              </a:ext>
            </a:extLst>
          </p:cNvPr>
          <p:cNvSpPr txBox="1">
            <a:spLocks noChangeArrowheads="1"/>
          </p:cNvSpPr>
          <p:nvPr/>
        </p:nvSpPr>
        <p:spPr bwMode="auto">
          <a:xfrm>
            <a:off x="1880639" y="3838575"/>
            <a:ext cx="752475" cy="307975"/>
          </a:xfrm>
          <a:prstGeom prst="rect">
            <a:avLst/>
          </a:prstGeom>
          <a:solidFill>
            <a:schemeClr val="accent2"/>
          </a:solidFill>
          <a:ln>
            <a:noFill/>
          </a:ln>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400" dirty="0">
                <a:solidFill>
                  <a:srgbClr val="FFFF00"/>
                </a:solidFill>
              </a:rPr>
              <a:t>Erdgas</a:t>
            </a:r>
          </a:p>
        </p:txBody>
      </p:sp>
      <p:sp>
        <p:nvSpPr>
          <p:cNvPr id="54280" name="Textfeld 7">
            <a:extLst>
              <a:ext uri="{FF2B5EF4-FFF2-40B4-BE49-F238E27FC236}">
                <a16:creationId xmlns:a16="http://schemas.microsoft.com/office/drawing/2014/main" id="{FDC6F750-745F-43C8-A2FF-FCD5B0E1AA6C}"/>
              </a:ext>
            </a:extLst>
          </p:cNvPr>
          <p:cNvSpPr txBox="1">
            <a:spLocks noChangeArrowheads="1"/>
          </p:cNvSpPr>
          <p:nvPr/>
        </p:nvSpPr>
        <p:spPr bwMode="auto">
          <a:xfrm>
            <a:off x="7772180" y="5172167"/>
            <a:ext cx="909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400" dirty="0">
                <a:solidFill>
                  <a:srgbClr val="FFC000"/>
                </a:solidFill>
              </a:rPr>
              <a:t>Mineralöl</a:t>
            </a:r>
          </a:p>
        </p:txBody>
      </p:sp>
      <p:sp>
        <p:nvSpPr>
          <p:cNvPr id="54281" name="Textfeld 8">
            <a:extLst>
              <a:ext uri="{FF2B5EF4-FFF2-40B4-BE49-F238E27FC236}">
                <a16:creationId xmlns:a16="http://schemas.microsoft.com/office/drawing/2014/main" id="{1967067E-A4D8-4D92-B2A6-5A533726CD36}"/>
              </a:ext>
            </a:extLst>
          </p:cNvPr>
          <p:cNvSpPr txBox="1">
            <a:spLocks noChangeArrowheads="1"/>
          </p:cNvSpPr>
          <p:nvPr/>
        </p:nvSpPr>
        <p:spPr bwMode="auto">
          <a:xfrm>
            <a:off x="3570288" y="4873625"/>
            <a:ext cx="644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400" dirty="0"/>
              <a:t>Kohle</a:t>
            </a:r>
          </a:p>
        </p:txBody>
      </p:sp>
      <p:sp>
        <p:nvSpPr>
          <p:cNvPr id="54282" name="Textfeld 9">
            <a:extLst>
              <a:ext uri="{FF2B5EF4-FFF2-40B4-BE49-F238E27FC236}">
                <a16:creationId xmlns:a16="http://schemas.microsoft.com/office/drawing/2014/main" id="{93C92B43-F7E6-4FBC-81A0-4517AA732BC0}"/>
              </a:ext>
            </a:extLst>
          </p:cNvPr>
          <p:cNvSpPr txBox="1">
            <a:spLocks noChangeArrowheads="1"/>
          </p:cNvSpPr>
          <p:nvPr/>
        </p:nvSpPr>
        <p:spPr bwMode="auto">
          <a:xfrm>
            <a:off x="1765524" y="4892563"/>
            <a:ext cx="911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400" dirty="0">
                <a:solidFill>
                  <a:srgbClr val="FF66FF"/>
                </a:solidFill>
              </a:rPr>
              <a:t>Kernkraft</a:t>
            </a:r>
          </a:p>
        </p:txBody>
      </p:sp>
      <p:grpSp>
        <p:nvGrpSpPr>
          <p:cNvPr id="4" name="Gruppieren 3">
            <a:extLst>
              <a:ext uri="{FF2B5EF4-FFF2-40B4-BE49-F238E27FC236}">
                <a16:creationId xmlns:a16="http://schemas.microsoft.com/office/drawing/2014/main" id="{C0E05432-EDDA-44AB-963F-EA1587D3D17C}"/>
              </a:ext>
            </a:extLst>
          </p:cNvPr>
          <p:cNvGrpSpPr>
            <a:grpSpLocks/>
          </p:cNvGrpSpPr>
          <p:nvPr/>
        </p:nvGrpSpPr>
        <p:grpSpPr bwMode="auto">
          <a:xfrm>
            <a:off x="2472509" y="808676"/>
            <a:ext cx="873125" cy="5170487"/>
            <a:chOff x="1968885" y="747713"/>
            <a:chExt cx="872354" cy="5170830"/>
          </a:xfrm>
        </p:grpSpPr>
        <p:cxnSp>
          <p:nvCxnSpPr>
            <p:cNvPr id="54297" name="Gerader Verbinder 3">
              <a:extLst>
                <a:ext uri="{FF2B5EF4-FFF2-40B4-BE49-F238E27FC236}">
                  <a16:creationId xmlns:a16="http://schemas.microsoft.com/office/drawing/2014/main" id="{D17740A1-3DBE-45E6-B3B3-657011498BEC}"/>
                </a:ext>
              </a:extLst>
            </p:cNvPr>
            <p:cNvCxnSpPr>
              <a:cxnSpLocks noChangeShapeType="1"/>
            </p:cNvCxnSpPr>
            <p:nvPr/>
          </p:nvCxnSpPr>
          <p:spPr bwMode="auto">
            <a:xfrm flipV="1">
              <a:off x="2405065" y="1426040"/>
              <a:ext cx="0" cy="3938123"/>
            </a:xfrm>
            <a:prstGeom prst="line">
              <a:avLst/>
            </a:prstGeom>
            <a:noFill/>
            <a:ln w="127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298" name="Textfeld 12">
              <a:extLst>
                <a:ext uri="{FF2B5EF4-FFF2-40B4-BE49-F238E27FC236}">
                  <a16:creationId xmlns:a16="http://schemas.microsoft.com/office/drawing/2014/main" id="{BA284499-E651-463D-9F32-023063BD45B8}"/>
                </a:ext>
              </a:extLst>
            </p:cNvPr>
            <p:cNvSpPr txBox="1">
              <a:spLocks noChangeArrowheads="1"/>
            </p:cNvSpPr>
            <p:nvPr/>
          </p:nvSpPr>
          <p:spPr bwMode="auto">
            <a:xfrm>
              <a:off x="1968885" y="747713"/>
              <a:ext cx="8723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400" dirty="0">
                  <a:solidFill>
                    <a:srgbClr val="FF0000"/>
                  </a:solidFill>
                </a:rPr>
                <a:t>Atom-</a:t>
              </a:r>
              <a:br>
                <a:rPr lang="de-DE" altLang="de-DE" sz="1400" dirty="0">
                  <a:solidFill>
                    <a:srgbClr val="FF0000"/>
                  </a:solidFill>
                </a:rPr>
              </a:br>
              <a:r>
                <a:rPr lang="de-DE" altLang="de-DE" sz="1400" dirty="0">
                  <a:solidFill>
                    <a:srgbClr val="FF0000"/>
                  </a:solidFill>
                </a:rPr>
                <a:t>Ausstieg</a:t>
              </a:r>
            </a:p>
          </p:txBody>
        </p:sp>
        <p:sp>
          <p:nvSpPr>
            <p:cNvPr id="54299" name="Gleichschenkliges Dreieck 4">
              <a:extLst>
                <a:ext uri="{FF2B5EF4-FFF2-40B4-BE49-F238E27FC236}">
                  <a16:creationId xmlns:a16="http://schemas.microsoft.com/office/drawing/2014/main" id="{1335676D-0F8C-4A68-BD3D-325A1848DC4E}"/>
                </a:ext>
              </a:extLst>
            </p:cNvPr>
            <p:cNvSpPr>
              <a:spLocks noChangeArrowheads="1"/>
            </p:cNvSpPr>
            <p:nvPr/>
          </p:nvSpPr>
          <p:spPr bwMode="auto">
            <a:xfrm rot="10800000">
              <a:off x="2269958" y="1262536"/>
              <a:ext cx="270209" cy="225592"/>
            </a:xfrm>
            <a:prstGeom prst="triangle">
              <a:avLst>
                <a:gd name="adj" fmla="val 50000"/>
              </a:avLst>
            </a:prstGeom>
            <a:solidFill>
              <a:srgbClr val="FF0000"/>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FontTx/>
                <a:buChar char="•"/>
              </a:pPr>
              <a:endParaRPr lang="de-DE" altLang="de-DE"/>
            </a:p>
          </p:txBody>
        </p:sp>
        <p:sp>
          <p:nvSpPr>
            <p:cNvPr id="54300" name="Ellipse 2">
              <a:extLst>
                <a:ext uri="{FF2B5EF4-FFF2-40B4-BE49-F238E27FC236}">
                  <a16:creationId xmlns:a16="http://schemas.microsoft.com/office/drawing/2014/main" id="{7AA9E6BA-3D8E-4122-8F14-A1227433E589}"/>
                </a:ext>
              </a:extLst>
            </p:cNvPr>
            <p:cNvSpPr>
              <a:spLocks noChangeArrowheads="1"/>
            </p:cNvSpPr>
            <p:nvPr/>
          </p:nvSpPr>
          <p:spPr bwMode="auto">
            <a:xfrm rot="2696413">
              <a:off x="2132919" y="5314289"/>
              <a:ext cx="270204" cy="604254"/>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FontTx/>
                <a:buChar char="•"/>
              </a:pPr>
              <a:endParaRPr lang="de-DE" altLang="de-DE"/>
            </a:p>
          </p:txBody>
        </p:sp>
      </p:grpSp>
      <p:grpSp>
        <p:nvGrpSpPr>
          <p:cNvPr id="69645" name="Gruppieren 1">
            <a:extLst>
              <a:ext uri="{FF2B5EF4-FFF2-40B4-BE49-F238E27FC236}">
                <a16:creationId xmlns:a16="http://schemas.microsoft.com/office/drawing/2014/main" id="{5C6822F3-1EFC-4A82-AA55-79C6A733A820}"/>
              </a:ext>
            </a:extLst>
          </p:cNvPr>
          <p:cNvGrpSpPr>
            <a:grpSpLocks/>
          </p:cNvGrpSpPr>
          <p:nvPr/>
        </p:nvGrpSpPr>
        <p:grpSpPr bwMode="auto">
          <a:xfrm>
            <a:off x="7135857" y="808676"/>
            <a:ext cx="871538" cy="5156200"/>
            <a:chOff x="7170420" y="747713"/>
            <a:chExt cx="871538" cy="5156862"/>
          </a:xfrm>
        </p:grpSpPr>
        <p:grpSp>
          <p:nvGrpSpPr>
            <p:cNvPr id="54292" name="Gruppieren 4">
              <a:extLst>
                <a:ext uri="{FF2B5EF4-FFF2-40B4-BE49-F238E27FC236}">
                  <a16:creationId xmlns:a16="http://schemas.microsoft.com/office/drawing/2014/main" id="{0171B2F4-3013-42FA-B0FE-7EC3AA6D6448}"/>
                </a:ext>
              </a:extLst>
            </p:cNvPr>
            <p:cNvGrpSpPr>
              <a:grpSpLocks/>
            </p:cNvGrpSpPr>
            <p:nvPr/>
          </p:nvGrpSpPr>
          <p:grpSpPr bwMode="auto">
            <a:xfrm>
              <a:off x="7170420" y="747713"/>
              <a:ext cx="871538" cy="4616428"/>
              <a:chOff x="5219291" y="747713"/>
              <a:chExt cx="872354" cy="4616450"/>
            </a:xfrm>
          </p:grpSpPr>
          <p:cxnSp>
            <p:nvCxnSpPr>
              <p:cNvPr id="54294" name="Gerader Verbinder 16">
                <a:extLst>
                  <a:ext uri="{FF2B5EF4-FFF2-40B4-BE49-F238E27FC236}">
                    <a16:creationId xmlns:a16="http://schemas.microsoft.com/office/drawing/2014/main" id="{E85AB86C-A20B-4649-B1C7-6DFDC4B77B97}"/>
                  </a:ext>
                </a:extLst>
              </p:cNvPr>
              <p:cNvCxnSpPr>
                <a:cxnSpLocks noChangeShapeType="1"/>
              </p:cNvCxnSpPr>
              <p:nvPr/>
            </p:nvCxnSpPr>
            <p:spPr bwMode="auto">
              <a:xfrm flipV="1">
                <a:off x="5655471" y="1426040"/>
                <a:ext cx="0" cy="3938123"/>
              </a:xfrm>
              <a:prstGeom prst="line">
                <a:avLst/>
              </a:prstGeom>
              <a:noFill/>
              <a:ln w="127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295" name="Textfeld 17">
                <a:extLst>
                  <a:ext uri="{FF2B5EF4-FFF2-40B4-BE49-F238E27FC236}">
                    <a16:creationId xmlns:a16="http://schemas.microsoft.com/office/drawing/2014/main" id="{D9B6E3CC-AD24-483B-9403-EBE2BC3FB8A6}"/>
                  </a:ext>
                </a:extLst>
              </p:cNvPr>
              <p:cNvSpPr txBox="1">
                <a:spLocks noChangeArrowheads="1"/>
              </p:cNvSpPr>
              <p:nvPr/>
            </p:nvSpPr>
            <p:spPr bwMode="auto">
              <a:xfrm>
                <a:off x="5219291" y="747713"/>
                <a:ext cx="8723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400" dirty="0">
                    <a:solidFill>
                      <a:srgbClr val="FF0000"/>
                    </a:solidFill>
                  </a:rPr>
                  <a:t>Kohle-</a:t>
                </a:r>
                <a:br>
                  <a:rPr lang="de-DE" altLang="de-DE" sz="1400" dirty="0">
                    <a:solidFill>
                      <a:srgbClr val="FF0000"/>
                    </a:solidFill>
                  </a:rPr>
                </a:br>
                <a:r>
                  <a:rPr lang="de-DE" altLang="de-DE" sz="1400" dirty="0">
                    <a:solidFill>
                      <a:srgbClr val="FF0000"/>
                    </a:solidFill>
                  </a:rPr>
                  <a:t>Ausstieg</a:t>
                </a:r>
              </a:p>
            </p:txBody>
          </p:sp>
          <p:sp>
            <p:nvSpPr>
              <p:cNvPr id="54296" name="Gleichschenkliges Dreieck 18">
                <a:extLst>
                  <a:ext uri="{FF2B5EF4-FFF2-40B4-BE49-F238E27FC236}">
                    <a16:creationId xmlns:a16="http://schemas.microsoft.com/office/drawing/2014/main" id="{21865F43-FCB4-4778-8B6B-20455AE35D3D}"/>
                  </a:ext>
                </a:extLst>
              </p:cNvPr>
              <p:cNvSpPr>
                <a:spLocks noChangeArrowheads="1"/>
              </p:cNvSpPr>
              <p:nvPr/>
            </p:nvSpPr>
            <p:spPr bwMode="auto">
              <a:xfrm rot="10800000">
                <a:off x="5520518" y="1262536"/>
                <a:ext cx="269903" cy="225592"/>
              </a:xfrm>
              <a:prstGeom prst="triangle">
                <a:avLst>
                  <a:gd name="adj" fmla="val 50000"/>
                </a:avLst>
              </a:prstGeom>
              <a:solidFill>
                <a:srgbClr val="FF0000"/>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FontTx/>
                  <a:buChar char="•"/>
                </a:pPr>
                <a:endParaRPr lang="de-DE" altLang="de-DE"/>
              </a:p>
            </p:txBody>
          </p:sp>
        </p:grpSp>
        <p:sp>
          <p:nvSpPr>
            <p:cNvPr id="54293" name="Ellipse 2">
              <a:extLst>
                <a:ext uri="{FF2B5EF4-FFF2-40B4-BE49-F238E27FC236}">
                  <a16:creationId xmlns:a16="http://schemas.microsoft.com/office/drawing/2014/main" id="{20ACCA31-D336-4822-B595-7AAB69BD76DB}"/>
                </a:ext>
              </a:extLst>
            </p:cNvPr>
            <p:cNvSpPr>
              <a:spLocks noChangeArrowheads="1"/>
            </p:cNvSpPr>
            <p:nvPr/>
          </p:nvSpPr>
          <p:spPr bwMode="auto">
            <a:xfrm rot="2696413">
              <a:off x="7338675" y="5300324"/>
              <a:ext cx="270443" cy="604251"/>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FontTx/>
                <a:buChar char="•"/>
              </a:pPr>
              <a:endParaRPr lang="de-DE" altLang="de-DE"/>
            </a:p>
          </p:txBody>
        </p:sp>
      </p:grpSp>
      <p:grpSp>
        <p:nvGrpSpPr>
          <p:cNvPr id="69646" name="Gruppieren 2">
            <a:extLst>
              <a:ext uri="{FF2B5EF4-FFF2-40B4-BE49-F238E27FC236}">
                <a16:creationId xmlns:a16="http://schemas.microsoft.com/office/drawing/2014/main" id="{F2585EB0-E79F-40D4-BC8B-514312B00E5E}"/>
              </a:ext>
            </a:extLst>
          </p:cNvPr>
          <p:cNvGrpSpPr>
            <a:grpSpLocks/>
          </p:cNvGrpSpPr>
          <p:nvPr/>
        </p:nvGrpSpPr>
        <p:grpSpPr bwMode="auto">
          <a:xfrm>
            <a:off x="8681311" y="818201"/>
            <a:ext cx="1100137" cy="5146675"/>
            <a:chOff x="8732838" y="757238"/>
            <a:chExt cx="1100137" cy="5147337"/>
          </a:xfrm>
        </p:grpSpPr>
        <p:grpSp>
          <p:nvGrpSpPr>
            <p:cNvPr id="54287" name="Gruppieren 5">
              <a:extLst>
                <a:ext uri="{FF2B5EF4-FFF2-40B4-BE49-F238E27FC236}">
                  <a16:creationId xmlns:a16="http://schemas.microsoft.com/office/drawing/2014/main" id="{F5A2CD70-B9FC-4DE6-8651-6056790BC3E1}"/>
                </a:ext>
              </a:extLst>
            </p:cNvPr>
            <p:cNvGrpSpPr>
              <a:grpSpLocks/>
            </p:cNvGrpSpPr>
            <p:nvPr/>
          </p:nvGrpSpPr>
          <p:grpSpPr bwMode="auto">
            <a:xfrm>
              <a:off x="8732838" y="757238"/>
              <a:ext cx="1100137" cy="4606918"/>
              <a:chOff x="8732838" y="757105"/>
              <a:chExt cx="1100137" cy="4607058"/>
            </a:xfrm>
          </p:grpSpPr>
          <p:cxnSp>
            <p:nvCxnSpPr>
              <p:cNvPr id="54289" name="Gerader Verbinder 20">
                <a:extLst>
                  <a:ext uri="{FF2B5EF4-FFF2-40B4-BE49-F238E27FC236}">
                    <a16:creationId xmlns:a16="http://schemas.microsoft.com/office/drawing/2014/main" id="{DBBF97C8-E5FB-4880-A9E9-A10DDE382B45}"/>
                  </a:ext>
                </a:extLst>
              </p:cNvPr>
              <p:cNvCxnSpPr>
                <a:cxnSpLocks noChangeShapeType="1"/>
              </p:cNvCxnSpPr>
              <p:nvPr/>
            </p:nvCxnSpPr>
            <p:spPr bwMode="auto">
              <a:xfrm flipV="1">
                <a:off x="9410234" y="1425400"/>
                <a:ext cx="0" cy="3938763"/>
              </a:xfrm>
              <a:prstGeom prst="line">
                <a:avLst/>
              </a:prstGeom>
              <a:noFill/>
              <a:ln w="127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290" name="Textfeld 21">
                <a:extLst>
                  <a:ext uri="{FF2B5EF4-FFF2-40B4-BE49-F238E27FC236}">
                    <a16:creationId xmlns:a16="http://schemas.microsoft.com/office/drawing/2014/main" id="{263FFD35-DE0F-4025-AF76-4E92241D672A}"/>
                  </a:ext>
                </a:extLst>
              </p:cNvPr>
              <p:cNvSpPr txBox="1">
                <a:spLocks noChangeArrowheads="1"/>
              </p:cNvSpPr>
              <p:nvPr/>
            </p:nvSpPr>
            <p:spPr bwMode="auto">
              <a:xfrm>
                <a:off x="8732838" y="757105"/>
                <a:ext cx="1100137" cy="503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400">
                    <a:solidFill>
                      <a:srgbClr val="FF0000"/>
                    </a:solidFill>
                  </a:rPr>
                  <a:t>Öl-/Erdgas-</a:t>
                </a:r>
                <a:br>
                  <a:rPr lang="de-DE" altLang="de-DE" sz="1400">
                    <a:solidFill>
                      <a:srgbClr val="FF0000"/>
                    </a:solidFill>
                  </a:rPr>
                </a:br>
                <a:r>
                  <a:rPr lang="de-DE" altLang="de-DE" sz="1400">
                    <a:solidFill>
                      <a:srgbClr val="FF0000"/>
                    </a:solidFill>
                  </a:rPr>
                  <a:t>Ausstieg</a:t>
                </a:r>
              </a:p>
            </p:txBody>
          </p:sp>
          <p:sp>
            <p:nvSpPr>
              <p:cNvPr id="54291" name="Gleichschenkliges Dreieck 22">
                <a:extLst>
                  <a:ext uri="{FF2B5EF4-FFF2-40B4-BE49-F238E27FC236}">
                    <a16:creationId xmlns:a16="http://schemas.microsoft.com/office/drawing/2014/main" id="{96A3E81E-B573-4201-BB8B-5DB698ED0794}"/>
                  </a:ext>
                </a:extLst>
              </p:cNvPr>
              <p:cNvSpPr>
                <a:spLocks noChangeArrowheads="1"/>
              </p:cNvSpPr>
              <p:nvPr/>
            </p:nvSpPr>
            <p:spPr bwMode="auto">
              <a:xfrm rot="10800000">
                <a:off x="9275284" y="1261869"/>
                <a:ext cx="269896" cy="225628"/>
              </a:xfrm>
              <a:prstGeom prst="triangle">
                <a:avLst>
                  <a:gd name="adj" fmla="val 50000"/>
                </a:avLst>
              </a:prstGeom>
              <a:solidFill>
                <a:srgbClr val="FF0000"/>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FontTx/>
                  <a:buChar char="•"/>
                </a:pPr>
                <a:endParaRPr lang="de-DE" altLang="de-DE"/>
              </a:p>
            </p:txBody>
          </p:sp>
        </p:grpSp>
        <p:sp>
          <p:nvSpPr>
            <p:cNvPr id="54288" name="Ellipse 2">
              <a:extLst>
                <a:ext uri="{FF2B5EF4-FFF2-40B4-BE49-F238E27FC236}">
                  <a16:creationId xmlns:a16="http://schemas.microsoft.com/office/drawing/2014/main" id="{A1F91921-2210-4A5A-B08F-3451E239AE56}"/>
                </a:ext>
              </a:extLst>
            </p:cNvPr>
            <p:cNvSpPr>
              <a:spLocks noChangeArrowheads="1"/>
            </p:cNvSpPr>
            <p:nvPr/>
          </p:nvSpPr>
          <p:spPr bwMode="auto">
            <a:xfrm rot="2696413">
              <a:off x="9132853" y="5300324"/>
              <a:ext cx="270443" cy="604251"/>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FontTx/>
                <a:buChar char="•"/>
              </a:pPr>
              <a:endParaRPr lang="de-DE" altLang="de-DE"/>
            </a:p>
          </p:txBody>
        </p:sp>
      </p:grpSp>
      <p:sp>
        <p:nvSpPr>
          <p:cNvPr id="33" name="Rectangle 4">
            <a:extLst>
              <a:ext uri="{FF2B5EF4-FFF2-40B4-BE49-F238E27FC236}">
                <a16:creationId xmlns:a16="http://schemas.microsoft.com/office/drawing/2014/main" id="{FC120142-C81D-41FD-86A4-9489616CDADA}"/>
              </a:ext>
            </a:extLst>
          </p:cNvPr>
          <p:cNvSpPr>
            <a:spLocks noChangeArrowheads="1"/>
          </p:cNvSpPr>
          <p:nvPr/>
        </p:nvSpPr>
        <p:spPr bwMode="auto">
          <a:xfrm>
            <a:off x="0" y="6051550"/>
            <a:ext cx="9906000" cy="40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dirty="0">
                <a:solidFill>
                  <a:srgbClr val="00B050"/>
                </a:solidFill>
              </a:rPr>
              <a:t>Mit Effizienzsteigerungen und Verhaltensänderungen sind die Einsparungen zu schaffen!</a:t>
            </a:r>
            <a:endParaRPr lang="de-DE" altLang="de-DE" sz="1200" dirty="0">
              <a:solidFill>
                <a:srgbClr val="00B050"/>
              </a:solidFill>
            </a:endParaRPr>
          </a:p>
        </p:txBody>
      </p:sp>
      <p:sp>
        <p:nvSpPr>
          <p:cNvPr id="30" name="Text Box 14">
            <a:extLst>
              <a:ext uri="{FF2B5EF4-FFF2-40B4-BE49-F238E27FC236}">
                <a16:creationId xmlns:a16="http://schemas.microsoft.com/office/drawing/2014/main" id="{E4ECDBBC-A29E-4E03-9D8A-464436708062}"/>
              </a:ext>
            </a:extLst>
          </p:cNvPr>
          <p:cNvSpPr txBox="1">
            <a:spLocks noChangeArrowheads="1"/>
          </p:cNvSpPr>
          <p:nvPr/>
        </p:nvSpPr>
        <p:spPr bwMode="auto">
          <a:xfrm>
            <a:off x="8147019" y="5959217"/>
            <a:ext cx="1124026"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200" u="sng" dirty="0">
                <a:solidFill>
                  <a:srgbClr val="000000"/>
                </a:solidFill>
                <a:ea typeface="Microsoft YaHei" panose="020B0503020204020204" pitchFamily="34" charset="-122"/>
              </a:rPr>
              <a:t>Quelle:</a:t>
            </a:r>
            <a:r>
              <a:rPr lang="de-DE" altLang="de-DE" sz="1200" dirty="0">
                <a:solidFill>
                  <a:srgbClr val="000000"/>
                </a:solidFill>
                <a:ea typeface="Microsoft YaHei" panose="020B0503020204020204" pitchFamily="34" charset="-122"/>
              </a:rPr>
              <a:t> ISE e.V. </a:t>
            </a:r>
          </a:p>
        </p:txBody>
      </p:sp>
    </p:spTree>
    <p:extLst>
      <p:ext uri="{BB962C8B-B14F-4D97-AF65-F5344CB8AC3E}">
        <p14:creationId xmlns:p14="http://schemas.microsoft.com/office/powerpoint/2010/main" val="1118013400"/>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69645"/>
                                        </p:tgtEl>
                                        <p:attrNameLst>
                                          <p:attrName>style.visibility</p:attrName>
                                        </p:attrNameLst>
                                      </p:cBhvr>
                                      <p:to>
                                        <p:strVal val="visible"/>
                                      </p:to>
                                    </p:set>
                                    <p:anim calcmode="lin" valueType="num">
                                      <p:cBhvr additive="base">
                                        <p:cTn id="13" dur="1000" fill="hold"/>
                                        <p:tgtEl>
                                          <p:spTgt spid="69645"/>
                                        </p:tgtEl>
                                        <p:attrNameLst>
                                          <p:attrName>ppt_x</p:attrName>
                                        </p:attrNameLst>
                                      </p:cBhvr>
                                      <p:tavLst>
                                        <p:tav tm="0">
                                          <p:val>
                                            <p:strVal val="1+#ppt_w/2"/>
                                          </p:val>
                                        </p:tav>
                                        <p:tav tm="100000">
                                          <p:val>
                                            <p:strVal val="#ppt_x"/>
                                          </p:val>
                                        </p:tav>
                                      </p:tavLst>
                                    </p:anim>
                                    <p:anim calcmode="lin" valueType="num">
                                      <p:cBhvr additive="base">
                                        <p:cTn id="14" dur="1000" fill="hold"/>
                                        <p:tgtEl>
                                          <p:spTgt spid="6964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69646"/>
                                        </p:tgtEl>
                                        <p:attrNameLst>
                                          <p:attrName>style.visibility</p:attrName>
                                        </p:attrNameLst>
                                      </p:cBhvr>
                                      <p:to>
                                        <p:strVal val="visible"/>
                                      </p:to>
                                    </p:set>
                                    <p:anim calcmode="lin" valueType="num">
                                      <p:cBhvr additive="base">
                                        <p:cTn id="19" dur="1000" fill="hold"/>
                                        <p:tgtEl>
                                          <p:spTgt spid="69646"/>
                                        </p:tgtEl>
                                        <p:attrNameLst>
                                          <p:attrName>ppt_x</p:attrName>
                                        </p:attrNameLst>
                                      </p:cBhvr>
                                      <p:tavLst>
                                        <p:tav tm="0">
                                          <p:val>
                                            <p:strVal val="1+#ppt_w/2"/>
                                          </p:val>
                                        </p:tav>
                                        <p:tav tm="100000">
                                          <p:val>
                                            <p:strVal val="#ppt_x"/>
                                          </p:val>
                                        </p:tav>
                                      </p:tavLst>
                                    </p:anim>
                                    <p:anim calcmode="lin" valueType="num">
                                      <p:cBhvr additive="base">
                                        <p:cTn id="20" dur="1000" fill="hold"/>
                                        <p:tgtEl>
                                          <p:spTgt spid="6964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1000" fill="hold"/>
                                        <p:tgtEl>
                                          <p:spTgt spid="33"/>
                                        </p:tgtEl>
                                        <p:attrNameLst>
                                          <p:attrName>ppt_x</p:attrName>
                                        </p:attrNameLst>
                                      </p:cBhvr>
                                      <p:tavLst>
                                        <p:tav tm="0">
                                          <p:val>
                                            <p:strVal val="#ppt_x"/>
                                          </p:val>
                                        </p:tav>
                                        <p:tav tm="100000">
                                          <p:val>
                                            <p:strVal val="#ppt_x"/>
                                          </p:val>
                                        </p:tav>
                                      </p:tavLst>
                                    </p:anim>
                                    <p:anim calcmode="lin" valueType="num">
                                      <p:cBhvr additive="base">
                                        <p:cTn id="26" dur="1000" fill="hold"/>
                                        <p:tgtEl>
                                          <p:spTgt spid="3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313498" y="0"/>
            <a:ext cx="7864332" cy="738664"/>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Energieeinsparungen (2)</a:t>
            </a:r>
          </a:p>
          <a:p>
            <a:r>
              <a:rPr lang="de-DE" altLang="de-DE" dirty="0">
                <a:solidFill>
                  <a:schemeClr val="bg1"/>
                </a:solidFill>
              </a:rPr>
              <a:t>Endenergie-Einsparpotenziale in den einzelnen Sektoren </a:t>
            </a:r>
            <a:endParaRPr lang="de-DE" altLang="de-DE" sz="2000" dirty="0">
              <a:solidFill>
                <a:schemeClr val="bg1"/>
              </a:solidFill>
            </a:endParaRPr>
          </a:p>
        </p:txBody>
      </p:sp>
      <p:pic>
        <p:nvPicPr>
          <p:cNvPr id="3" name="Grafik 2">
            <a:extLst>
              <a:ext uri="{FF2B5EF4-FFF2-40B4-BE49-F238E27FC236}">
                <a16:creationId xmlns:a16="http://schemas.microsoft.com/office/drawing/2014/main" id="{1D2B101D-B81A-42FC-A22F-C150AA9CF0CA}"/>
              </a:ext>
            </a:extLst>
          </p:cNvPr>
          <p:cNvPicPr>
            <a:picLocks noChangeAspect="1"/>
          </p:cNvPicPr>
          <p:nvPr/>
        </p:nvPicPr>
        <p:blipFill rotWithShape="1">
          <a:blip r:embed="rId3">
            <a:extLst>
              <a:ext uri="{28A0092B-C50C-407E-A947-70E740481C1C}">
                <a14:useLocalDpi xmlns:a14="http://schemas.microsoft.com/office/drawing/2010/main" val="0"/>
              </a:ext>
            </a:extLst>
          </a:blip>
          <a:srcRect t="8968" b="9829"/>
          <a:stretch/>
        </p:blipFill>
        <p:spPr>
          <a:xfrm>
            <a:off x="255724" y="821689"/>
            <a:ext cx="8349996" cy="5245898"/>
          </a:xfrm>
          <a:prstGeom prst="rect">
            <a:avLst/>
          </a:prstGeom>
        </p:spPr>
      </p:pic>
      <p:sp>
        <p:nvSpPr>
          <p:cNvPr id="4" name="Textfeld 3">
            <a:extLst>
              <a:ext uri="{FF2B5EF4-FFF2-40B4-BE49-F238E27FC236}">
                <a16:creationId xmlns:a16="http://schemas.microsoft.com/office/drawing/2014/main" id="{D8B79F72-A510-4B2F-9D05-8A438DDE7F54}"/>
              </a:ext>
            </a:extLst>
          </p:cNvPr>
          <p:cNvSpPr txBox="1"/>
          <p:nvPr/>
        </p:nvSpPr>
        <p:spPr>
          <a:xfrm>
            <a:off x="6786055" y="1089660"/>
            <a:ext cx="2467278" cy="954107"/>
          </a:xfrm>
          <a:prstGeom prst="rect">
            <a:avLst/>
          </a:prstGeom>
          <a:solidFill>
            <a:schemeClr val="bg1"/>
          </a:solidFill>
        </p:spPr>
        <p:txBody>
          <a:bodyPr wrap="none" rtlCol="0">
            <a:spAutoFit/>
          </a:bodyPr>
          <a:lstStyle/>
          <a:p>
            <a:pPr marL="285750" indent="-285750">
              <a:buFontTx/>
              <a:buChar char="-"/>
            </a:pPr>
            <a:r>
              <a:rPr lang="de-DE" sz="1400" dirty="0">
                <a:solidFill>
                  <a:srgbClr val="FF0000"/>
                </a:solidFill>
              </a:rPr>
              <a:t>27,1 %</a:t>
            </a:r>
          </a:p>
          <a:p>
            <a:r>
              <a:rPr lang="de-DE" sz="1400" dirty="0">
                <a:solidFill>
                  <a:srgbClr val="FF0000"/>
                </a:solidFill>
              </a:rPr>
              <a:t>Die Potenziale liegen in</a:t>
            </a:r>
          </a:p>
          <a:p>
            <a:r>
              <a:rPr lang="de-DE" sz="1400" dirty="0">
                <a:solidFill>
                  <a:srgbClr val="FF0000"/>
                </a:solidFill>
                <a:sym typeface="Wingdings" panose="05000000000000000000" pitchFamily="2" charset="2"/>
              </a:rPr>
              <a:t> </a:t>
            </a:r>
            <a:r>
              <a:rPr lang="de-DE" sz="1400" dirty="0">
                <a:solidFill>
                  <a:srgbClr val="FF0000"/>
                </a:solidFill>
              </a:rPr>
              <a:t>Effizienzsteigerungen und</a:t>
            </a:r>
          </a:p>
          <a:p>
            <a:r>
              <a:rPr lang="de-DE" sz="1400" dirty="0">
                <a:solidFill>
                  <a:srgbClr val="FF0000"/>
                </a:solidFill>
                <a:sym typeface="Wingdings" panose="05000000000000000000" pitchFamily="2" charset="2"/>
              </a:rPr>
              <a:t> </a:t>
            </a:r>
            <a:r>
              <a:rPr lang="de-DE" sz="1400" dirty="0">
                <a:solidFill>
                  <a:srgbClr val="FF0000"/>
                </a:solidFill>
              </a:rPr>
              <a:t>Verhaltensänderungen</a:t>
            </a:r>
          </a:p>
        </p:txBody>
      </p:sp>
      <p:sp>
        <p:nvSpPr>
          <p:cNvPr id="6" name="Rectangle 4">
            <a:extLst>
              <a:ext uri="{FF2B5EF4-FFF2-40B4-BE49-F238E27FC236}">
                <a16:creationId xmlns:a16="http://schemas.microsoft.com/office/drawing/2014/main" id="{58DD33E7-3012-4CFD-B03D-8F02A936A3D6}"/>
              </a:ext>
            </a:extLst>
          </p:cNvPr>
          <p:cNvSpPr>
            <a:spLocks noChangeArrowheads="1"/>
          </p:cNvSpPr>
          <p:nvPr/>
        </p:nvSpPr>
        <p:spPr bwMode="auto">
          <a:xfrm>
            <a:off x="0" y="6132513"/>
            <a:ext cx="9906000" cy="40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dirty="0">
                <a:solidFill>
                  <a:srgbClr val="00B050"/>
                </a:solidFill>
              </a:rPr>
              <a:t>Bis 2040: 30 % Endenergie-Einsparung notwendig und realistisch! </a:t>
            </a:r>
            <a:r>
              <a:rPr lang="de-DE" altLang="de-DE" sz="1400" dirty="0">
                <a:solidFill>
                  <a:srgbClr val="00B050"/>
                </a:solidFill>
              </a:rPr>
              <a:t>siehe auch „Energie-Bedarf“!</a:t>
            </a:r>
          </a:p>
        </p:txBody>
      </p:sp>
      <p:sp>
        <p:nvSpPr>
          <p:cNvPr id="8" name="Text Box 14">
            <a:extLst>
              <a:ext uri="{FF2B5EF4-FFF2-40B4-BE49-F238E27FC236}">
                <a16:creationId xmlns:a16="http://schemas.microsoft.com/office/drawing/2014/main" id="{4080F7F4-6ED6-4FB3-BF95-640115EB7879}"/>
              </a:ext>
            </a:extLst>
          </p:cNvPr>
          <p:cNvSpPr txBox="1">
            <a:spLocks noChangeArrowheads="1"/>
          </p:cNvSpPr>
          <p:nvPr/>
        </p:nvSpPr>
        <p:spPr bwMode="auto">
          <a:xfrm>
            <a:off x="7310494" y="5882921"/>
            <a:ext cx="2345194"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200" u="sng" dirty="0">
                <a:solidFill>
                  <a:srgbClr val="000000"/>
                </a:solidFill>
                <a:ea typeface="Microsoft YaHei" panose="020B0503020204020204" pitchFamily="34" charset="-122"/>
              </a:rPr>
              <a:t>Quelle:</a:t>
            </a:r>
            <a:r>
              <a:rPr lang="de-DE" altLang="de-DE" sz="1200" dirty="0">
                <a:solidFill>
                  <a:srgbClr val="000000"/>
                </a:solidFill>
                <a:ea typeface="Microsoft YaHei" panose="020B0503020204020204" pitchFamily="34" charset="-122"/>
              </a:rPr>
              <a:t> 5) Quellenliste, UBA-2021</a:t>
            </a:r>
            <a:r>
              <a:rPr lang="de-DE" altLang="de-DE" sz="1200" b="1" dirty="0">
                <a:solidFill>
                  <a:srgbClr val="000000"/>
                </a:solidFill>
                <a:ea typeface="Microsoft YaHei" panose="020B0503020204020204" pitchFamily="34" charset="-122"/>
              </a:rPr>
              <a:t> </a:t>
            </a:r>
            <a:endParaRPr lang="de-DE" altLang="de-DE" sz="1200" dirty="0">
              <a:solidFill>
                <a:srgbClr val="000000"/>
              </a:solidFill>
              <a:ea typeface="Microsoft YaHei" panose="020B0503020204020204" pitchFamily="34" charset="-122"/>
            </a:endParaRPr>
          </a:p>
        </p:txBody>
      </p:sp>
      <p:sp>
        <p:nvSpPr>
          <p:cNvPr id="2" name="Textfeld 1">
            <a:extLst>
              <a:ext uri="{FF2B5EF4-FFF2-40B4-BE49-F238E27FC236}">
                <a16:creationId xmlns:a16="http://schemas.microsoft.com/office/drawing/2014/main" id="{8DFA7BFF-E95C-45A2-A732-BEA5EA43638A}"/>
              </a:ext>
            </a:extLst>
          </p:cNvPr>
          <p:cNvSpPr txBox="1"/>
          <p:nvPr/>
        </p:nvSpPr>
        <p:spPr>
          <a:xfrm rot="16200000">
            <a:off x="225161" y="1889878"/>
            <a:ext cx="691215" cy="307777"/>
          </a:xfrm>
          <a:prstGeom prst="rect">
            <a:avLst/>
          </a:prstGeom>
          <a:noFill/>
        </p:spPr>
        <p:txBody>
          <a:bodyPr wrap="none" rtlCol="0">
            <a:spAutoFit/>
          </a:bodyPr>
          <a:lstStyle/>
          <a:p>
            <a:r>
              <a:rPr lang="de-DE" sz="1400" b="1" dirty="0">
                <a:solidFill>
                  <a:srgbClr val="3333FF"/>
                </a:solidFill>
              </a:rPr>
              <a:t>(TWh)</a:t>
            </a:r>
          </a:p>
        </p:txBody>
      </p:sp>
      <p:sp>
        <p:nvSpPr>
          <p:cNvPr id="9" name="Textfeld 8">
            <a:extLst>
              <a:ext uri="{FF2B5EF4-FFF2-40B4-BE49-F238E27FC236}">
                <a16:creationId xmlns:a16="http://schemas.microsoft.com/office/drawing/2014/main" id="{E2BA02B2-5CD1-455A-A8B9-0620D55799B3}"/>
              </a:ext>
            </a:extLst>
          </p:cNvPr>
          <p:cNvSpPr txBox="1"/>
          <p:nvPr/>
        </p:nvSpPr>
        <p:spPr>
          <a:xfrm>
            <a:off x="3096040" y="1905266"/>
            <a:ext cx="439544" cy="276999"/>
          </a:xfrm>
          <a:prstGeom prst="rect">
            <a:avLst/>
          </a:prstGeom>
          <a:solidFill>
            <a:schemeClr val="bg1"/>
          </a:solidFill>
        </p:spPr>
        <p:txBody>
          <a:bodyPr wrap="none" rtlCol="0">
            <a:spAutoFit/>
          </a:bodyPr>
          <a:lstStyle/>
          <a:p>
            <a:r>
              <a:rPr lang="de-DE" sz="1200" b="1" dirty="0">
                <a:solidFill>
                  <a:srgbClr val="3333FF"/>
                </a:solidFill>
              </a:rPr>
              <a:t>733</a:t>
            </a:r>
          </a:p>
        </p:txBody>
      </p:sp>
      <p:sp>
        <p:nvSpPr>
          <p:cNvPr id="10" name="Textfeld 9">
            <a:extLst>
              <a:ext uri="{FF2B5EF4-FFF2-40B4-BE49-F238E27FC236}">
                <a16:creationId xmlns:a16="http://schemas.microsoft.com/office/drawing/2014/main" id="{00FC22DF-35D2-46A1-B44E-16DC447CB066}"/>
              </a:ext>
            </a:extLst>
          </p:cNvPr>
          <p:cNvSpPr txBox="1"/>
          <p:nvPr/>
        </p:nvSpPr>
        <p:spPr>
          <a:xfrm>
            <a:off x="3096040" y="2920405"/>
            <a:ext cx="439544" cy="276999"/>
          </a:xfrm>
          <a:prstGeom prst="rect">
            <a:avLst/>
          </a:prstGeom>
          <a:solidFill>
            <a:schemeClr val="bg1"/>
          </a:solidFill>
        </p:spPr>
        <p:txBody>
          <a:bodyPr wrap="none" rtlCol="0">
            <a:spAutoFit/>
          </a:bodyPr>
          <a:lstStyle/>
          <a:p>
            <a:r>
              <a:rPr lang="de-DE" sz="1200" b="1" dirty="0">
                <a:solidFill>
                  <a:srgbClr val="3333FF"/>
                </a:solidFill>
              </a:rPr>
              <a:t>615</a:t>
            </a:r>
          </a:p>
        </p:txBody>
      </p:sp>
      <p:sp>
        <p:nvSpPr>
          <p:cNvPr id="11" name="Textfeld 10">
            <a:extLst>
              <a:ext uri="{FF2B5EF4-FFF2-40B4-BE49-F238E27FC236}">
                <a16:creationId xmlns:a16="http://schemas.microsoft.com/office/drawing/2014/main" id="{D882809C-0571-408A-9544-1BDBD52C6D6E}"/>
              </a:ext>
            </a:extLst>
          </p:cNvPr>
          <p:cNvSpPr txBox="1"/>
          <p:nvPr/>
        </p:nvSpPr>
        <p:spPr>
          <a:xfrm>
            <a:off x="3096040" y="3692893"/>
            <a:ext cx="439544" cy="276999"/>
          </a:xfrm>
          <a:prstGeom prst="rect">
            <a:avLst/>
          </a:prstGeom>
          <a:solidFill>
            <a:schemeClr val="bg1"/>
          </a:solidFill>
        </p:spPr>
        <p:txBody>
          <a:bodyPr wrap="none" rtlCol="0">
            <a:spAutoFit/>
          </a:bodyPr>
          <a:lstStyle/>
          <a:p>
            <a:r>
              <a:rPr lang="de-DE" sz="1200" b="1" dirty="0">
                <a:solidFill>
                  <a:srgbClr val="3333FF"/>
                </a:solidFill>
              </a:rPr>
              <a:t>366</a:t>
            </a:r>
          </a:p>
        </p:txBody>
      </p:sp>
      <p:sp>
        <p:nvSpPr>
          <p:cNvPr id="12" name="Textfeld 11">
            <a:extLst>
              <a:ext uri="{FF2B5EF4-FFF2-40B4-BE49-F238E27FC236}">
                <a16:creationId xmlns:a16="http://schemas.microsoft.com/office/drawing/2014/main" id="{79B00CFB-18BE-4EA9-AC5A-41D555E4779D}"/>
              </a:ext>
            </a:extLst>
          </p:cNvPr>
          <p:cNvSpPr txBox="1"/>
          <p:nvPr/>
        </p:nvSpPr>
        <p:spPr>
          <a:xfrm>
            <a:off x="3096040" y="4475456"/>
            <a:ext cx="439544" cy="276999"/>
          </a:xfrm>
          <a:prstGeom prst="rect">
            <a:avLst/>
          </a:prstGeom>
          <a:solidFill>
            <a:schemeClr val="bg1"/>
          </a:solidFill>
        </p:spPr>
        <p:txBody>
          <a:bodyPr wrap="none" rtlCol="0">
            <a:spAutoFit/>
          </a:bodyPr>
          <a:lstStyle/>
          <a:p>
            <a:r>
              <a:rPr lang="de-DE" sz="1200" b="1" dirty="0">
                <a:solidFill>
                  <a:srgbClr val="3333FF"/>
                </a:solidFill>
              </a:rPr>
              <a:t>717</a:t>
            </a:r>
          </a:p>
        </p:txBody>
      </p:sp>
      <p:sp>
        <p:nvSpPr>
          <p:cNvPr id="13" name="Textfeld 12">
            <a:extLst>
              <a:ext uri="{FF2B5EF4-FFF2-40B4-BE49-F238E27FC236}">
                <a16:creationId xmlns:a16="http://schemas.microsoft.com/office/drawing/2014/main" id="{07757197-91AD-42EC-BC78-BCCE34BEE384}"/>
              </a:ext>
            </a:extLst>
          </p:cNvPr>
          <p:cNvSpPr txBox="1"/>
          <p:nvPr/>
        </p:nvSpPr>
        <p:spPr>
          <a:xfrm>
            <a:off x="3015207" y="1002953"/>
            <a:ext cx="567784" cy="276999"/>
          </a:xfrm>
          <a:prstGeom prst="rect">
            <a:avLst/>
          </a:prstGeom>
          <a:solidFill>
            <a:schemeClr val="bg1"/>
          </a:solidFill>
        </p:spPr>
        <p:txBody>
          <a:bodyPr wrap="none" rtlCol="0">
            <a:spAutoFit/>
          </a:bodyPr>
          <a:lstStyle/>
          <a:p>
            <a:r>
              <a:rPr lang="de-DE" sz="1200" b="1" dirty="0">
                <a:solidFill>
                  <a:srgbClr val="3333FF"/>
                </a:solidFill>
              </a:rPr>
              <a:t>2.431</a:t>
            </a:r>
          </a:p>
        </p:txBody>
      </p:sp>
      <p:sp>
        <p:nvSpPr>
          <p:cNvPr id="14" name="Textfeld 13">
            <a:extLst>
              <a:ext uri="{FF2B5EF4-FFF2-40B4-BE49-F238E27FC236}">
                <a16:creationId xmlns:a16="http://schemas.microsoft.com/office/drawing/2014/main" id="{A4145B27-4A5E-4474-A10F-08CC8BEE23F6}"/>
              </a:ext>
            </a:extLst>
          </p:cNvPr>
          <p:cNvSpPr txBox="1"/>
          <p:nvPr/>
        </p:nvSpPr>
        <p:spPr>
          <a:xfrm>
            <a:off x="5487018" y="1979346"/>
            <a:ext cx="567784" cy="276999"/>
          </a:xfrm>
          <a:prstGeom prst="rect">
            <a:avLst/>
          </a:prstGeom>
          <a:solidFill>
            <a:schemeClr val="bg1"/>
          </a:solidFill>
        </p:spPr>
        <p:txBody>
          <a:bodyPr wrap="none" rtlCol="0">
            <a:spAutoFit/>
          </a:bodyPr>
          <a:lstStyle/>
          <a:p>
            <a:r>
              <a:rPr lang="de-DE" sz="1200" b="1" dirty="0">
                <a:solidFill>
                  <a:srgbClr val="3333FF"/>
                </a:solidFill>
              </a:rPr>
              <a:t>1.919</a:t>
            </a:r>
          </a:p>
        </p:txBody>
      </p:sp>
      <p:sp>
        <p:nvSpPr>
          <p:cNvPr id="15" name="Textfeld 14">
            <a:extLst>
              <a:ext uri="{FF2B5EF4-FFF2-40B4-BE49-F238E27FC236}">
                <a16:creationId xmlns:a16="http://schemas.microsoft.com/office/drawing/2014/main" id="{20BB7241-3EAF-4EF1-9026-76C51C46D0C6}"/>
              </a:ext>
            </a:extLst>
          </p:cNvPr>
          <p:cNvSpPr txBox="1"/>
          <p:nvPr/>
        </p:nvSpPr>
        <p:spPr>
          <a:xfrm>
            <a:off x="5571977" y="2514876"/>
            <a:ext cx="439544" cy="276999"/>
          </a:xfrm>
          <a:prstGeom prst="rect">
            <a:avLst/>
          </a:prstGeom>
          <a:solidFill>
            <a:schemeClr val="bg1"/>
          </a:solidFill>
        </p:spPr>
        <p:txBody>
          <a:bodyPr wrap="none" rtlCol="0">
            <a:spAutoFit/>
          </a:bodyPr>
          <a:lstStyle/>
          <a:p>
            <a:r>
              <a:rPr lang="de-DE" sz="1200" b="1" dirty="0">
                <a:solidFill>
                  <a:srgbClr val="3333FF"/>
                </a:solidFill>
              </a:rPr>
              <a:t>461</a:t>
            </a:r>
          </a:p>
        </p:txBody>
      </p:sp>
      <p:sp>
        <p:nvSpPr>
          <p:cNvPr id="16" name="Textfeld 15">
            <a:extLst>
              <a:ext uri="{FF2B5EF4-FFF2-40B4-BE49-F238E27FC236}">
                <a16:creationId xmlns:a16="http://schemas.microsoft.com/office/drawing/2014/main" id="{4427A98A-3E7A-40E2-9D4D-ECBEB4558BFA}"/>
              </a:ext>
            </a:extLst>
          </p:cNvPr>
          <p:cNvSpPr txBox="1"/>
          <p:nvPr/>
        </p:nvSpPr>
        <p:spPr>
          <a:xfrm>
            <a:off x="5571977" y="3207333"/>
            <a:ext cx="439544" cy="276999"/>
          </a:xfrm>
          <a:prstGeom prst="rect">
            <a:avLst/>
          </a:prstGeom>
          <a:solidFill>
            <a:schemeClr val="bg1"/>
          </a:solidFill>
        </p:spPr>
        <p:txBody>
          <a:bodyPr wrap="none" rtlCol="0">
            <a:spAutoFit/>
          </a:bodyPr>
          <a:lstStyle/>
          <a:p>
            <a:r>
              <a:rPr lang="de-DE" sz="1200" b="1" dirty="0">
                <a:solidFill>
                  <a:srgbClr val="3333FF"/>
                </a:solidFill>
              </a:rPr>
              <a:t>525</a:t>
            </a:r>
          </a:p>
        </p:txBody>
      </p:sp>
      <p:sp>
        <p:nvSpPr>
          <p:cNvPr id="17" name="Textfeld 16">
            <a:extLst>
              <a:ext uri="{FF2B5EF4-FFF2-40B4-BE49-F238E27FC236}">
                <a16:creationId xmlns:a16="http://schemas.microsoft.com/office/drawing/2014/main" id="{2A718E8D-A4FF-45AC-9936-E90968A8475C}"/>
              </a:ext>
            </a:extLst>
          </p:cNvPr>
          <p:cNvSpPr txBox="1"/>
          <p:nvPr/>
        </p:nvSpPr>
        <p:spPr>
          <a:xfrm>
            <a:off x="5571977" y="3897003"/>
            <a:ext cx="439544" cy="276999"/>
          </a:xfrm>
          <a:prstGeom prst="rect">
            <a:avLst/>
          </a:prstGeom>
          <a:solidFill>
            <a:schemeClr val="bg1"/>
          </a:solidFill>
        </p:spPr>
        <p:txBody>
          <a:bodyPr wrap="none" rtlCol="0">
            <a:spAutoFit/>
          </a:bodyPr>
          <a:lstStyle/>
          <a:p>
            <a:r>
              <a:rPr lang="de-DE" sz="1200" b="1" dirty="0">
                <a:solidFill>
                  <a:srgbClr val="3333FF"/>
                </a:solidFill>
              </a:rPr>
              <a:t>303</a:t>
            </a:r>
          </a:p>
        </p:txBody>
      </p:sp>
      <p:sp>
        <p:nvSpPr>
          <p:cNvPr id="18" name="Textfeld 17">
            <a:extLst>
              <a:ext uri="{FF2B5EF4-FFF2-40B4-BE49-F238E27FC236}">
                <a16:creationId xmlns:a16="http://schemas.microsoft.com/office/drawing/2014/main" id="{A025C4BD-74D8-42D1-8333-45E2F896B756}"/>
              </a:ext>
            </a:extLst>
          </p:cNvPr>
          <p:cNvSpPr txBox="1"/>
          <p:nvPr/>
        </p:nvSpPr>
        <p:spPr>
          <a:xfrm>
            <a:off x="5571977" y="4555369"/>
            <a:ext cx="439544" cy="276999"/>
          </a:xfrm>
          <a:prstGeom prst="rect">
            <a:avLst/>
          </a:prstGeom>
          <a:solidFill>
            <a:schemeClr val="bg1"/>
          </a:solidFill>
        </p:spPr>
        <p:txBody>
          <a:bodyPr wrap="none" rtlCol="0">
            <a:spAutoFit/>
          </a:bodyPr>
          <a:lstStyle/>
          <a:p>
            <a:r>
              <a:rPr lang="de-DE" sz="1200" b="1" dirty="0">
                <a:solidFill>
                  <a:srgbClr val="3333FF"/>
                </a:solidFill>
              </a:rPr>
              <a:t>630</a:t>
            </a:r>
          </a:p>
        </p:txBody>
      </p:sp>
      <p:sp>
        <p:nvSpPr>
          <p:cNvPr id="19" name="Textfeld 18">
            <a:extLst>
              <a:ext uri="{FF2B5EF4-FFF2-40B4-BE49-F238E27FC236}">
                <a16:creationId xmlns:a16="http://schemas.microsoft.com/office/drawing/2014/main" id="{A3F28D4A-2F0A-4BBE-9847-7B443C104CFC}"/>
              </a:ext>
            </a:extLst>
          </p:cNvPr>
          <p:cNvSpPr txBox="1"/>
          <p:nvPr/>
        </p:nvSpPr>
        <p:spPr>
          <a:xfrm>
            <a:off x="7835011" y="2250874"/>
            <a:ext cx="567784" cy="276999"/>
          </a:xfrm>
          <a:prstGeom prst="rect">
            <a:avLst/>
          </a:prstGeom>
          <a:solidFill>
            <a:schemeClr val="bg1"/>
          </a:solidFill>
        </p:spPr>
        <p:txBody>
          <a:bodyPr wrap="none" rtlCol="0">
            <a:spAutoFit/>
          </a:bodyPr>
          <a:lstStyle/>
          <a:p>
            <a:r>
              <a:rPr lang="de-DE" sz="1200" b="1" dirty="0">
                <a:solidFill>
                  <a:srgbClr val="3333FF"/>
                </a:solidFill>
              </a:rPr>
              <a:t>1.772</a:t>
            </a:r>
          </a:p>
        </p:txBody>
      </p:sp>
      <p:sp>
        <p:nvSpPr>
          <p:cNvPr id="20" name="Textfeld 19">
            <a:extLst>
              <a:ext uri="{FF2B5EF4-FFF2-40B4-BE49-F238E27FC236}">
                <a16:creationId xmlns:a16="http://schemas.microsoft.com/office/drawing/2014/main" id="{B5610B58-AD45-4CA9-8855-80DE6D0F6918}"/>
              </a:ext>
            </a:extLst>
          </p:cNvPr>
          <p:cNvSpPr txBox="1"/>
          <p:nvPr/>
        </p:nvSpPr>
        <p:spPr>
          <a:xfrm>
            <a:off x="7919970" y="2734980"/>
            <a:ext cx="439544" cy="276999"/>
          </a:xfrm>
          <a:prstGeom prst="rect">
            <a:avLst/>
          </a:prstGeom>
          <a:solidFill>
            <a:schemeClr val="bg1"/>
          </a:solidFill>
        </p:spPr>
        <p:txBody>
          <a:bodyPr wrap="none" rtlCol="0">
            <a:spAutoFit/>
          </a:bodyPr>
          <a:lstStyle/>
          <a:p>
            <a:r>
              <a:rPr lang="de-DE" sz="1200" b="1" dirty="0">
                <a:solidFill>
                  <a:srgbClr val="3333FF"/>
                </a:solidFill>
              </a:rPr>
              <a:t>459</a:t>
            </a:r>
          </a:p>
        </p:txBody>
      </p:sp>
      <p:sp>
        <p:nvSpPr>
          <p:cNvPr id="21" name="Textfeld 20">
            <a:extLst>
              <a:ext uri="{FF2B5EF4-FFF2-40B4-BE49-F238E27FC236}">
                <a16:creationId xmlns:a16="http://schemas.microsoft.com/office/drawing/2014/main" id="{11FA7899-919B-4B36-B79C-05E811AB1F77}"/>
              </a:ext>
            </a:extLst>
          </p:cNvPr>
          <p:cNvSpPr txBox="1"/>
          <p:nvPr/>
        </p:nvSpPr>
        <p:spPr>
          <a:xfrm>
            <a:off x="7919970" y="3415894"/>
            <a:ext cx="439544" cy="276999"/>
          </a:xfrm>
          <a:prstGeom prst="rect">
            <a:avLst/>
          </a:prstGeom>
          <a:solidFill>
            <a:schemeClr val="bg1"/>
          </a:solidFill>
        </p:spPr>
        <p:txBody>
          <a:bodyPr wrap="none" rtlCol="0">
            <a:spAutoFit/>
          </a:bodyPr>
          <a:lstStyle/>
          <a:p>
            <a:r>
              <a:rPr lang="de-DE" sz="1200" b="1" dirty="0">
                <a:solidFill>
                  <a:srgbClr val="3333FF"/>
                </a:solidFill>
              </a:rPr>
              <a:t>471</a:t>
            </a:r>
          </a:p>
        </p:txBody>
      </p:sp>
      <p:sp>
        <p:nvSpPr>
          <p:cNvPr id="22" name="Textfeld 21">
            <a:extLst>
              <a:ext uri="{FF2B5EF4-FFF2-40B4-BE49-F238E27FC236}">
                <a16:creationId xmlns:a16="http://schemas.microsoft.com/office/drawing/2014/main" id="{01A0FF45-A3AD-4C2A-B2DA-54A56158811E}"/>
              </a:ext>
            </a:extLst>
          </p:cNvPr>
          <p:cNvSpPr txBox="1"/>
          <p:nvPr/>
        </p:nvSpPr>
        <p:spPr>
          <a:xfrm>
            <a:off x="7919970" y="3976591"/>
            <a:ext cx="439544" cy="276999"/>
          </a:xfrm>
          <a:prstGeom prst="rect">
            <a:avLst/>
          </a:prstGeom>
          <a:solidFill>
            <a:schemeClr val="bg1"/>
          </a:solidFill>
        </p:spPr>
        <p:txBody>
          <a:bodyPr wrap="none" rtlCol="0">
            <a:spAutoFit/>
          </a:bodyPr>
          <a:lstStyle/>
          <a:p>
            <a:r>
              <a:rPr lang="de-DE" sz="1200" b="1" dirty="0">
                <a:solidFill>
                  <a:srgbClr val="3333FF"/>
                </a:solidFill>
              </a:rPr>
              <a:t>266</a:t>
            </a:r>
          </a:p>
        </p:txBody>
      </p:sp>
      <p:sp>
        <p:nvSpPr>
          <p:cNvPr id="23" name="Textfeld 22">
            <a:extLst>
              <a:ext uri="{FF2B5EF4-FFF2-40B4-BE49-F238E27FC236}">
                <a16:creationId xmlns:a16="http://schemas.microsoft.com/office/drawing/2014/main" id="{9BCA6615-56E1-49D7-97A3-275BD4ACF165}"/>
              </a:ext>
            </a:extLst>
          </p:cNvPr>
          <p:cNvSpPr txBox="1"/>
          <p:nvPr/>
        </p:nvSpPr>
        <p:spPr>
          <a:xfrm>
            <a:off x="7919970" y="4637710"/>
            <a:ext cx="439544" cy="276999"/>
          </a:xfrm>
          <a:prstGeom prst="rect">
            <a:avLst/>
          </a:prstGeom>
          <a:solidFill>
            <a:schemeClr val="bg1"/>
          </a:solidFill>
        </p:spPr>
        <p:txBody>
          <a:bodyPr wrap="none" rtlCol="0">
            <a:spAutoFit/>
          </a:bodyPr>
          <a:lstStyle/>
          <a:p>
            <a:r>
              <a:rPr lang="de-DE" sz="1200" b="1" dirty="0">
                <a:solidFill>
                  <a:srgbClr val="3333FF"/>
                </a:solidFill>
              </a:rPr>
              <a:t>576</a:t>
            </a:r>
          </a:p>
        </p:txBody>
      </p:sp>
      <p:sp>
        <p:nvSpPr>
          <p:cNvPr id="24" name="Textfeld 23">
            <a:extLst>
              <a:ext uri="{FF2B5EF4-FFF2-40B4-BE49-F238E27FC236}">
                <a16:creationId xmlns:a16="http://schemas.microsoft.com/office/drawing/2014/main" id="{947C2AA9-2997-46FB-9AB8-B8F2AE62CAF5}"/>
              </a:ext>
            </a:extLst>
          </p:cNvPr>
          <p:cNvSpPr txBox="1"/>
          <p:nvPr/>
        </p:nvSpPr>
        <p:spPr>
          <a:xfrm>
            <a:off x="8500991" y="2142892"/>
            <a:ext cx="1212191" cy="461665"/>
          </a:xfrm>
          <a:prstGeom prst="rect">
            <a:avLst/>
          </a:prstGeom>
          <a:solidFill>
            <a:schemeClr val="bg1"/>
          </a:solidFill>
        </p:spPr>
        <p:txBody>
          <a:bodyPr wrap="none" rtlCol="0">
            <a:spAutoFit/>
          </a:bodyPr>
          <a:lstStyle/>
          <a:p>
            <a:r>
              <a:rPr lang="de-DE" sz="1200" b="1" dirty="0">
                <a:solidFill>
                  <a:srgbClr val="3333FF"/>
                </a:solidFill>
              </a:rPr>
              <a:t>Einsparungen</a:t>
            </a:r>
          </a:p>
          <a:p>
            <a:r>
              <a:rPr lang="de-DE" sz="1200" b="1" dirty="0" err="1">
                <a:solidFill>
                  <a:srgbClr val="3333FF"/>
                </a:solidFill>
              </a:rPr>
              <a:t>ggü</a:t>
            </a:r>
            <a:r>
              <a:rPr lang="de-DE" sz="1200" b="1" dirty="0">
                <a:solidFill>
                  <a:srgbClr val="3333FF"/>
                </a:solidFill>
              </a:rPr>
              <a:t>. 2014 (%)</a:t>
            </a:r>
          </a:p>
        </p:txBody>
      </p:sp>
      <p:sp>
        <p:nvSpPr>
          <p:cNvPr id="25" name="Textfeld 24">
            <a:extLst>
              <a:ext uri="{FF2B5EF4-FFF2-40B4-BE49-F238E27FC236}">
                <a16:creationId xmlns:a16="http://schemas.microsoft.com/office/drawing/2014/main" id="{B59AE8EB-40B1-41A1-B862-C92185426F80}"/>
              </a:ext>
            </a:extLst>
          </p:cNvPr>
          <p:cNvSpPr txBox="1"/>
          <p:nvPr/>
        </p:nvSpPr>
        <p:spPr>
          <a:xfrm>
            <a:off x="8905792" y="2734980"/>
            <a:ext cx="482824" cy="276999"/>
          </a:xfrm>
          <a:prstGeom prst="rect">
            <a:avLst/>
          </a:prstGeom>
          <a:solidFill>
            <a:schemeClr val="bg1"/>
          </a:solidFill>
        </p:spPr>
        <p:txBody>
          <a:bodyPr wrap="none" rtlCol="0">
            <a:spAutoFit/>
          </a:bodyPr>
          <a:lstStyle/>
          <a:p>
            <a:r>
              <a:rPr lang="de-DE" sz="1200" b="1" dirty="0">
                <a:solidFill>
                  <a:srgbClr val="3333FF"/>
                </a:solidFill>
              </a:rPr>
              <a:t>37,3</a:t>
            </a:r>
          </a:p>
        </p:txBody>
      </p:sp>
      <p:sp>
        <p:nvSpPr>
          <p:cNvPr id="26" name="Textfeld 25">
            <a:extLst>
              <a:ext uri="{FF2B5EF4-FFF2-40B4-BE49-F238E27FC236}">
                <a16:creationId xmlns:a16="http://schemas.microsoft.com/office/drawing/2014/main" id="{F6F16A6F-C04E-4567-9C79-66A3CF2422AB}"/>
              </a:ext>
            </a:extLst>
          </p:cNvPr>
          <p:cNvSpPr txBox="1"/>
          <p:nvPr/>
        </p:nvSpPr>
        <p:spPr>
          <a:xfrm>
            <a:off x="8905792" y="3444291"/>
            <a:ext cx="482824" cy="276999"/>
          </a:xfrm>
          <a:prstGeom prst="rect">
            <a:avLst/>
          </a:prstGeom>
          <a:solidFill>
            <a:schemeClr val="bg1"/>
          </a:solidFill>
        </p:spPr>
        <p:txBody>
          <a:bodyPr wrap="none" rtlCol="0">
            <a:spAutoFit/>
          </a:bodyPr>
          <a:lstStyle/>
          <a:p>
            <a:r>
              <a:rPr lang="de-DE" sz="1200" b="1" dirty="0">
                <a:solidFill>
                  <a:srgbClr val="3333FF"/>
                </a:solidFill>
              </a:rPr>
              <a:t>23,5</a:t>
            </a:r>
          </a:p>
        </p:txBody>
      </p:sp>
      <p:sp>
        <p:nvSpPr>
          <p:cNvPr id="27" name="Textfeld 26">
            <a:extLst>
              <a:ext uri="{FF2B5EF4-FFF2-40B4-BE49-F238E27FC236}">
                <a16:creationId xmlns:a16="http://schemas.microsoft.com/office/drawing/2014/main" id="{C60E29D8-EFEE-408E-A114-5F29E4EFBF51}"/>
              </a:ext>
            </a:extLst>
          </p:cNvPr>
          <p:cNvSpPr txBox="1"/>
          <p:nvPr/>
        </p:nvSpPr>
        <p:spPr>
          <a:xfrm>
            <a:off x="8905792" y="3971589"/>
            <a:ext cx="482824" cy="276999"/>
          </a:xfrm>
          <a:prstGeom prst="rect">
            <a:avLst/>
          </a:prstGeom>
          <a:solidFill>
            <a:schemeClr val="bg1"/>
          </a:solidFill>
        </p:spPr>
        <p:txBody>
          <a:bodyPr wrap="none" rtlCol="0">
            <a:spAutoFit/>
          </a:bodyPr>
          <a:lstStyle/>
          <a:p>
            <a:r>
              <a:rPr lang="de-DE" sz="1200" b="1" dirty="0">
                <a:solidFill>
                  <a:srgbClr val="3333FF"/>
                </a:solidFill>
              </a:rPr>
              <a:t>27,3</a:t>
            </a:r>
          </a:p>
        </p:txBody>
      </p:sp>
      <p:sp>
        <p:nvSpPr>
          <p:cNvPr id="28" name="Textfeld 27">
            <a:extLst>
              <a:ext uri="{FF2B5EF4-FFF2-40B4-BE49-F238E27FC236}">
                <a16:creationId xmlns:a16="http://schemas.microsoft.com/office/drawing/2014/main" id="{7C61643A-514C-4495-8A7D-B0266484CB1A}"/>
              </a:ext>
            </a:extLst>
          </p:cNvPr>
          <p:cNvSpPr txBox="1"/>
          <p:nvPr/>
        </p:nvSpPr>
        <p:spPr>
          <a:xfrm>
            <a:off x="8905792" y="4637710"/>
            <a:ext cx="482824" cy="276999"/>
          </a:xfrm>
          <a:prstGeom prst="rect">
            <a:avLst/>
          </a:prstGeom>
          <a:solidFill>
            <a:schemeClr val="bg1"/>
          </a:solidFill>
        </p:spPr>
        <p:txBody>
          <a:bodyPr wrap="none" rtlCol="0">
            <a:spAutoFit/>
          </a:bodyPr>
          <a:lstStyle/>
          <a:p>
            <a:r>
              <a:rPr lang="de-DE" sz="1200" b="1" dirty="0">
                <a:solidFill>
                  <a:srgbClr val="3333FF"/>
                </a:solidFill>
              </a:rPr>
              <a:t>19,7</a:t>
            </a:r>
          </a:p>
        </p:txBody>
      </p:sp>
      <p:sp>
        <p:nvSpPr>
          <p:cNvPr id="5" name="Textfeld 4">
            <a:extLst>
              <a:ext uri="{FF2B5EF4-FFF2-40B4-BE49-F238E27FC236}">
                <a16:creationId xmlns:a16="http://schemas.microsoft.com/office/drawing/2014/main" id="{5A9C9788-A83F-46C5-BBD3-BBE74D8456DB}"/>
              </a:ext>
            </a:extLst>
          </p:cNvPr>
          <p:cNvSpPr txBox="1"/>
          <p:nvPr/>
        </p:nvSpPr>
        <p:spPr>
          <a:xfrm>
            <a:off x="4599996" y="2004392"/>
            <a:ext cx="567784" cy="276999"/>
          </a:xfrm>
          <a:prstGeom prst="rect">
            <a:avLst/>
          </a:prstGeom>
          <a:solidFill>
            <a:schemeClr val="bg1">
              <a:lumMod val="95000"/>
            </a:schemeClr>
          </a:solidFill>
        </p:spPr>
        <p:txBody>
          <a:bodyPr wrap="none" rtlCol="0">
            <a:spAutoFit/>
          </a:bodyPr>
          <a:lstStyle/>
          <a:p>
            <a:r>
              <a:rPr lang="de-DE" sz="1200" b="1" dirty="0"/>
              <a:t>6.909</a:t>
            </a:r>
          </a:p>
        </p:txBody>
      </p:sp>
    </p:spTree>
    <p:extLst>
      <p:ext uri="{BB962C8B-B14F-4D97-AF65-F5344CB8AC3E}">
        <p14:creationId xmlns:p14="http://schemas.microsoft.com/office/powerpoint/2010/main" val="255020658"/>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a:extLst>
              <a:ext uri="{FF2B5EF4-FFF2-40B4-BE49-F238E27FC236}">
                <a16:creationId xmlns:a16="http://schemas.microsoft.com/office/drawing/2014/main" id="{9CEFC3F4-8F93-4C98-838C-8030A3033CF1}"/>
              </a:ext>
            </a:extLst>
          </p:cNvPr>
          <p:cNvSpPr>
            <a:spLocks noChangeArrowheads="1"/>
          </p:cNvSpPr>
          <p:nvPr/>
        </p:nvSpPr>
        <p:spPr bwMode="auto">
          <a:xfrm>
            <a:off x="1328738" y="39321"/>
            <a:ext cx="5139227" cy="369332"/>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Die 3 Dimensionen zur Nachhaltigkeit</a:t>
            </a:r>
          </a:p>
        </p:txBody>
      </p:sp>
      <p:sp>
        <p:nvSpPr>
          <p:cNvPr id="28681" name="Textfeld 8">
            <a:extLst>
              <a:ext uri="{FF2B5EF4-FFF2-40B4-BE49-F238E27FC236}">
                <a16:creationId xmlns:a16="http://schemas.microsoft.com/office/drawing/2014/main" id="{F7508DCF-91F3-4F66-A36C-2CC7EFF13CB0}"/>
              </a:ext>
            </a:extLst>
          </p:cNvPr>
          <p:cNvSpPr txBox="1">
            <a:spLocks noChangeArrowheads="1"/>
          </p:cNvSpPr>
          <p:nvPr/>
        </p:nvSpPr>
        <p:spPr bwMode="auto">
          <a:xfrm>
            <a:off x="3729400" y="5016953"/>
            <a:ext cx="2108269" cy="369332"/>
          </a:xfrm>
          <a:prstGeom prst="rect">
            <a:avLst/>
          </a:prstGeom>
          <a:solidFill>
            <a:schemeClr val="bg1">
              <a:lumMod val="85000"/>
            </a:schemeClr>
          </a:solidFill>
          <a:ln>
            <a:noFill/>
          </a:ln>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r>
              <a:rPr lang="de-DE" altLang="de-DE" sz="1800" dirty="0" err="1"/>
              <a:t>Genügsamsamkeit</a:t>
            </a:r>
            <a:endParaRPr lang="de-DE" altLang="de-DE" sz="1800" dirty="0"/>
          </a:p>
        </p:txBody>
      </p:sp>
      <p:sp>
        <p:nvSpPr>
          <p:cNvPr id="2" name="Ellipse 1">
            <a:extLst>
              <a:ext uri="{FF2B5EF4-FFF2-40B4-BE49-F238E27FC236}">
                <a16:creationId xmlns:a16="http://schemas.microsoft.com/office/drawing/2014/main" id="{DB7A94FD-E09E-5919-B41C-1DC21B44DDAC}"/>
              </a:ext>
            </a:extLst>
          </p:cNvPr>
          <p:cNvSpPr/>
          <p:nvPr/>
        </p:nvSpPr>
        <p:spPr bwMode="auto">
          <a:xfrm>
            <a:off x="1328738" y="985836"/>
            <a:ext cx="7287724" cy="4743451"/>
          </a:xfrm>
          <a:prstGeom prst="ellipse">
            <a:avLst/>
          </a:prstGeom>
          <a:noFill/>
          <a:ln w="57150" cap="flat" cmpd="sng" algn="ctr">
            <a:solidFill>
              <a:srgbClr val="FF3399"/>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5" name="Textfeld 9">
            <a:extLst>
              <a:ext uri="{FF2B5EF4-FFF2-40B4-BE49-F238E27FC236}">
                <a16:creationId xmlns:a16="http://schemas.microsoft.com/office/drawing/2014/main" id="{EDE34AE3-ADC0-9A39-7CD4-FFCFDD33771F}"/>
              </a:ext>
            </a:extLst>
          </p:cNvPr>
          <p:cNvSpPr txBox="1">
            <a:spLocks noChangeArrowheads="1"/>
          </p:cNvSpPr>
          <p:nvPr/>
        </p:nvSpPr>
        <p:spPr bwMode="auto">
          <a:xfrm>
            <a:off x="7760009" y="1838334"/>
            <a:ext cx="1634505" cy="381854"/>
          </a:xfrm>
          <a:prstGeom prst="rect">
            <a:avLst/>
          </a:prstGeom>
          <a:solidFill>
            <a:schemeClr val="bg1">
              <a:lumMod val="85000"/>
            </a:schemeClr>
          </a:solidFill>
          <a:ln>
            <a:noFill/>
          </a:ln>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r>
              <a:rPr lang="de-DE" altLang="de-DE" sz="1800" dirty="0"/>
              <a:t>Beständigkeit</a:t>
            </a:r>
          </a:p>
        </p:txBody>
      </p:sp>
      <p:sp>
        <p:nvSpPr>
          <p:cNvPr id="6" name="Gleichschenkliges Dreieck 5">
            <a:extLst>
              <a:ext uri="{FF2B5EF4-FFF2-40B4-BE49-F238E27FC236}">
                <a16:creationId xmlns:a16="http://schemas.microsoft.com/office/drawing/2014/main" id="{59DC91D3-4D0C-84BE-2069-B1C3F3207262}"/>
              </a:ext>
            </a:extLst>
          </p:cNvPr>
          <p:cNvSpPr/>
          <p:nvPr/>
        </p:nvSpPr>
        <p:spPr bwMode="auto">
          <a:xfrm>
            <a:off x="2416725" y="1367516"/>
            <a:ext cx="5111750" cy="3042256"/>
          </a:xfrm>
          <a:prstGeom prst="triangle">
            <a:avLst>
              <a:gd name="adj" fmla="val 50229"/>
            </a:avLst>
          </a:prstGeom>
          <a:solidFill>
            <a:srgbClr val="CC0066"/>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nvGrpSpPr>
          <p:cNvPr id="18" name="Gruppieren 17">
            <a:extLst>
              <a:ext uri="{FF2B5EF4-FFF2-40B4-BE49-F238E27FC236}">
                <a16:creationId xmlns:a16="http://schemas.microsoft.com/office/drawing/2014/main" id="{7CBCF747-34E7-8E7D-D627-A58A9261C071}"/>
              </a:ext>
            </a:extLst>
          </p:cNvPr>
          <p:cNvGrpSpPr/>
          <p:nvPr/>
        </p:nvGrpSpPr>
        <p:grpSpPr>
          <a:xfrm>
            <a:off x="3962353" y="5417276"/>
            <a:ext cx="2020494" cy="523111"/>
            <a:chOff x="10740888" y="4272131"/>
            <a:chExt cx="2020494" cy="523111"/>
          </a:xfrm>
        </p:grpSpPr>
        <p:sp>
          <p:nvSpPr>
            <p:cNvPr id="19" name="Rechteck 18">
              <a:extLst>
                <a:ext uri="{FF2B5EF4-FFF2-40B4-BE49-F238E27FC236}">
                  <a16:creationId xmlns:a16="http://schemas.microsoft.com/office/drawing/2014/main" id="{3E838612-8B25-E01F-99E7-2E4C4E1C8170}"/>
                </a:ext>
              </a:extLst>
            </p:cNvPr>
            <p:cNvSpPr/>
            <p:nvPr/>
          </p:nvSpPr>
          <p:spPr bwMode="auto">
            <a:xfrm>
              <a:off x="10750061" y="4272131"/>
              <a:ext cx="2011321" cy="523111"/>
            </a:xfrm>
            <a:prstGeom prst="rect">
              <a:avLst/>
            </a:prstGeom>
            <a:solidFill>
              <a:srgbClr val="CC0066"/>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dirty="0">
                <a:ln>
                  <a:noFill/>
                </a:ln>
                <a:solidFill>
                  <a:schemeClr val="tx1"/>
                </a:solidFill>
                <a:effectLst/>
                <a:latin typeface="Arial" charset="0"/>
              </a:endParaRPr>
            </a:p>
          </p:txBody>
        </p:sp>
        <p:sp>
          <p:nvSpPr>
            <p:cNvPr id="21" name="Textfeld 20">
              <a:extLst>
                <a:ext uri="{FF2B5EF4-FFF2-40B4-BE49-F238E27FC236}">
                  <a16:creationId xmlns:a16="http://schemas.microsoft.com/office/drawing/2014/main" id="{2162C9FB-A24B-598A-4BFE-7DCAA30486F3}"/>
                </a:ext>
              </a:extLst>
            </p:cNvPr>
            <p:cNvSpPr txBox="1"/>
            <p:nvPr/>
          </p:nvSpPr>
          <p:spPr>
            <a:xfrm>
              <a:off x="10740888" y="4298408"/>
              <a:ext cx="2011321" cy="461665"/>
            </a:xfrm>
            <a:prstGeom prst="rect">
              <a:avLst/>
            </a:prstGeom>
            <a:noFill/>
          </p:spPr>
          <p:txBody>
            <a:bodyPr wrap="none" rtlCol="0">
              <a:spAutoFit/>
            </a:bodyPr>
            <a:lstStyle/>
            <a:p>
              <a:pPr algn="ctr"/>
              <a:r>
                <a:rPr lang="de-DE" dirty="0" err="1">
                  <a:solidFill>
                    <a:schemeClr val="bg1"/>
                  </a:solidFill>
                </a:rPr>
                <a:t>Suffizienzenz</a:t>
              </a:r>
              <a:endParaRPr lang="de-DE" dirty="0">
                <a:solidFill>
                  <a:schemeClr val="bg1"/>
                </a:solidFill>
              </a:endParaRPr>
            </a:p>
          </p:txBody>
        </p:sp>
      </p:grpSp>
      <p:grpSp>
        <p:nvGrpSpPr>
          <p:cNvPr id="17" name="Gruppieren 16">
            <a:extLst>
              <a:ext uri="{FF2B5EF4-FFF2-40B4-BE49-F238E27FC236}">
                <a16:creationId xmlns:a16="http://schemas.microsoft.com/office/drawing/2014/main" id="{D3C8FA32-0495-9FDF-CB95-5CE05429B65E}"/>
              </a:ext>
            </a:extLst>
          </p:cNvPr>
          <p:cNvGrpSpPr/>
          <p:nvPr/>
        </p:nvGrpSpPr>
        <p:grpSpPr>
          <a:xfrm>
            <a:off x="573087" y="1958170"/>
            <a:ext cx="1736725" cy="1070799"/>
            <a:chOff x="692211" y="1825455"/>
            <a:chExt cx="1736725" cy="1070799"/>
          </a:xfrm>
        </p:grpSpPr>
        <p:grpSp>
          <p:nvGrpSpPr>
            <p:cNvPr id="8" name="Gruppieren 7">
              <a:extLst>
                <a:ext uri="{FF2B5EF4-FFF2-40B4-BE49-F238E27FC236}">
                  <a16:creationId xmlns:a16="http://schemas.microsoft.com/office/drawing/2014/main" id="{90382ABA-6106-F730-75F0-B6E4D9EC349D}"/>
                </a:ext>
              </a:extLst>
            </p:cNvPr>
            <p:cNvGrpSpPr/>
            <p:nvPr/>
          </p:nvGrpSpPr>
          <p:grpSpPr>
            <a:xfrm>
              <a:off x="692211" y="1825455"/>
              <a:ext cx="1736725" cy="523111"/>
              <a:chOff x="10750061" y="1871663"/>
              <a:chExt cx="1736725" cy="523111"/>
            </a:xfrm>
          </p:grpSpPr>
          <p:sp>
            <p:nvSpPr>
              <p:cNvPr id="9" name="Rechteck 8">
                <a:extLst>
                  <a:ext uri="{FF2B5EF4-FFF2-40B4-BE49-F238E27FC236}">
                    <a16:creationId xmlns:a16="http://schemas.microsoft.com/office/drawing/2014/main" id="{69F81567-C1F0-D73B-335C-61B49DF7F9C1}"/>
                  </a:ext>
                </a:extLst>
              </p:cNvPr>
              <p:cNvSpPr/>
              <p:nvPr/>
            </p:nvSpPr>
            <p:spPr bwMode="auto">
              <a:xfrm>
                <a:off x="10750061" y="1871663"/>
                <a:ext cx="1736725" cy="523111"/>
              </a:xfrm>
              <a:prstGeom prst="rect">
                <a:avLst/>
              </a:prstGeom>
              <a:solidFill>
                <a:srgbClr val="CC0066"/>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dirty="0">
                  <a:ln>
                    <a:noFill/>
                  </a:ln>
                  <a:solidFill>
                    <a:schemeClr val="tx1"/>
                  </a:solidFill>
                  <a:effectLst/>
                  <a:latin typeface="Arial" charset="0"/>
                </a:endParaRPr>
              </a:p>
            </p:txBody>
          </p:sp>
          <p:sp>
            <p:nvSpPr>
              <p:cNvPr id="10" name="Textfeld 9">
                <a:extLst>
                  <a:ext uri="{FF2B5EF4-FFF2-40B4-BE49-F238E27FC236}">
                    <a16:creationId xmlns:a16="http://schemas.microsoft.com/office/drawing/2014/main" id="{F5F4A232-C6B3-909A-46DF-E1DE10E0A7A8}"/>
                  </a:ext>
                </a:extLst>
              </p:cNvPr>
              <p:cNvSpPr txBox="1"/>
              <p:nvPr/>
            </p:nvSpPr>
            <p:spPr>
              <a:xfrm>
                <a:off x="10842170" y="1897940"/>
                <a:ext cx="1597745" cy="461665"/>
              </a:xfrm>
              <a:prstGeom prst="rect">
                <a:avLst/>
              </a:prstGeom>
              <a:noFill/>
            </p:spPr>
            <p:txBody>
              <a:bodyPr wrap="none" rtlCol="0">
                <a:spAutoFit/>
              </a:bodyPr>
              <a:lstStyle/>
              <a:p>
                <a:pPr algn="ctr"/>
                <a:r>
                  <a:rPr lang="de-DE" dirty="0">
                    <a:solidFill>
                      <a:schemeClr val="bg1"/>
                    </a:solidFill>
                  </a:rPr>
                  <a:t>Effektivität</a:t>
                </a:r>
              </a:p>
            </p:txBody>
          </p:sp>
        </p:grpSp>
        <p:grpSp>
          <p:nvGrpSpPr>
            <p:cNvPr id="11" name="Gruppieren 10">
              <a:extLst>
                <a:ext uri="{FF2B5EF4-FFF2-40B4-BE49-F238E27FC236}">
                  <a16:creationId xmlns:a16="http://schemas.microsoft.com/office/drawing/2014/main" id="{D0F4EB79-63E7-3EF3-2C05-AED8EA7365D2}"/>
                </a:ext>
              </a:extLst>
            </p:cNvPr>
            <p:cNvGrpSpPr/>
            <p:nvPr/>
          </p:nvGrpSpPr>
          <p:grpSpPr>
            <a:xfrm>
              <a:off x="692211" y="2373143"/>
              <a:ext cx="1736725" cy="523111"/>
              <a:chOff x="10750061" y="2581642"/>
              <a:chExt cx="1736725" cy="523111"/>
            </a:xfrm>
          </p:grpSpPr>
          <p:sp>
            <p:nvSpPr>
              <p:cNvPr id="12" name="Rechteck 11">
                <a:extLst>
                  <a:ext uri="{FF2B5EF4-FFF2-40B4-BE49-F238E27FC236}">
                    <a16:creationId xmlns:a16="http://schemas.microsoft.com/office/drawing/2014/main" id="{9537620C-5310-CD1A-8900-975F536E262C}"/>
                  </a:ext>
                </a:extLst>
              </p:cNvPr>
              <p:cNvSpPr/>
              <p:nvPr/>
            </p:nvSpPr>
            <p:spPr bwMode="auto">
              <a:xfrm>
                <a:off x="10750061" y="2581642"/>
                <a:ext cx="1736725" cy="523111"/>
              </a:xfrm>
              <a:prstGeom prst="rect">
                <a:avLst/>
              </a:prstGeom>
              <a:solidFill>
                <a:srgbClr val="CC0066"/>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dirty="0">
                  <a:ln>
                    <a:noFill/>
                  </a:ln>
                  <a:solidFill>
                    <a:schemeClr val="tx1"/>
                  </a:solidFill>
                  <a:effectLst/>
                  <a:latin typeface="Arial" charset="0"/>
                </a:endParaRPr>
              </a:p>
            </p:txBody>
          </p:sp>
          <p:sp>
            <p:nvSpPr>
              <p:cNvPr id="13" name="Textfeld 12">
                <a:extLst>
                  <a:ext uri="{FF2B5EF4-FFF2-40B4-BE49-F238E27FC236}">
                    <a16:creationId xmlns:a16="http://schemas.microsoft.com/office/drawing/2014/main" id="{CDACB8E0-A017-EBD1-FE74-7969A8274A5A}"/>
                  </a:ext>
                </a:extLst>
              </p:cNvPr>
              <p:cNvSpPr txBox="1"/>
              <p:nvPr/>
            </p:nvSpPr>
            <p:spPr>
              <a:xfrm>
                <a:off x="10969608" y="2607919"/>
                <a:ext cx="1342868" cy="461665"/>
              </a:xfrm>
              <a:prstGeom prst="rect">
                <a:avLst/>
              </a:prstGeom>
              <a:noFill/>
            </p:spPr>
            <p:txBody>
              <a:bodyPr wrap="none" rtlCol="0">
                <a:spAutoFit/>
              </a:bodyPr>
              <a:lstStyle/>
              <a:p>
                <a:pPr algn="ctr"/>
                <a:r>
                  <a:rPr lang="de-DE" dirty="0">
                    <a:solidFill>
                      <a:schemeClr val="bg1"/>
                    </a:solidFill>
                  </a:rPr>
                  <a:t>Effizienz</a:t>
                </a:r>
              </a:p>
            </p:txBody>
          </p:sp>
        </p:grpSp>
      </p:grpSp>
      <p:grpSp>
        <p:nvGrpSpPr>
          <p:cNvPr id="14" name="Gruppieren 13">
            <a:extLst>
              <a:ext uri="{FF2B5EF4-FFF2-40B4-BE49-F238E27FC236}">
                <a16:creationId xmlns:a16="http://schemas.microsoft.com/office/drawing/2014/main" id="{5B452B7A-B4F8-D25E-1101-0425DADC0967}"/>
              </a:ext>
            </a:extLst>
          </p:cNvPr>
          <p:cNvGrpSpPr/>
          <p:nvPr/>
        </p:nvGrpSpPr>
        <p:grpSpPr>
          <a:xfrm>
            <a:off x="7333192" y="2236461"/>
            <a:ext cx="1736726" cy="523111"/>
            <a:chOff x="10750061" y="3402723"/>
            <a:chExt cx="1736726" cy="523111"/>
          </a:xfrm>
        </p:grpSpPr>
        <p:sp>
          <p:nvSpPr>
            <p:cNvPr id="15" name="Rechteck 14">
              <a:extLst>
                <a:ext uri="{FF2B5EF4-FFF2-40B4-BE49-F238E27FC236}">
                  <a16:creationId xmlns:a16="http://schemas.microsoft.com/office/drawing/2014/main" id="{30755E55-01F3-DDC6-DF3D-D56C45AE70E4}"/>
                </a:ext>
              </a:extLst>
            </p:cNvPr>
            <p:cNvSpPr/>
            <p:nvPr/>
          </p:nvSpPr>
          <p:spPr bwMode="auto">
            <a:xfrm>
              <a:off x="10750061" y="3402723"/>
              <a:ext cx="1736725" cy="523111"/>
            </a:xfrm>
            <a:prstGeom prst="rect">
              <a:avLst/>
            </a:prstGeom>
            <a:solidFill>
              <a:srgbClr val="CC0066"/>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dirty="0">
                <a:ln>
                  <a:noFill/>
                </a:ln>
                <a:solidFill>
                  <a:schemeClr val="tx1"/>
                </a:solidFill>
                <a:effectLst/>
                <a:latin typeface="Arial" charset="0"/>
              </a:endParaRPr>
            </a:p>
          </p:txBody>
        </p:sp>
        <p:sp>
          <p:nvSpPr>
            <p:cNvPr id="16" name="Textfeld 15">
              <a:extLst>
                <a:ext uri="{FF2B5EF4-FFF2-40B4-BE49-F238E27FC236}">
                  <a16:creationId xmlns:a16="http://schemas.microsoft.com/office/drawing/2014/main" id="{4584F133-F82B-3BCD-1641-C53C07A4A092}"/>
                </a:ext>
              </a:extLst>
            </p:cNvPr>
            <p:cNvSpPr txBox="1"/>
            <p:nvPr/>
          </p:nvSpPr>
          <p:spPr>
            <a:xfrm>
              <a:off x="10795297" y="3429000"/>
              <a:ext cx="1691490" cy="461665"/>
            </a:xfrm>
            <a:prstGeom prst="rect">
              <a:avLst/>
            </a:prstGeom>
            <a:noFill/>
          </p:spPr>
          <p:txBody>
            <a:bodyPr wrap="none" rtlCol="0">
              <a:spAutoFit/>
            </a:bodyPr>
            <a:lstStyle/>
            <a:p>
              <a:pPr algn="ctr"/>
              <a:r>
                <a:rPr lang="de-DE" dirty="0">
                  <a:solidFill>
                    <a:schemeClr val="bg1"/>
                  </a:solidFill>
                </a:rPr>
                <a:t>Konsistenz</a:t>
              </a:r>
            </a:p>
          </p:txBody>
        </p:sp>
      </p:grpSp>
      <p:sp>
        <p:nvSpPr>
          <p:cNvPr id="23" name="Textfeld 22">
            <a:extLst>
              <a:ext uri="{FF2B5EF4-FFF2-40B4-BE49-F238E27FC236}">
                <a16:creationId xmlns:a16="http://schemas.microsoft.com/office/drawing/2014/main" id="{C48130A7-C75B-35C6-E27C-62BA98DFE895}"/>
              </a:ext>
            </a:extLst>
          </p:cNvPr>
          <p:cNvSpPr txBox="1"/>
          <p:nvPr/>
        </p:nvSpPr>
        <p:spPr>
          <a:xfrm>
            <a:off x="3971526" y="2993800"/>
            <a:ext cx="2121093" cy="461665"/>
          </a:xfrm>
          <a:prstGeom prst="rect">
            <a:avLst/>
          </a:prstGeom>
          <a:noFill/>
        </p:spPr>
        <p:txBody>
          <a:bodyPr wrap="none" rtlCol="0">
            <a:spAutoFit/>
          </a:bodyPr>
          <a:lstStyle/>
          <a:p>
            <a:pPr algn="ctr"/>
            <a:r>
              <a:rPr lang="de-DE" dirty="0">
                <a:solidFill>
                  <a:schemeClr val="bg1"/>
                </a:solidFill>
              </a:rPr>
              <a:t>Nachhaltigkeit</a:t>
            </a:r>
          </a:p>
        </p:txBody>
      </p:sp>
      <p:sp>
        <p:nvSpPr>
          <p:cNvPr id="24" name="Pfeil: nach rechts 23">
            <a:extLst>
              <a:ext uri="{FF2B5EF4-FFF2-40B4-BE49-F238E27FC236}">
                <a16:creationId xmlns:a16="http://schemas.microsoft.com/office/drawing/2014/main" id="{26BE56A5-E593-24D3-D0B3-D0221AD29C3A}"/>
              </a:ext>
            </a:extLst>
          </p:cNvPr>
          <p:cNvSpPr/>
          <p:nvPr/>
        </p:nvSpPr>
        <p:spPr bwMode="auto">
          <a:xfrm rot="19103272">
            <a:off x="6588363" y="2713341"/>
            <a:ext cx="503796" cy="496834"/>
          </a:xfrm>
          <a:prstGeom prst="rightArrow">
            <a:avLst/>
          </a:prstGeom>
          <a:solidFill>
            <a:srgbClr val="CC0066"/>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25" name="Pfeil: nach rechts 24">
            <a:extLst>
              <a:ext uri="{FF2B5EF4-FFF2-40B4-BE49-F238E27FC236}">
                <a16:creationId xmlns:a16="http://schemas.microsoft.com/office/drawing/2014/main" id="{2578C457-B1A8-0BE0-B7CE-355B23DA194A}"/>
              </a:ext>
            </a:extLst>
          </p:cNvPr>
          <p:cNvSpPr/>
          <p:nvPr/>
        </p:nvSpPr>
        <p:spPr bwMode="auto">
          <a:xfrm rot="13083589">
            <a:off x="2944561" y="2623600"/>
            <a:ext cx="503796" cy="496834"/>
          </a:xfrm>
          <a:prstGeom prst="rightArrow">
            <a:avLst/>
          </a:prstGeom>
          <a:solidFill>
            <a:srgbClr val="CC0066"/>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28" name="Pfeil: nach rechts 27">
            <a:extLst>
              <a:ext uri="{FF2B5EF4-FFF2-40B4-BE49-F238E27FC236}">
                <a16:creationId xmlns:a16="http://schemas.microsoft.com/office/drawing/2014/main" id="{7E3E4368-CEBB-5D4E-96DD-F73A11F90C4D}"/>
              </a:ext>
            </a:extLst>
          </p:cNvPr>
          <p:cNvSpPr/>
          <p:nvPr/>
        </p:nvSpPr>
        <p:spPr bwMode="auto">
          <a:xfrm rot="5400000">
            <a:off x="4725288" y="4464945"/>
            <a:ext cx="503796" cy="496834"/>
          </a:xfrm>
          <a:prstGeom prst="rightArrow">
            <a:avLst/>
          </a:prstGeom>
          <a:solidFill>
            <a:srgbClr val="CC0066"/>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29" name="Text Box 14">
            <a:extLst>
              <a:ext uri="{FF2B5EF4-FFF2-40B4-BE49-F238E27FC236}">
                <a16:creationId xmlns:a16="http://schemas.microsoft.com/office/drawing/2014/main" id="{463F2C4C-AF5E-8C4A-420B-E42CC75B3463}"/>
              </a:ext>
            </a:extLst>
          </p:cNvPr>
          <p:cNvSpPr txBox="1">
            <a:spLocks noChangeArrowheads="1"/>
          </p:cNvSpPr>
          <p:nvPr/>
        </p:nvSpPr>
        <p:spPr bwMode="auto">
          <a:xfrm>
            <a:off x="7769298" y="5365144"/>
            <a:ext cx="1764907"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200" u="sng" dirty="0">
                <a:solidFill>
                  <a:srgbClr val="000000"/>
                </a:solidFill>
                <a:ea typeface="Microsoft YaHei" panose="020B0503020204020204" pitchFamily="34" charset="-122"/>
              </a:rPr>
              <a:t>Quelle</a:t>
            </a:r>
            <a:r>
              <a:rPr lang="de-DE" altLang="de-DE" sz="1200" dirty="0">
                <a:solidFill>
                  <a:srgbClr val="000000"/>
                </a:solidFill>
                <a:ea typeface="Microsoft YaHei" panose="020B0503020204020204" pitchFamily="34" charset="-122"/>
              </a:rPr>
              <a:t>: Prof. Siebenhüner</a:t>
            </a:r>
          </a:p>
        </p:txBody>
      </p:sp>
      <p:grpSp>
        <p:nvGrpSpPr>
          <p:cNvPr id="31" name="Gruppieren 30">
            <a:extLst>
              <a:ext uri="{FF2B5EF4-FFF2-40B4-BE49-F238E27FC236}">
                <a16:creationId xmlns:a16="http://schemas.microsoft.com/office/drawing/2014/main" id="{25BD73BB-DE58-A157-FE47-6A6403457452}"/>
              </a:ext>
            </a:extLst>
          </p:cNvPr>
          <p:cNvGrpSpPr/>
          <p:nvPr/>
        </p:nvGrpSpPr>
        <p:grpSpPr>
          <a:xfrm>
            <a:off x="193692" y="1562126"/>
            <a:ext cx="1606550" cy="1868158"/>
            <a:chOff x="193692" y="1562126"/>
            <a:chExt cx="1606550" cy="1868158"/>
          </a:xfrm>
        </p:grpSpPr>
        <p:sp>
          <p:nvSpPr>
            <p:cNvPr id="28680" name="Textfeld 1">
              <a:extLst>
                <a:ext uri="{FF2B5EF4-FFF2-40B4-BE49-F238E27FC236}">
                  <a16:creationId xmlns:a16="http://schemas.microsoft.com/office/drawing/2014/main" id="{AF147AD4-0C9A-4EA4-AB51-60E438FAAA52}"/>
                </a:ext>
              </a:extLst>
            </p:cNvPr>
            <p:cNvSpPr txBox="1">
              <a:spLocks noChangeArrowheads="1"/>
            </p:cNvSpPr>
            <p:nvPr/>
          </p:nvSpPr>
          <p:spPr bwMode="auto">
            <a:xfrm>
              <a:off x="193692" y="3060396"/>
              <a:ext cx="1606550" cy="369888"/>
            </a:xfrm>
            <a:prstGeom prst="rect">
              <a:avLst/>
            </a:prstGeom>
            <a:solidFill>
              <a:schemeClr val="bg1">
                <a:lumMod val="85000"/>
              </a:schemeClr>
            </a:solidFill>
            <a:ln>
              <a:noFill/>
            </a:ln>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r>
                <a:rPr lang="de-DE" altLang="de-DE" sz="1800" dirty="0"/>
                <a:t>Wirkungsgrad</a:t>
              </a:r>
            </a:p>
          </p:txBody>
        </p:sp>
        <p:sp>
          <p:nvSpPr>
            <p:cNvPr id="7" name="Textfeld 1">
              <a:extLst>
                <a:ext uri="{FF2B5EF4-FFF2-40B4-BE49-F238E27FC236}">
                  <a16:creationId xmlns:a16="http://schemas.microsoft.com/office/drawing/2014/main" id="{6EC599BB-82DC-A7A4-53AA-C128F289E7CD}"/>
                </a:ext>
              </a:extLst>
            </p:cNvPr>
            <p:cNvSpPr txBox="1">
              <a:spLocks noChangeArrowheads="1"/>
            </p:cNvSpPr>
            <p:nvPr/>
          </p:nvSpPr>
          <p:spPr bwMode="auto">
            <a:xfrm>
              <a:off x="193692" y="1562126"/>
              <a:ext cx="1441420" cy="369332"/>
            </a:xfrm>
            <a:prstGeom prst="rect">
              <a:avLst/>
            </a:prstGeom>
            <a:solidFill>
              <a:schemeClr val="bg1">
                <a:lumMod val="85000"/>
              </a:schemeClr>
            </a:solidFill>
            <a:ln>
              <a:noFill/>
            </a:ln>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r>
                <a:rPr lang="de-DE" altLang="de-DE" sz="1800" dirty="0"/>
                <a:t>Wirksamkeit</a:t>
              </a:r>
            </a:p>
          </p:txBody>
        </p:sp>
      </p:grpSp>
      <p:sp>
        <p:nvSpPr>
          <p:cNvPr id="20" name="Rectangle 4">
            <a:extLst>
              <a:ext uri="{FF2B5EF4-FFF2-40B4-BE49-F238E27FC236}">
                <a16:creationId xmlns:a16="http://schemas.microsoft.com/office/drawing/2014/main" id="{675935CB-AFA4-43E2-B6DC-DBFA28C985B1}"/>
              </a:ext>
            </a:extLst>
          </p:cNvPr>
          <p:cNvSpPr>
            <a:spLocks noChangeArrowheads="1"/>
          </p:cNvSpPr>
          <p:nvPr/>
        </p:nvSpPr>
        <p:spPr bwMode="auto">
          <a:xfrm>
            <a:off x="287338" y="6132513"/>
            <a:ext cx="9334500" cy="4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dirty="0">
                <a:solidFill>
                  <a:srgbClr val="00B050"/>
                </a:solidFill>
              </a:rPr>
              <a:t>Erstellung der Klimaschutzkonzepte mit dem Nachhaltigkeitsprinzip!</a:t>
            </a:r>
          </a:p>
        </p:txBody>
      </p:sp>
      <p:sp>
        <p:nvSpPr>
          <p:cNvPr id="4" name="Textfeld 3">
            <a:extLst>
              <a:ext uri="{FF2B5EF4-FFF2-40B4-BE49-F238E27FC236}">
                <a16:creationId xmlns:a16="http://schemas.microsoft.com/office/drawing/2014/main" id="{BDEC0E04-8FFB-F734-6D8F-6D09DC606474}"/>
              </a:ext>
            </a:extLst>
          </p:cNvPr>
          <p:cNvSpPr txBox="1">
            <a:spLocks noChangeArrowheads="1"/>
          </p:cNvSpPr>
          <p:nvPr/>
        </p:nvSpPr>
        <p:spPr bwMode="auto">
          <a:xfrm>
            <a:off x="7501806" y="2829841"/>
            <a:ext cx="2460847"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600" dirty="0">
                <a:solidFill>
                  <a:srgbClr val="FF0000"/>
                </a:solidFill>
              </a:rPr>
              <a:t>Nutzung nachhaltiger</a:t>
            </a:r>
          </a:p>
          <a:p>
            <a:r>
              <a:rPr lang="de-DE" altLang="de-DE" sz="1600" dirty="0">
                <a:solidFill>
                  <a:srgbClr val="FF0000"/>
                </a:solidFill>
              </a:rPr>
              <a:t>Energieressourcen:</a:t>
            </a:r>
            <a:br>
              <a:rPr lang="de-DE" altLang="de-DE" sz="1600" dirty="0">
                <a:solidFill>
                  <a:srgbClr val="FF0000"/>
                </a:solidFill>
              </a:rPr>
            </a:br>
            <a:r>
              <a:rPr lang="de-DE" altLang="de-DE" sz="1600" dirty="0">
                <a:solidFill>
                  <a:srgbClr val="FF0000"/>
                </a:solidFill>
              </a:rPr>
              <a:t>„Erneuerbare“</a:t>
            </a:r>
          </a:p>
        </p:txBody>
      </p:sp>
      <p:sp>
        <p:nvSpPr>
          <p:cNvPr id="3" name="Textfeld 2">
            <a:extLst>
              <a:ext uri="{FF2B5EF4-FFF2-40B4-BE49-F238E27FC236}">
                <a16:creationId xmlns:a16="http://schemas.microsoft.com/office/drawing/2014/main" id="{753B891D-DED5-4465-A860-7B99A6BE1228}"/>
              </a:ext>
            </a:extLst>
          </p:cNvPr>
          <p:cNvSpPr txBox="1">
            <a:spLocks noChangeArrowheads="1"/>
          </p:cNvSpPr>
          <p:nvPr/>
        </p:nvSpPr>
        <p:spPr bwMode="auto">
          <a:xfrm>
            <a:off x="6103379" y="5511781"/>
            <a:ext cx="1736725"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800" dirty="0">
                <a:solidFill>
                  <a:srgbClr val="FF0000"/>
                </a:solidFill>
              </a:rPr>
              <a:t>Gut leben</a:t>
            </a:r>
            <a:br>
              <a:rPr lang="de-DE" altLang="de-DE" sz="1800" dirty="0">
                <a:solidFill>
                  <a:srgbClr val="FF0000"/>
                </a:solidFill>
              </a:rPr>
            </a:br>
            <a:r>
              <a:rPr lang="de-DE" altLang="de-DE" sz="1800" dirty="0">
                <a:solidFill>
                  <a:srgbClr val="FF0000"/>
                </a:solidFill>
              </a:rPr>
              <a:t>statt viel haben</a:t>
            </a:r>
          </a:p>
        </p:txBody>
      </p:sp>
      <p:sp>
        <p:nvSpPr>
          <p:cNvPr id="26" name="Textfeld 25">
            <a:extLst>
              <a:ext uri="{FF2B5EF4-FFF2-40B4-BE49-F238E27FC236}">
                <a16:creationId xmlns:a16="http://schemas.microsoft.com/office/drawing/2014/main" id="{5A5E8163-44E9-8041-6420-A01A929834B2}"/>
              </a:ext>
            </a:extLst>
          </p:cNvPr>
          <p:cNvSpPr txBox="1">
            <a:spLocks noChangeArrowheads="1"/>
          </p:cNvSpPr>
          <p:nvPr/>
        </p:nvSpPr>
        <p:spPr bwMode="auto">
          <a:xfrm>
            <a:off x="268559" y="3558526"/>
            <a:ext cx="2041254" cy="584775"/>
          </a:xfrm>
          <a:prstGeom prst="rect">
            <a:avLst/>
          </a:prstGeom>
          <a:solidFill>
            <a:schemeClr val="bg1"/>
          </a:solidFill>
          <a:ln>
            <a:noFill/>
          </a:ln>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600" dirty="0">
                <a:solidFill>
                  <a:srgbClr val="FF0000"/>
                </a:solidFill>
              </a:rPr>
              <a:t>Die richtigen Dinge richtig tun</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8681"/>
                                        </p:tgtEl>
                                        <p:attrNameLst>
                                          <p:attrName>style.visibility</p:attrName>
                                        </p:attrNameLst>
                                      </p:cBhvr>
                                      <p:to>
                                        <p:strVal val="visible"/>
                                      </p:to>
                                    </p:set>
                                    <p:anim calcmode="lin" valueType="num">
                                      <p:cBhvr additive="base">
                                        <p:cTn id="7" dur="1000" fill="hold"/>
                                        <p:tgtEl>
                                          <p:spTgt spid="28681"/>
                                        </p:tgtEl>
                                        <p:attrNameLst>
                                          <p:attrName>ppt_x</p:attrName>
                                        </p:attrNameLst>
                                      </p:cBhvr>
                                      <p:tavLst>
                                        <p:tav tm="0">
                                          <p:val>
                                            <p:strVal val="1+#ppt_w/2"/>
                                          </p:val>
                                        </p:tav>
                                        <p:tav tm="100000">
                                          <p:val>
                                            <p:strVal val="#ppt_x"/>
                                          </p:val>
                                        </p:tav>
                                      </p:tavLst>
                                    </p:anim>
                                    <p:anim calcmode="lin" valueType="num">
                                      <p:cBhvr additive="base">
                                        <p:cTn id="8" dur="1000" fill="hold"/>
                                        <p:tgtEl>
                                          <p:spTgt spid="2868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1000" fill="hold"/>
                                        <p:tgtEl>
                                          <p:spTgt spid="31"/>
                                        </p:tgtEl>
                                        <p:attrNameLst>
                                          <p:attrName>ppt_x</p:attrName>
                                        </p:attrNameLst>
                                      </p:cBhvr>
                                      <p:tavLst>
                                        <p:tav tm="0">
                                          <p:val>
                                            <p:strVal val="1+#ppt_w/2"/>
                                          </p:val>
                                        </p:tav>
                                        <p:tav tm="100000">
                                          <p:val>
                                            <p:strVal val="#ppt_x"/>
                                          </p:val>
                                        </p:tav>
                                      </p:tavLst>
                                    </p:anim>
                                    <p:anim calcmode="lin" valueType="num">
                                      <p:cBhvr additive="base">
                                        <p:cTn id="14" dur="10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1+#ppt_w/2"/>
                                          </p:val>
                                        </p:tav>
                                        <p:tav tm="100000">
                                          <p:val>
                                            <p:strVal val="#ppt_x"/>
                                          </p:val>
                                        </p:tav>
                                      </p:tavLst>
                                    </p:anim>
                                    <p:anim calcmode="lin" valueType="num">
                                      <p:cBhvr additive="base">
                                        <p:cTn id="20"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1000" fill="hold"/>
                                        <p:tgtEl>
                                          <p:spTgt spid="3"/>
                                        </p:tgtEl>
                                        <p:attrNameLst>
                                          <p:attrName>ppt_x</p:attrName>
                                        </p:attrNameLst>
                                      </p:cBhvr>
                                      <p:tavLst>
                                        <p:tav tm="0">
                                          <p:val>
                                            <p:strVal val="0-#ppt_w/2"/>
                                          </p:val>
                                        </p:tav>
                                        <p:tav tm="100000">
                                          <p:val>
                                            <p:strVal val="#ppt_x"/>
                                          </p:val>
                                        </p:tav>
                                      </p:tavLst>
                                    </p:anim>
                                    <p:anim calcmode="lin" valueType="num">
                                      <p:cBhvr additive="base">
                                        <p:cTn id="26"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1000" fill="hold"/>
                                        <p:tgtEl>
                                          <p:spTgt spid="26"/>
                                        </p:tgtEl>
                                        <p:attrNameLst>
                                          <p:attrName>ppt_x</p:attrName>
                                        </p:attrNameLst>
                                      </p:cBhvr>
                                      <p:tavLst>
                                        <p:tav tm="0">
                                          <p:val>
                                            <p:strVal val="0-#ppt_w/2"/>
                                          </p:val>
                                        </p:tav>
                                        <p:tav tm="100000">
                                          <p:val>
                                            <p:strVal val="#ppt_x"/>
                                          </p:val>
                                        </p:tav>
                                      </p:tavLst>
                                    </p:anim>
                                    <p:anim calcmode="lin" valueType="num">
                                      <p:cBhvr additive="base">
                                        <p:cTn id="32" dur="10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1000" fill="hold"/>
                                        <p:tgtEl>
                                          <p:spTgt spid="4"/>
                                        </p:tgtEl>
                                        <p:attrNameLst>
                                          <p:attrName>ppt_x</p:attrName>
                                        </p:attrNameLst>
                                      </p:cBhvr>
                                      <p:tavLst>
                                        <p:tav tm="0">
                                          <p:val>
                                            <p:strVal val="0-#ppt_w/2"/>
                                          </p:val>
                                        </p:tav>
                                        <p:tav tm="100000">
                                          <p:val>
                                            <p:strVal val="#ppt_x"/>
                                          </p:val>
                                        </p:tav>
                                      </p:tavLst>
                                    </p:anim>
                                    <p:anim calcmode="lin" valueType="num">
                                      <p:cBhvr additive="base">
                                        <p:cTn id="3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1" grpId="0" animBg="1"/>
      <p:bldP spid="5" grpId="0" animBg="1"/>
      <p:bldP spid="20" grpId="0"/>
      <p:bldP spid="4" grpId="0" animBg="1"/>
      <p:bldP spid="3" grpId="0" animBg="1"/>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4">
            <a:extLst>
              <a:ext uri="{FF2B5EF4-FFF2-40B4-BE49-F238E27FC236}">
                <a16:creationId xmlns:a16="http://schemas.microsoft.com/office/drawing/2014/main" id="{FCEF51A8-83BB-4A2F-A2C2-5729FF1196D5}"/>
              </a:ext>
            </a:extLst>
          </p:cNvPr>
          <p:cNvSpPr>
            <a:spLocks noChangeArrowheads="1"/>
          </p:cNvSpPr>
          <p:nvPr/>
        </p:nvSpPr>
        <p:spPr bwMode="auto">
          <a:xfrm>
            <a:off x="883404" y="0"/>
            <a:ext cx="9050202" cy="738664"/>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Maßnahmen</a:t>
            </a:r>
            <a:br>
              <a:rPr lang="de-DE" altLang="de-DE" dirty="0">
                <a:solidFill>
                  <a:schemeClr val="bg1"/>
                </a:solidFill>
              </a:rPr>
            </a:br>
            <a:r>
              <a:rPr lang="de-DE" altLang="de-DE" dirty="0">
                <a:solidFill>
                  <a:schemeClr val="bg1"/>
                </a:solidFill>
              </a:rPr>
              <a:t>Kampagnen und Anreizsysteme</a:t>
            </a:r>
          </a:p>
        </p:txBody>
      </p:sp>
      <p:sp>
        <p:nvSpPr>
          <p:cNvPr id="8" name="Rectangle 4">
            <a:extLst>
              <a:ext uri="{FF2B5EF4-FFF2-40B4-BE49-F238E27FC236}">
                <a16:creationId xmlns:a16="http://schemas.microsoft.com/office/drawing/2014/main" id="{431D31CA-6A6C-48C9-941C-4943D90F78E3}"/>
              </a:ext>
            </a:extLst>
          </p:cNvPr>
          <p:cNvSpPr>
            <a:spLocks noChangeArrowheads="1"/>
          </p:cNvSpPr>
          <p:nvPr/>
        </p:nvSpPr>
        <p:spPr bwMode="auto">
          <a:xfrm>
            <a:off x="0" y="6052656"/>
            <a:ext cx="9906000" cy="40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dirty="0">
                <a:solidFill>
                  <a:srgbClr val="00B050"/>
                </a:solidFill>
              </a:rPr>
              <a:t>Die Möglichkeiten sind vielfältig, sie müssen nur genutzt werden!</a:t>
            </a:r>
          </a:p>
        </p:txBody>
      </p:sp>
      <p:sp>
        <p:nvSpPr>
          <p:cNvPr id="6" name="Textfeld 5">
            <a:extLst>
              <a:ext uri="{FF2B5EF4-FFF2-40B4-BE49-F238E27FC236}">
                <a16:creationId xmlns:a16="http://schemas.microsoft.com/office/drawing/2014/main" id="{86AA3B2D-A22E-4111-8088-C2CA85C43A65}"/>
              </a:ext>
            </a:extLst>
          </p:cNvPr>
          <p:cNvSpPr txBox="1"/>
          <p:nvPr/>
        </p:nvSpPr>
        <p:spPr>
          <a:xfrm>
            <a:off x="437379" y="805344"/>
            <a:ext cx="9468621" cy="923330"/>
          </a:xfrm>
          <a:prstGeom prst="rect">
            <a:avLst/>
          </a:prstGeom>
          <a:noFill/>
        </p:spPr>
        <p:txBody>
          <a:bodyPr wrap="square" rtlCol="0">
            <a:spAutoFit/>
          </a:bodyPr>
          <a:lstStyle/>
          <a:p>
            <a:r>
              <a:rPr lang="de-DE" sz="1800" dirty="0">
                <a:solidFill>
                  <a:srgbClr val="3333FF"/>
                </a:solidFill>
              </a:rPr>
              <a:t>Politik, Energieagenturen, Verbraucherzentralen und Medien müssen permanent die Bürger*innen aufklären und überzeugen beim Klimaschutz und der Energiewende mitzuwirken. Folgende Maßnahmen sollten angepackt werden:</a:t>
            </a:r>
          </a:p>
        </p:txBody>
      </p:sp>
      <p:sp>
        <p:nvSpPr>
          <p:cNvPr id="7" name="Textfeld 6">
            <a:extLst>
              <a:ext uri="{FF2B5EF4-FFF2-40B4-BE49-F238E27FC236}">
                <a16:creationId xmlns:a16="http://schemas.microsoft.com/office/drawing/2014/main" id="{AD02400E-F904-49B0-9D0B-C30443141ACB}"/>
              </a:ext>
            </a:extLst>
          </p:cNvPr>
          <p:cNvSpPr txBox="1"/>
          <p:nvPr/>
        </p:nvSpPr>
        <p:spPr>
          <a:xfrm>
            <a:off x="437379" y="2889735"/>
            <a:ext cx="9468621" cy="1384995"/>
          </a:xfrm>
          <a:prstGeom prst="rect">
            <a:avLst/>
          </a:prstGeom>
          <a:noFill/>
        </p:spPr>
        <p:txBody>
          <a:bodyPr wrap="square" rtlCol="0">
            <a:spAutoFit/>
          </a:bodyPr>
          <a:lstStyle/>
          <a:p>
            <a:pPr marL="285750" indent="-285750">
              <a:buFont typeface="Wingdings" panose="05000000000000000000" pitchFamily="2" charset="2"/>
              <a:buChar char="Ø"/>
            </a:pPr>
            <a:r>
              <a:rPr lang="de-DE" sz="1800" dirty="0">
                <a:solidFill>
                  <a:srgbClr val="3333FF"/>
                </a:solidFill>
              </a:rPr>
              <a:t>Es muss eine Klimaschutz-/Energiewende-Sendung „Klimaschutz vor Acht“ statt oder zusätzlich zur „Börse vor Acht “ </a:t>
            </a:r>
            <a:r>
              <a:rPr lang="de-DE" sz="1000" dirty="0">
                <a:solidFill>
                  <a:srgbClr val="3333FF"/>
                </a:solidFill>
              </a:rPr>
              <a:t>*)</a:t>
            </a:r>
            <a:r>
              <a:rPr lang="de-DE" sz="1800" dirty="0">
                <a:solidFill>
                  <a:srgbClr val="3333FF"/>
                </a:solidFill>
              </a:rPr>
              <a:t> in den Öffentlich-Rechtlichen aufgenommen werden, bei der die Fortschritte und individuellen Erfolge kommuniziert werden! Aktien </a:t>
            </a:r>
            <a:br>
              <a:rPr lang="de-DE" sz="1800" dirty="0">
                <a:solidFill>
                  <a:srgbClr val="3333FF"/>
                </a:solidFill>
              </a:rPr>
            </a:br>
            <a:r>
              <a:rPr lang="de-DE" sz="1800" dirty="0">
                <a:solidFill>
                  <a:srgbClr val="3333FF"/>
                </a:solidFill>
              </a:rPr>
              <a:t>Mögliche Kategorien: Energiewende, Wärmewende, Mobilitätswende</a:t>
            </a:r>
            <a:br>
              <a:rPr lang="de-DE" sz="1800" dirty="0">
                <a:solidFill>
                  <a:srgbClr val="3333FF"/>
                </a:solidFill>
              </a:rPr>
            </a:br>
            <a:r>
              <a:rPr lang="de-DE" sz="1200" dirty="0">
                <a:solidFill>
                  <a:srgbClr val="3333FF"/>
                </a:solidFill>
              </a:rPr>
              <a:t>*) Nur 5% der Bevölkerung besitzen Aktien, während 100% Klimaschutz und Energiewende brauchen!</a:t>
            </a:r>
          </a:p>
        </p:txBody>
      </p:sp>
      <p:sp>
        <p:nvSpPr>
          <p:cNvPr id="9" name="Textfeld 8">
            <a:extLst>
              <a:ext uri="{FF2B5EF4-FFF2-40B4-BE49-F238E27FC236}">
                <a16:creationId xmlns:a16="http://schemas.microsoft.com/office/drawing/2014/main" id="{DD12C96F-05A7-4FDF-A182-0E5F981BA709}"/>
              </a:ext>
            </a:extLst>
          </p:cNvPr>
          <p:cNvSpPr txBox="1"/>
          <p:nvPr/>
        </p:nvSpPr>
        <p:spPr>
          <a:xfrm>
            <a:off x="437379" y="4288783"/>
            <a:ext cx="9468621" cy="646331"/>
          </a:xfrm>
          <a:prstGeom prst="rect">
            <a:avLst/>
          </a:prstGeom>
          <a:noFill/>
        </p:spPr>
        <p:txBody>
          <a:bodyPr wrap="square" rtlCol="0">
            <a:spAutoFit/>
          </a:bodyPr>
          <a:lstStyle/>
          <a:p>
            <a:pPr marL="285750" indent="-285750">
              <a:buFont typeface="Wingdings" panose="05000000000000000000" pitchFamily="2" charset="2"/>
              <a:buChar char="Ø"/>
            </a:pPr>
            <a:r>
              <a:rPr lang="de-DE" sz="1800" dirty="0">
                <a:solidFill>
                  <a:srgbClr val="3333FF"/>
                </a:solidFill>
              </a:rPr>
              <a:t>Es sollte eine Klimaschutzlotterie kreiert werden mit der Klimaschutzprojekte für sozial schwache Haushalte finanziert werden (ähnlich Fernsehlotterie).</a:t>
            </a:r>
          </a:p>
        </p:txBody>
      </p:sp>
      <p:sp>
        <p:nvSpPr>
          <p:cNvPr id="11" name="Textfeld 10">
            <a:extLst>
              <a:ext uri="{FF2B5EF4-FFF2-40B4-BE49-F238E27FC236}">
                <a16:creationId xmlns:a16="http://schemas.microsoft.com/office/drawing/2014/main" id="{AB7EEFBC-F23C-4F57-8142-5DA83F77DAF7}"/>
              </a:ext>
            </a:extLst>
          </p:cNvPr>
          <p:cNvSpPr txBox="1"/>
          <p:nvPr/>
        </p:nvSpPr>
        <p:spPr>
          <a:xfrm>
            <a:off x="437379" y="5002905"/>
            <a:ext cx="9468621" cy="923330"/>
          </a:xfrm>
          <a:prstGeom prst="rect">
            <a:avLst/>
          </a:prstGeom>
          <a:noFill/>
        </p:spPr>
        <p:txBody>
          <a:bodyPr wrap="square" rtlCol="0">
            <a:spAutoFit/>
          </a:bodyPr>
          <a:lstStyle/>
          <a:p>
            <a:pPr marL="285750" indent="-285750">
              <a:buFont typeface="Wingdings" panose="05000000000000000000" pitchFamily="2" charset="2"/>
              <a:buChar char="Ø"/>
            </a:pPr>
            <a:r>
              <a:rPr lang="de-DE" sz="1800" dirty="0">
                <a:solidFill>
                  <a:srgbClr val="3333FF"/>
                </a:solidFill>
              </a:rPr>
              <a:t>Für Bürger*innen aus sozial schwachen Haushalten mit Null-Eigenkapital müssen </a:t>
            </a:r>
            <a:r>
              <a:rPr lang="de-DE" sz="1800" dirty="0" err="1">
                <a:solidFill>
                  <a:srgbClr val="3333FF"/>
                </a:solidFill>
              </a:rPr>
              <a:t>Contracting</a:t>
            </a:r>
            <a:r>
              <a:rPr lang="de-DE" sz="1800" dirty="0">
                <a:solidFill>
                  <a:srgbClr val="3333FF"/>
                </a:solidFill>
              </a:rPr>
              <a:t>-Modelle, insbesondere im Wärmebereich, durch die Kommunen entwickelt werden, damit auch hier Klimaschutz und Energiewende möglich ist.</a:t>
            </a:r>
          </a:p>
        </p:txBody>
      </p:sp>
      <p:sp>
        <p:nvSpPr>
          <p:cNvPr id="10" name="Textfeld 9">
            <a:extLst>
              <a:ext uri="{FF2B5EF4-FFF2-40B4-BE49-F238E27FC236}">
                <a16:creationId xmlns:a16="http://schemas.microsoft.com/office/drawing/2014/main" id="{139ABC6C-2681-4958-B84D-54037790E9EC}"/>
              </a:ext>
            </a:extLst>
          </p:cNvPr>
          <p:cNvSpPr txBox="1"/>
          <p:nvPr/>
        </p:nvSpPr>
        <p:spPr>
          <a:xfrm>
            <a:off x="437379" y="1728674"/>
            <a:ext cx="9468621" cy="1200329"/>
          </a:xfrm>
          <a:prstGeom prst="rect">
            <a:avLst/>
          </a:prstGeom>
          <a:noFill/>
        </p:spPr>
        <p:txBody>
          <a:bodyPr wrap="square" rtlCol="0">
            <a:spAutoFit/>
          </a:bodyPr>
          <a:lstStyle/>
          <a:p>
            <a:pPr marL="285750" indent="-285750">
              <a:buFont typeface="Wingdings" panose="05000000000000000000" pitchFamily="2" charset="2"/>
              <a:buChar char="Ø"/>
            </a:pPr>
            <a:r>
              <a:rPr lang="de-DE" sz="1800" dirty="0">
                <a:solidFill>
                  <a:srgbClr val="3333FF"/>
                </a:solidFill>
              </a:rPr>
              <a:t>Klimaschutz/Energiewende müssen im Lehrplan aller Schulen (von der Kita bis zur Meisterschule und Uni) implementiert werden.</a:t>
            </a:r>
            <a:br>
              <a:rPr lang="de-DE" sz="1800" dirty="0">
                <a:solidFill>
                  <a:srgbClr val="3333FF"/>
                </a:solidFill>
              </a:rPr>
            </a:br>
            <a:r>
              <a:rPr lang="de-DE" sz="1800" dirty="0">
                <a:solidFill>
                  <a:srgbClr val="3333FF"/>
                </a:solidFill>
              </a:rPr>
              <a:t>Bei einer Bildungskampagne sollen Schüler*innen in Workshops in die Themen eingeführt werden und dabei eigene nachhaltige Projekte anstoßen.</a:t>
            </a:r>
          </a:p>
        </p:txBody>
      </p:sp>
    </p:spTree>
    <p:extLst>
      <p:ext uri="{BB962C8B-B14F-4D97-AF65-F5344CB8AC3E}">
        <p14:creationId xmlns:p14="http://schemas.microsoft.com/office/powerpoint/2010/main" val="4233683842"/>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188740" y="0"/>
            <a:ext cx="666849" cy="369332"/>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Fazit</a:t>
            </a:r>
          </a:p>
        </p:txBody>
      </p:sp>
      <p:sp>
        <p:nvSpPr>
          <p:cNvPr id="13" name="Textfeld 12">
            <a:extLst>
              <a:ext uri="{FF2B5EF4-FFF2-40B4-BE49-F238E27FC236}">
                <a16:creationId xmlns:a16="http://schemas.microsoft.com/office/drawing/2014/main" id="{B0226E9C-17FC-4B2F-BA4A-ACFA63304ED7}"/>
              </a:ext>
            </a:extLst>
          </p:cNvPr>
          <p:cNvSpPr txBox="1"/>
          <p:nvPr/>
        </p:nvSpPr>
        <p:spPr>
          <a:xfrm>
            <a:off x="437379" y="1459451"/>
            <a:ext cx="8862264" cy="646331"/>
          </a:xfrm>
          <a:prstGeom prst="rect">
            <a:avLst/>
          </a:prstGeom>
          <a:noFill/>
        </p:spPr>
        <p:txBody>
          <a:bodyPr wrap="square" rtlCol="0">
            <a:spAutoFit/>
          </a:bodyPr>
          <a:lstStyle/>
          <a:p>
            <a:pPr marL="285750" indent="-285750">
              <a:buFont typeface="Wingdings" panose="05000000000000000000" pitchFamily="2" charset="2"/>
              <a:buChar char="Ø"/>
            </a:pPr>
            <a:r>
              <a:rPr lang="de-DE" sz="1800" dirty="0">
                <a:solidFill>
                  <a:srgbClr val="3333FF"/>
                </a:solidFill>
              </a:rPr>
              <a:t>Die Einsparungen (Suffizienz und Effizienz) müssen vorrangig und nachhaltig erschlossen werden.</a:t>
            </a:r>
          </a:p>
        </p:txBody>
      </p:sp>
      <p:sp>
        <p:nvSpPr>
          <p:cNvPr id="16" name="Textfeld 15">
            <a:extLst>
              <a:ext uri="{FF2B5EF4-FFF2-40B4-BE49-F238E27FC236}">
                <a16:creationId xmlns:a16="http://schemas.microsoft.com/office/drawing/2014/main" id="{AC073A77-456F-4B43-808C-3E6B79985A36}"/>
              </a:ext>
            </a:extLst>
          </p:cNvPr>
          <p:cNvSpPr txBox="1"/>
          <p:nvPr/>
        </p:nvSpPr>
        <p:spPr>
          <a:xfrm>
            <a:off x="437379" y="2246434"/>
            <a:ext cx="9468621" cy="646331"/>
          </a:xfrm>
          <a:prstGeom prst="rect">
            <a:avLst/>
          </a:prstGeom>
          <a:noFill/>
        </p:spPr>
        <p:txBody>
          <a:bodyPr wrap="square" rtlCol="0">
            <a:spAutoFit/>
          </a:bodyPr>
          <a:lstStyle/>
          <a:p>
            <a:pPr marL="285750" indent="-285750">
              <a:buFont typeface="Wingdings" panose="05000000000000000000" pitchFamily="2" charset="2"/>
              <a:buChar char="Ø"/>
            </a:pPr>
            <a:r>
              <a:rPr lang="de-DE" sz="1800" dirty="0">
                <a:solidFill>
                  <a:srgbClr val="3333FF"/>
                </a:solidFill>
              </a:rPr>
              <a:t>Mit Kampagnen müssen Politik, Verbraucherzentralen und Medien permanent die Bürger*innen aufklären und überzeugen!</a:t>
            </a:r>
          </a:p>
        </p:txBody>
      </p:sp>
      <p:sp>
        <p:nvSpPr>
          <p:cNvPr id="18" name="Textfeld 17">
            <a:extLst>
              <a:ext uri="{FF2B5EF4-FFF2-40B4-BE49-F238E27FC236}">
                <a16:creationId xmlns:a16="http://schemas.microsoft.com/office/drawing/2014/main" id="{78CDB5A3-FA34-4ED2-AF35-877A1F97C524}"/>
              </a:ext>
            </a:extLst>
          </p:cNvPr>
          <p:cNvSpPr txBox="1"/>
          <p:nvPr/>
        </p:nvSpPr>
        <p:spPr>
          <a:xfrm>
            <a:off x="437379" y="3033417"/>
            <a:ext cx="6603154" cy="369332"/>
          </a:xfrm>
          <a:prstGeom prst="rect">
            <a:avLst/>
          </a:prstGeom>
          <a:noFill/>
        </p:spPr>
        <p:txBody>
          <a:bodyPr wrap="none" rtlCol="0">
            <a:spAutoFit/>
          </a:bodyPr>
          <a:lstStyle/>
          <a:p>
            <a:pPr marL="285750" indent="-285750">
              <a:buFont typeface="Wingdings" panose="05000000000000000000" pitchFamily="2" charset="2"/>
              <a:buChar char="Ø"/>
            </a:pPr>
            <a:r>
              <a:rPr lang="de-DE" sz="1800" dirty="0">
                <a:solidFill>
                  <a:srgbClr val="3333FF"/>
                </a:solidFill>
              </a:rPr>
              <a:t>Mit Anreizen muss die Energieeinsparung gefördert werden.</a:t>
            </a:r>
          </a:p>
        </p:txBody>
      </p:sp>
      <p:sp>
        <p:nvSpPr>
          <p:cNvPr id="9" name="Textfeld 8">
            <a:extLst>
              <a:ext uri="{FF2B5EF4-FFF2-40B4-BE49-F238E27FC236}">
                <a16:creationId xmlns:a16="http://schemas.microsoft.com/office/drawing/2014/main" id="{82FB7AC3-A170-4EE4-8503-DB3E724610EF}"/>
              </a:ext>
            </a:extLst>
          </p:cNvPr>
          <p:cNvSpPr txBox="1"/>
          <p:nvPr/>
        </p:nvSpPr>
        <p:spPr>
          <a:xfrm>
            <a:off x="437379" y="3543400"/>
            <a:ext cx="9468621" cy="646331"/>
          </a:xfrm>
          <a:prstGeom prst="rect">
            <a:avLst/>
          </a:prstGeom>
          <a:noFill/>
        </p:spPr>
        <p:txBody>
          <a:bodyPr wrap="square" rtlCol="0">
            <a:spAutoFit/>
          </a:bodyPr>
          <a:lstStyle/>
          <a:p>
            <a:pPr marL="285750" indent="-285750">
              <a:buFont typeface="Wingdings" panose="05000000000000000000" pitchFamily="2" charset="2"/>
              <a:buChar char="Ø"/>
            </a:pPr>
            <a:r>
              <a:rPr lang="de-DE" sz="1800" dirty="0">
                <a:solidFill>
                  <a:srgbClr val="3333FF"/>
                </a:solidFill>
              </a:rPr>
              <a:t>Videokonferenzen, wie bei Corona erfolgreich praktiziert, werden die Ressourcen</a:t>
            </a:r>
            <a:br>
              <a:rPr lang="de-DE" sz="1800" dirty="0">
                <a:solidFill>
                  <a:srgbClr val="3333FF"/>
                </a:solidFill>
              </a:rPr>
            </a:br>
            <a:r>
              <a:rPr lang="de-DE" sz="1800" dirty="0">
                <a:solidFill>
                  <a:srgbClr val="3333FF"/>
                </a:solidFill>
              </a:rPr>
              <a:t>Reisekosten und -zeit reduzieren. </a:t>
            </a:r>
          </a:p>
        </p:txBody>
      </p:sp>
      <p:sp>
        <p:nvSpPr>
          <p:cNvPr id="7" name="Textfeld 6">
            <a:extLst>
              <a:ext uri="{FF2B5EF4-FFF2-40B4-BE49-F238E27FC236}">
                <a16:creationId xmlns:a16="http://schemas.microsoft.com/office/drawing/2014/main" id="{040837D7-866A-4712-9BFD-0278D176A35E}"/>
              </a:ext>
            </a:extLst>
          </p:cNvPr>
          <p:cNvSpPr txBox="1"/>
          <p:nvPr/>
        </p:nvSpPr>
        <p:spPr>
          <a:xfrm>
            <a:off x="437379" y="949467"/>
            <a:ext cx="9048311" cy="369332"/>
          </a:xfrm>
          <a:prstGeom prst="rect">
            <a:avLst/>
          </a:prstGeom>
          <a:noFill/>
        </p:spPr>
        <p:txBody>
          <a:bodyPr wrap="none" rtlCol="0">
            <a:spAutoFit/>
          </a:bodyPr>
          <a:lstStyle/>
          <a:p>
            <a:pPr marL="285750" indent="-285750">
              <a:buFont typeface="Wingdings" panose="05000000000000000000" pitchFamily="2" charset="2"/>
              <a:buChar char="Ø"/>
            </a:pPr>
            <a:r>
              <a:rPr lang="de-DE" sz="1800" dirty="0">
                <a:solidFill>
                  <a:srgbClr val="3333FF"/>
                </a:solidFill>
              </a:rPr>
              <a:t>Die EU-Effizienzrichtlinie muss schleunigst in nationales Recht umgesetzt werden!</a:t>
            </a:r>
          </a:p>
        </p:txBody>
      </p:sp>
    </p:spTree>
    <p:extLst>
      <p:ext uri="{BB962C8B-B14F-4D97-AF65-F5344CB8AC3E}">
        <p14:creationId xmlns:p14="http://schemas.microsoft.com/office/powerpoint/2010/main" val="2588944454"/>
      </p:ext>
    </p:extLst>
  </p:cSld>
  <p:clrMapOvr>
    <a:masterClrMapping/>
  </p:clrMapOvr>
  <p:transition>
    <p:randomBa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188740" y="0"/>
            <a:ext cx="1062791" cy="369332"/>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Quellen</a:t>
            </a:r>
          </a:p>
        </p:txBody>
      </p:sp>
      <p:graphicFrame>
        <p:nvGraphicFramePr>
          <p:cNvPr id="3" name="Tabelle 2">
            <a:extLst>
              <a:ext uri="{FF2B5EF4-FFF2-40B4-BE49-F238E27FC236}">
                <a16:creationId xmlns:a16="http://schemas.microsoft.com/office/drawing/2014/main" id="{05C388A9-3B6E-54A9-E3EB-6E40B5ABB9AE}"/>
              </a:ext>
            </a:extLst>
          </p:cNvPr>
          <p:cNvGraphicFramePr>
            <a:graphicFrameLocks noGrp="1"/>
          </p:cNvGraphicFramePr>
          <p:nvPr>
            <p:extLst>
              <p:ext uri="{D42A27DB-BD31-4B8C-83A1-F6EECF244321}">
                <p14:modId xmlns:p14="http://schemas.microsoft.com/office/powerpoint/2010/main" val="3818433728"/>
              </p:ext>
            </p:extLst>
          </p:nvPr>
        </p:nvGraphicFramePr>
        <p:xfrm>
          <a:off x="681037" y="1165447"/>
          <a:ext cx="8543925" cy="3874465"/>
        </p:xfrm>
        <a:graphic>
          <a:graphicData uri="http://schemas.openxmlformats.org/drawingml/2006/table">
            <a:tbl>
              <a:tblPr>
                <a:tableStyleId>{5C22544A-7EE6-4342-B048-85BDC9FD1C3A}</a:tableStyleId>
              </a:tblPr>
              <a:tblGrid>
                <a:gridCol w="427196">
                  <a:extLst>
                    <a:ext uri="{9D8B030D-6E8A-4147-A177-3AD203B41FA5}">
                      <a16:colId xmlns:a16="http://schemas.microsoft.com/office/drawing/2014/main" val="1179979108"/>
                    </a:ext>
                  </a:extLst>
                </a:gridCol>
                <a:gridCol w="8116729">
                  <a:extLst>
                    <a:ext uri="{9D8B030D-6E8A-4147-A177-3AD203B41FA5}">
                      <a16:colId xmlns:a16="http://schemas.microsoft.com/office/drawing/2014/main" val="4106883148"/>
                    </a:ext>
                  </a:extLst>
                </a:gridCol>
              </a:tblGrid>
              <a:tr h="150490">
                <a:tc>
                  <a:txBody>
                    <a:bodyPr/>
                    <a:lstStyle/>
                    <a:p>
                      <a:pPr algn="ctr" fontAlgn="t"/>
                      <a:r>
                        <a:rPr lang="de-DE" sz="1400" b="1"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rPr>
                        <a:t> EE </a:t>
                      </a:r>
                      <a:endParaRPr lang="de-DE" sz="1400" b="1" i="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855" marR="4855" marT="4855" marB="0">
                    <a:solidFill>
                      <a:schemeClr val="bg1">
                        <a:lumMod val="65000"/>
                      </a:schemeClr>
                    </a:solidFill>
                  </a:tcPr>
                </a:tc>
                <a:tc>
                  <a:txBody>
                    <a:bodyPr/>
                    <a:lstStyle/>
                    <a:p>
                      <a:pPr algn="ctr" fontAlgn="t"/>
                      <a:r>
                        <a:rPr lang="de-DE" sz="1400" b="1"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Quelle</a:t>
                      </a:r>
                      <a:endParaRPr lang="de-DE" sz="14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855" marR="4855" marT="4855" marB="0">
                    <a:solidFill>
                      <a:schemeClr val="bg1">
                        <a:lumMod val="65000"/>
                      </a:schemeClr>
                    </a:solidFill>
                  </a:tcPr>
                </a:tc>
                <a:extLst>
                  <a:ext uri="{0D108BD9-81ED-4DB2-BD59-A6C34878D82A}">
                    <a16:rowId xmlns:a16="http://schemas.microsoft.com/office/drawing/2014/main" val="105248172"/>
                  </a:ext>
                </a:extLst>
              </a:tr>
              <a:tr h="451469">
                <a:tc>
                  <a:txBody>
                    <a:bodyPr/>
                    <a:lstStyle/>
                    <a:p>
                      <a:pPr algn="ctr" fontAlgn="t"/>
                      <a:r>
                        <a:rPr lang="de-DE" sz="1400" u="none" strike="noStrike">
                          <a:solidFill>
                            <a:srgbClr val="3333FF"/>
                          </a:solidFill>
                          <a:effectLst/>
                          <a:latin typeface="Calibri" panose="020F0502020204030204" pitchFamily="34" charset="0"/>
                          <a:ea typeface="Calibri" panose="020F0502020204030204" pitchFamily="34" charset="0"/>
                          <a:cs typeface="Calibri" panose="020F0502020204030204" pitchFamily="34" charset="0"/>
                        </a:rPr>
                        <a:t>1a</a:t>
                      </a:r>
                      <a:endParaRPr lang="de-DE" sz="1400" b="0" i="0" u="none" strike="noStrike">
                        <a:solidFill>
                          <a:srgbClr val="3333FF"/>
                        </a:solidFill>
                        <a:effectLst/>
                        <a:latin typeface="Calibri" panose="020F0502020204030204" pitchFamily="34" charset="0"/>
                        <a:ea typeface="Calibri" panose="020F0502020204030204" pitchFamily="34" charset="0"/>
                        <a:cs typeface="Calibri" panose="020F0502020204030204" pitchFamily="34" charset="0"/>
                      </a:endParaRPr>
                    </a:p>
                  </a:txBody>
                  <a:tcPr marL="4855" marR="4855" marT="4855" marB="0"/>
                </a:tc>
                <a:tc>
                  <a:txBody>
                    <a:bodyPr/>
                    <a:lstStyle/>
                    <a:p>
                      <a:pPr algn="l" fontAlgn="t"/>
                      <a:r>
                        <a:rPr lang="de-DE" sz="1400" u="sng" strike="noStrike">
                          <a:solidFill>
                            <a:srgbClr val="3333FF"/>
                          </a:solidFill>
                          <a:effectLst/>
                          <a:latin typeface="Calibri" panose="020F0502020204030204" pitchFamily="34" charset="0"/>
                          <a:ea typeface="Calibri" panose="020F0502020204030204" pitchFamily="34" charset="0"/>
                          <a:cs typeface="Calibri" panose="020F0502020204030204" pitchFamily="34" charset="0"/>
                        </a:rPr>
                        <a:t>EU-Richtline 2012:</a:t>
                      </a:r>
                      <a:br>
                        <a:rPr lang="de-DE" sz="1400" u="none" strike="noStrike">
                          <a:solidFill>
                            <a:srgbClr val="3333FF"/>
                          </a:solidFill>
                          <a:effectLst/>
                          <a:latin typeface="Calibri" panose="020F0502020204030204" pitchFamily="34" charset="0"/>
                          <a:ea typeface="Calibri" panose="020F0502020204030204" pitchFamily="34" charset="0"/>
                          <a:cs typeface="Calibri" panose="020F0502020204030204" pitchFamily="34" charset="0"/>
                        </a:rPr>
                      </a:br>
                      <a:r>
                        <a:rPr lang="de-DE" sz="1400" u="none" strike="noStrike">
                          <a:solidFill>
                            <a:srgbClr val="3333FF"/>
                          </a:solidFill>
                          <a:effectLst/>
                          <a:latin typeface="Calibri" panose="020F0502020204030204" pitchFamily="34" charset="0"/>
                          <a:ea typeface="Calibri" panose="020F0502020204030204" pitchFamily="34" charset="0"/>
                          <a:cs typeface="Calibri" panose="020F0502020204030204" pitchFamily="34" charset="0"/>
                        </a:rPr>
                        <a:t>"zur Energieeffizienz, zur Änderung der Richtlinien 2009/125/EG und 2010/30/EU und zur Aufhebung der Richtlinien 2004/8/EG und 2006/32/EG"</a:t>
                      </a:r>
                      <a:br>
                        <a:rPr lang="de-DE" sz="1400" u="none" strike="noStrike">
                          <a:solidFill>
                            <a:srgbClr val="3333FF"/>
                          </a:solidFill>
                          <a:effectLst/>
                          <a:latin typeface="Calibri" panose="020F0502020204030204" pitchFamily="34" charset="0"/>
                          <a:ea typeface="Calibri" panose="020F0502020204030204" pitchFamily="34" charset="0"/>
                          <a:cs typeface="Calibri" panose="020F0502020204030204" pitchFamily="34" charset="0"/>
                        </a:rPr>
                      </a:br>
                      <a:r>
                        <a:rPr lang="de-DE" sz="1400" u="none" strike="noStrike">
                          <a:solidFill>
                            <a:srgbClr val="3333FF"/>
                          </a:solidFill>
                          <a:effectLst/>
                          <a:latin typeface="Calibri" panose="020F0502020204030204" pitchFamily="34" charset="0"/>
                          <a:ea typeface="Calibri" panose="020F0502020204030204" pitchFamily="34" charset="0"/>
                          <a:cs typeface="Calibri" panose="020F0502020204030204" pitchFamily="34" charset="0"/>
                        </a:rPr>
                        <a:t>Artikel 7</a:t>
                      </a:r>
                      <a:endParaRPr lang="de-DE" sz="1400" b="0" i="0" u="none" strike="noStrike">
                        <a:solidFill>
                          <a:srgbClr val="3333FF"/>
                        </a:solidFill>
                        <a:effectLst/>
                        <a:latin typeface="Calibri" panose="020F0502020204030204" pitchFamily="34" charset="0"/>
                        <a:ea typeface="Calibri" panose="020F0502020204030204" pitchFamily="34" charset="0"/>
                        <a:cs typeface="Calibri" panose="020F0502020204030204" pitchFamily="34" charset="0"/>
                      </a:endParaRPr>
                    </a:p>
                  </a:txBody>
                  <a:tcPr marL="4855" marR="4855" marT="4855" marB="0"/>
                </a:tc>
                <a:extLst>
                  <a:ext uri="{0D108BD9-81ED-4DB2-BD59-A6C34878D82A}">
                    <a16:rowId xmlns:a16="http://schemas.microsoft.com/office/drawing/2014/main" val="2189002576"/>
                  </a:ext>
                </a:extLst>
              </a:tr>
              <a:tr h="451469">
                <a:tc>
                  <a:txBody>
                    <a:bodyPr/>
                    <a:lstStyle/>
                    <a:p>
                      <a:pPr algn="ctr" fontAlgn="t"/>
                      <a:r>
                        <a:rPr lang="de-DE" sz="1400" u="none" strike="noStrike">
                          <a:solidFill>
                            <a:srgbClr val="3333FF"/>
                          </a:solidFill>
                          <a:effectLst/>
                          <a:latin typeface="Calibri" panose="020F0502020204030204" pitchFamily="34" charset="0"/>
                          <a:ea typeface="Calibri" panose="020F0502020204030204" pitchFamily="34" charset="0"/>
                          <a:cs typeface="Calibri" panose="020F0502020204030204" pitchFamily="34" charset="0"/>
                        </a:rPr>
                        <a:t>1b</a:t>
                      </a:r>
                      <a:endParaRPr lang="de-DE" sz="1400" b="0" i="0" u="none" strike="noStrike">
                        <a:solidFill>
                          <a:srgbClr val="3333FF"/>
                        </a:solidFill>
                        <a:effectLst/>
                        <a:latin typeface="Calibri" panose="020F0502020204030204" pitchFamily="34" charset="0"/>
                        <a:ea typeface="Calibri" panose="020F0502020204030204" pitchFamily="34" charset="0"/>
                        <a:cs typeface="Calibri" panose="020F0502020204030204" pitchFamily="34" charset="0"/>
                      </a:endParaRPr>
                    </a:p>
                  </a:txBody>
                  <a:tcPr marL="4855" marR="4855" marT="4855" marB="0">
                    <a:solidFill>
                      <a:schemeClr val="bg1"/>
                    </a:solidFill>
                  </a:tcPr>
                </a:tc>
                <a:tc>
                  <a:txBody>
                    <a:bodyPr/>
                    <a:lstStyle/>
                    <a:p>
                      <a:pPr algn="l" fontAlgn="t"/>
                      <a:r>
                        <a:rPr lang="de-DE" sz="1400" u="sng" strike="noStrike" dirty="0">
                          <a:solidFill>
                            <a:srgbClr val="3333FF"/>
                          </a:solidFill>
                          <a:effectLst/>
                          <a:latin typeface="Calibri" panose="020F0502020204030204" pitchFamily="34" charset="0"/>
                          <a:ea typeface="Calibri" panose="020F0502020204030204" pitchFamily="34" charset="0"/>
                          <a:cs typeface="Calibri" panose="020F0502020204030204" pitchFamily="34" charset="0"/>
                        </a:rPr>
                        <a:t>EU-Richtline 2018</a:t>
                      </a:r>
                      <a:r>
                        <a:rPr lang="de-DE" sz="1400" u="none" strike="noStrike" dirty="0">
                          <a:solidFill>
                            <a:srgbClr val="3333FF"/>
                          </a:solidFill>
                          <a:effectLst/>
                          <a:latin typeface="Calibri" panose="020F0502020204030204" pitchFamily="34" charset="0"/>
                          <a:ea typeface="Calibri" panose="020F0502020204030204" pitchFamily="34" charset="0"/>
                          <a:cs typeface="Calibri" panose="020F0502020204030204" pitchFamily="34" charset="0"/>
                        </a:rPr>
                        <a:t>:</a:t>
                      </a:r>
                      <a:br>
                        <a:rPr lang="de-DE" sz="1400" u="none" strike="noStrike" dirty="0">
                          <a:solidFill>
                            <a:srgbClr val="3333FF"/>
                          </a:solidFill>
                          <a:effectLst/>
                          <a:latin typeface="Calibri" panose="020F0502020204030204" pitchFamily="34" charset="0"/>
                          <a:ea typeface="Calibri" panose="020F0502020204030204" pitchFamily="34" charset="0"/>
                          <a:cs typeface="Calibri" panose="020F0502020204030204" pitchFamily="34" charset="0"/>
                        </a:rPr>
                      </a:br>
                      <a:r>
                        <a:rPr lang="de-DE" sz="1400" u="none" strike="noStrike" dirty="0">
                          <a:solidFill>
                            <a:srgbClr val="3333FF"/>
                          </a:solidFill>
                          <a:effectLst/>
                          <a:latin typeface="Calibri" panose="020F0502020204030204" pitchFamily="34" charset="0"/>
                          <a:ea typeface="Calibri" panose="020F0502020204030204" pitchFamily="34" charset="0"/>
                          <a:cs typeface="Calibri" panose="020F0502020204030204" pitchFamily="34" charset="0"/>
                        </a:rPr>
                        <a:t>"zur Änderung der Richtlinie 2012/27/EU zur Energieeffizienz"</a:t>
                      </a:r>
                      <a:br>
                        <a:rPr lang="de-DE" sz="1400" u="none" strike="noStrike" dirty="0">
                          <a:solidFill>
                            <a:srgbClr val="3333FF"/>
                          </a:solidFill>
                          <a:effectLst/>
                          <a:latin typeface="Calibri" panose="020F0502020204030204" pitchFamily="34" charset="0"/>
                          <a:ea typeface="Calibri" panose="020F0502020204030204" pitchFamily="34" charset="0"/>
                          <a:cs typeface="Calibri" panose="020F0502020204030204" pitchFamily="34" charset="0"/>
                        </a:rPr>
                      </a:br>
                      <a:r>
                        <a:rPr lang="de-DE" sz="1400" u="none" strike="noStrike" dirty="0">
                          <a:solidFill>
                            <a:srgbClr val="3333FF"/>
                          </a:solidFill>
                          <a:effectLst/>
                          <a:latin typeface="Calibri" panose="020F0502020204030204" pitchFamily="34" charset="0"/>
                          <a:ea typeface="Calibri" panose="020F0502020204030204" pitchFamily="34" charset="0"/>
                          <a:cs typeface="Calibri" panose="020F0502020204030204" pitchFamily="34" charset="0"/>
                        </a:rPr>
                        <a:t>Artikel 7</a:t>
                      </a:r>
                      <a:endParaRPr lang="de-DE" sz="1400" b="0" i="0" u="none" strike="noStrike" dirty="0">
                        <a:solidFill>
                          <a:srgbClr val="3333FF"/>
                        </a:solidFill>
                        <a:effectLst/>
                        <a:latin typeface="Calibri" panose="020F0502020204030204" pitchFamily="34" charset="0"/>
                        <a:ea typeface="Calibri" panose="020F0502020204030204" pitchFamily="34" charset="0"/>
                        <a:cs typeface="Calibri" panose="020F0502020204030204" pitchFamily="34" charset="0"/>
                      </a:endParaRPr>
                    </a:p>
                  </a:txBody>
                  <a:tcPr marL="4855" marR="4855" marT="4855" marB="0">
                    <a:solidFill>
                      <a:schemeClr val="bg1"/>
                    </a:solidFill>
                  </a:tcPr>
                </a:tc>
                <a:extLst>
                  <a:ext uri="{0D108BD9-81ED-4DB2-BD59-A6C34878D82A}">
                    <a16:rowId xmlns:a16="http://schemas.microsoft.com/office/drawing/2014/main" val="1573431179"/>
                  </a:ext>
                </a:extLst>
              </a:tr>
              <a:tr h="422342">
                <a:tc>
                  <a:txBody>
                    <a:bodyPr/>
                    <a:lstStyle/>
                    <a:p>
                      <a:pPr algn="ctr" fontAlgn="t"/>
                      <a:r>
                        <a:rPr lang="de-DE" sz="1400" u="none" strike="noStrike">
                          <a:solidFill>
                            <a:srgbClr val="3333FF"/>
                          </a:solidFill>
                          <a:effectLst/>
                          <a:latin typeface="Calibri" panose="020F0502020204030204" pitchFamily="34" charset="0"/>
                          <a:ea typeface="Calibri" panose="020F0502020204030204" pitchFamily="34" charset="0"/>
                          <a:cs typeface="Calibri" panose="020F0502020204030204" pitchFamily="34" charset="0"/>
                        </a:rPr>
                        <a:t>2 </a:t>
                      </a:r>
                      <a:endParaRPr lang="de-DE" sz="1400" b="0" i="0" u="none" strike="noStrike">
                        <a:solidFill>
                          <a:srgbClr val="3333FF"/>
                        </a:solidFill>
                        <a:effectLst/>
                        <a:latin typeface="Calibri" panose="020F0502020204030204" pitchFamily="34" charset="0"/>
                        <a:ea typeface="Calibri" panose="020F0502020204030204" pitchFamily="34" charset="0"/>
                        <a:cs typeface="Calibri" panose="020F0502020204030204" pitchFamily="34" charset="0"/>
                      </a:endParaRPr>
                    </a:p>
                  </a:txBody>
                  <a:tcPr marL="4855" marR="4855" marT="4855" marB="0"/>
                </a:tc>
                <a:tc>
                  <a:txBody>
                    <a:bodyPr/>
                    <a:lstStyle/>
                    <a:p>
                      <a:pPr algn="l" fontAlgn="b"/>
                      <a:r>
                        <a:rPr lang="de-DE" sz="1400" u="sng" strike="noStrike">
                          <a:solidFill>
                            <a:srgbClr val="3333FF"/>
                          </a:solidFill>
                          <a:effectLst/>
                          <a:latin typeface="Calibri" panose="020F0502020204030204" pitchFamily="34" charset="0"/>
                          <a:ea typeface="Calibri" panose="020F0502020204030204" pitchFamily="34" charset="0"/>
                          <a:cs typeface="Calibri" panose="020F0502020204030204" pitchFamily="34" charset="0"/>
                        </a:rPr>
                        <a:t>DER ELEKTRO-FACHMANN 2015 Nr. 1-2/15:</a:t>
                      </a:r>
                      <a:br>
                        <a:rPr lang="de-DE" sz="1400" u="none" strike="noStrike">
                          <a:solidFill>
                            <a:srgbClr val="3333FF"/>
                          </a:solidFill>
                          <a:effectLst/>
                          <a:latin typeface="Calibri" panose="020F0502020204030204" pitchFamily="34" charset="0"/>
                          <a:ea typeface="Calibri" panose="020F0502020204030204" pitchFamily="34" charset="0"/>
                          <a:cs typeface="Calibri" panose="020F0502020204030204" pitchFamily="34" charset="0"/>
                        </a:rPr>
                      </a:br>
                      <a:r>
                        <a:rPr lang="de-DE" sz="1400" u="none" strike="noStrike">
                          <a:solidFill>
                            <a:srgbClr val="3333FF"/>
                          </a:solidFill>
                          <a:effectLst/>
                          <a:latin typeface="Calibri" panose="020F0502020204030204" pitchFamily="34" charset="0"/>
                          <a:ea typeface="Calibri" panose="020F0502020204030204" pitchFamily="34" charset="0"/>
                          <a:cs typeface="Calibri" panose="020F0502020204030204" pitchFamily="34" charset="0"/>
                        </a:rPr>
                        <a:t>Prof. Dr.-Ing. Peter Marx, "Wirkungsgrad-Vergleich zwischen Fahrzeugen mit Verbrennungsmotor und Fahrzeugen mit Elektromotor"</a:t>
                      </a:r>
                      <a:br>
                        <a:rPr lang="de-DE" sz="1400" u="none" strike="noStrike">
                          <a:solidFill>
                            <a:srgbClr val="3333FF"/>
                          </a:solidFill>
                          <a:effectLst/>
                          <a:latin typeface="Calibri" panose="020F0502020204030204" pitchFamily="34" charset="0"/>
                          <a:ea typeface="Calibri" panose="020F0502020204030204" pitchFamily="34" charset="0"/>
                          <a:cs typeface="Calibri" panose="020F0502020204030204" pitchFamily="34" charset="0"/>
                        </a:rPr>
                      </a:br>
                      <a:r>
                        <a:rPr lang="de-DE" sz="1400" u="none" strike="noStrike">
                          <a:solidFill>
                            <a:srgbClr val="3333FF"/>
                          </a:solidFill>
                          <a:effectLst/>
                          <a:latin typeface="Calibri" panose="020F0502020204030204" pitchFamily="34" charset="0"/>
                          <a:ea typeface="Calibri" panose="020F0502020204030204" pitchFamily="34" charset="0"/>
                          <a:cs typeface="Calibri" panose="020F0502020204030204" pitchFamily="34" charset="0"/>
                        </a:rPr>
                        <a:t>Seite 5</a:t>
                      </a:r>
                      <a:endParaRPr lang="de-DE" sz="1400" b="0" i="0" u="none" strike="noStrike">
                        <a:solidFill>
                          <a:srgbClr val="3333FF"/>
                        </a:solidFill>
                        <a:effectLst/>
                        <a:latin typeface="Calibri" panose="020F0502020204030204" pitchFamily="34" charset="0"/>
                        <a:ea typeface="Calibri" panose="020F0502020204030204" pitchFamily="34" charset="0"/>
                        <a:cs typeface="Calibri" panose="020F0502020204030204" pitchFamily="34" charset="0"/>
                      </a:endParaRPr>
                    </a:p>
                  </a:txBody>
                  <a:tcPr marL="4855" marR="4855" marT="4855" marB="0" anchor="b"/>
                </a:tc>
                <a:extLst>
                  <a:ext uri="{0D108BD9-81ED-4DB2-BD59-A6C34878D82A}">
                    <a16:rowId xmlns:a16="http://schemas.microsoft.com/office/drawing/2014/main" val="190907065"/>
                  </a:ext>
                </a:extLst>
              </a:tr>
              <a:tr h="281561">
                <a:tc>
                  <a:txBody>
                    <a:bodyPr/>
                    <a:lstStyle/>
                    <a:p>
                      <a:pPr algn="ctr" fontAlgn="t"/>
                      <a:r>
                        <a:rPr lang="de-DE" sz="1400" u="none" strike="noStrike">
                          <a:solidFill>
                            <a:srgbClr val="3333FF"/>
                          </a:solidFill>
                          <a:effectLst/>
                          <a:latin typeface="Calibri" panose="020F0502020204030204" pitchFamily="34" charset="0"/>
                          <a:ea typeface="Calibri" panose="020F0502020204030204" pitchFamily="34" charset="0"/>
                          <a:cs typeface="Calibri" panose="020F0502020204030204" pitchFamily="34" charset="0"/>
                        </a:rPr>
                        <a:t>3 </a:t>
                      </a:r>
                      <a:endParaRPr lang="de-DE" sz="1400" b="0" i="0" u="none" strike="noStrike">
                        <a:solidFill>
                          <a:srgbClr val="3333FF"/>
                        </a:solidFill>
                        <a:effectLst/>
                        <a:latin typeface="Calibri" panose="020F0502020204030204" pitchFamily="34" charset="0"/>
                        <a:ea typeface="Calibri" panose="020F0502020204030204" pitchFamily="34" charset="0"/>
                        <a:cs typeface="Calibri" panose="020F0502020204030204" pitchFamily="34" charset="0"/>
                      </a:endParaRPr>
                    </a:p>
                  </a:txBody>
                  <a:tcPr marL="4855" marR="4855" marT="4855" marB="0">
                    <a:solidFill>
                      <a:schemeClr val="bg1"/>
                    </a:solidFill>
                  </a:tcPr>
                </a:tc>
                <a:tc>
                  <a:txBody>
                    <a:bodyPr/>
                    <a:lstStyle/>
                    <a:p>
                      <a:pPr algn="l" fontAlgn="b"/>
                      <a:r>
                        <a:rPr lang="de-DE" sz="1400" u="sng" strike="noStrike" dirty="0">
                          <a:solidFill>
                            <a:srgbClr val="3333FF"/>
                          </a:solidFill>
                          <a:effectLst/>
                          <a:latin typeface="Calibri" panose="020F0502020204030204" pitchFamily="34" charset="0"/>
                          <a:ea typeface="Calibri" panose="020F0502020204030204" pitchFamily="34" charset="0"/>
                          <a:cs typeface="Calibri" panose="020F0502020204030204" pitchFamily="34" charset="0"/>
                        </a:rPr>
                        <a:t>AGEB 2020:</a:t>
                      </a:r>
                      <a:br>
                        <a:rPr lang="de-DE" sz="1400" u="none" strike="noStrike" dirty="0">
                          <a:solidFill>
                            <a:srgbClr val="3333FF"/>
                          </a:solidFill>
                          <a:effectLst/>
                          <a:latin typeface="Calibri" panose="020F0502020204030204" pitchFamily="34" charset="0"/>
                          <a:ea typeface="Calibri" panose="020F0502020204030204" pitchFamily="34" charset="0"/>
                          <a:cs typeface="Calibri" panose="020F0502020204030204" pitchFamily="34" charset="0"/>
                        </a:rPr>
                      </a:br>
                      <a:r>
                        <a:rPr lang="de-DE" sz="1400" u="none" strike="noStrike" dirty="0">
                          <a:solidFill>
                            <a:srgbClr val="3333FF"/>
                          </a:solidFill>
                          <a:effectLst/>
                          <a:latin typeface="Calibri" panose="020F0502020204030204" pitchFamily="34" charset="0"/>
                          <a:ea typeface="Calibri" panose="020F0502020204030204" pitchFamily="34" charset="0"/>
                          <a:cs typeface="Calibri" panose="020F0502020204030204" pitchFamily="34" charset="0"/>
                        </a:rPr>
                        <a:t>Anwendungsbilanzen zur Energiebilanz Deutschland: Endenergieverbrauch Industrie, Haushalte, GHD, Verkehr</a:t>
                      </a:r>
                      <a:endParaRPr lang="de-DE" sz="1400" b="0" i="0" u="none" strike="noStrike" dirty="0">
                        <a:solidFill>
                          <a:srgbClr val="3333FF"/>
                        </a:solidFill>
                        <a:effectLst/>
                        <a:latin typeface="Calibri" panose="020F0502020204030204" pitchFamily="34" charset="0"/>
                        <a:ea typeface="Calibri" panose="020F0502020204030204" pitchFamily="34" charset="0"/>
                        <a:cs typeface="Calibri" panose="020F0502020204030204" pitchFamily="34" charset="0"/>
                      </a:endParaRPr>
                    </a:p>
                  </a:txBody>
                  <a:tcPr marL="4855" marR="4855" marT="4855" marB="0" anchor="b">
                    <a:solidFill>
                      <a:schemeClr val="bg1"/>
                    </a:solidFill>
                  </a:tcPr>
                </a:tc>
                <a:extLst>
                  <a:ext uri="{0D108BD9-81ED-4DB2-BD59-A6C34878D82A}">
                    <a16:rowId xmlns:a16="http://schemas.microsoft.com/office/drawing/2014/main" val="2676016964"/>
                  </a:ext>
                </a:extLst>
              </a:tr>
              <a:tr h="281561">
                <a:tc>
                  <a:txBody>
                    <a:bodyPr/>
                    <a:lstStyle/>
                    <a:p>
                      <a:pPr algn="ctr" fontAlgn="t"/>
                      <a:r>
                        <a:rPr lang="de-DE" sz="1400" u="none" strike="noStrike">
                          <a:solidFill>
                            <a:srgbClr val="3333FF"/>
                          </a:solidFill>
                          <a:effectLst/>
                          <a:latin typeface="Calibri" panose="020F0502020204030204" pitchFamily="34" charset="0"/>
                          <a:ea typeface="Calibri" panose="020F0502020204030204" pitchFamily="34" charset="0"/>
                          <a:cs typeface="Calibri" panose="020F0502020204030204" pitchFamily="34" charset="0"/>
                        </a:rPr>
                        <a:t>4 </a:t>
                      </a:r>
                      <a:endParaRPr lang="de-DE" sz="1400" b="0" i="0" u="none" strike="noStrike">
                        <a:solidFill>
                          <a:srgbClr val="3333FF"/>
                        </a:solidFill>
                        <a:effectLst/>
                        <a:latin typeface="Calibri" panose="020F0502020204030204" pitchFamily="34" charset="0"/>
                        <a:ea typeface="Calibri" panose="020F0502020204030204" pitchFamily="34" charset="0"/>
                        <a:cs typeface="Calibri" panose="020F0502020204030204" pitchFamily="34" charset="0"/>
                      </a:endParaRPr>
                    </a:p>
                  </a:txBody>
                  <a:tcPr marL="4855" marR="4855" marT="4855" marB="0"/>
                </a:tc>
                <a:tc>
                  <a:txBody>
                    <a:bodyPr/>
                    <a:lstStyle/>
                    <a:p>
                      <a:pPr algn="l" fontAlgn="b"/>
                      <a:r>
                        <a:rPr lang="de-DE" sz="1400" u="sng" strike="noStrike">
                          <a:solidFill>
                            <a:srgbClr val="3333FF"/>
                          </a:solidFill>
                          <a:effectLst/>
                          <a:latin typeface="Calibri" panose="020F0502020204030204" pitchFamily="34" charset="0"/>
                          <a:ea typeface="Calibri" panose="020F0502020204030204" pitchFamily="34" charset="0"/>
                          <a:cs typeface="Calibri" panose="020F0502020204030204" pitchFamily="34" charset="0"/>
                        </a:rPr>
                        <a:t>AGEB 2022:</a:t>
                      </a:r>
                      <a:br>
                        <a:rPr lang="de-DE" sz="1400" u="none" strike="noStrike">
                          <a:solidFill>
                            <a:srgbClr val="3333FF"/>
                          </a:solidFill>
                          <a:effectLst/>
                          <a:latin typeface="Calibri" panose="020F0502020204030204" pitchFamily="34" charset="0"/>
                          <a:ea typeface="Calibri" panose="020F0502020204030204" pitchFamily="34" charset="0"/>
                          <a:cs typeface="Calibri" panose="020F0502020204030204" pitchFamily="34" charset="0"/>
                        </a:rPr>
                      </a:br>
                      <a:r>
                        <a:rPr lang="de-DE" sz="1400" u="none" strike="noStrike">
                          <a:solidFill>
                            <a:srgbClr val="3333FF"/>
                          </a:solidFill>
                          <a:effectLst/>
                          <a:latin typeface="Calibri" panose="020F0502020204030204" pitchFamily="34" charset="0"/>
                          <a:ea typeface="Calibri" panose="020F0502020204030204" pitchFamily="34" charset="0"/>
                          <a:cs typeface="Calibri" panose="020F0502020204030204" pitchFamily="34" charset="0"/>
                        </a:rPr>
                        <a:t>Auswertungstabellen zur Energiebilanz Deutschland: Tabelle 6.7</a:t>
                      </a:r>
                      <a:endParaRPr lang="de-DE" sz="1400" b="0" i="0" u="none" strike="noStrike">
                        <a:solidFill>
                          <a:srgbClr val="3333FF"/>
                        </a:solidFill>
                        <a:effectLst/>
                        <a:latin typeface="Calibri" panose="020F0502020204030204" pitchFamily="34" charset="0"/>
                        <a:ea typeface="Calibri" panose="020F0502020204030204" pitchFamily="34" charset="0"/>
                        <a:cs typeface="Calibri" panose="020F0502020204030204" pitchFamily="34" charset="0"/>
                      </a:endParaRPr>
                    </a:p>
                  </a:txBody>
                  <a:tcPr marL="4855" marR="4855" marT="4855" marB="0" anchor="b"/>
                </a:tc>
                <a:extLst>
                  <a:ext uri="{0D108BD9-81ED-4DB2-BD59-A6C34878D82A}">
                    <a16:rowId xmlns:a16="http://schemas.microsoft.com/office/drawing/2014/main" val="3767579737"/>
                  </a:ext>
                </a:extLst>
              </a:tr>
              <a:tr h="300979">
                <a:tc>
                  <a:txBody>
                    <a:bodyPr/>
                    <a:lstStyle/>
                    <a:p>
                      <a:pPr algn="ctr" fontAlgn="t"/>
                      <a:r>
                        <a:rPr lang="de-DE" sz="1400" u="none" strike="noStrike">
                          <a:solidFill>
                            <a:srgbClr val="3333FF"/>
                          </a:solidFill>
                          <a:effectLst/>
                          <a:latin typeface="Calibri" panose="020F0502020204030204" pitchFamily="34" charset="0"/>
                          <a:ea typeface="Calibri" panose="020F0502020204030204" pitchFamily="34" charset="0"/>
                          <a:cs typeface="Calibri" panose="020F0502020204030204" pitchFamily="34" charset="0"/>
                        </a:rPr>
                        <a:t>5 </a:t>
                      </a:r>
                      <a:endParaRPr lang="de-DE" sz="1400" b="0" i="0" u="none" strike="noStrike">
                        <a:solidFill>
                          <a:srgbClr val="3333FF"/>
                        </a:solidFill>
                        <a:effectLst/>
                        <a:latin typeface="Calibri" panose="020F0502020204030204" pitchFamily="34" charset="0"/>
                        <a:ea typeface="Calibri" panose="020F0502020204030204" pitchFamily="34" charset="0"/>
                        <a:cs typeface="Calibri" panose="020F0502020204030204" pitchFamily="34" charset="0"/>
                      </a:endParaRPr>
                    </a:p>
                  </a:txBody>
                  <a:tcPr marL="4855" marR="4855" marT="4855" marB="0">
                    <a:solidFill>
                      <a:schemeClr val="bg1"/>
                    </a:solidFill>
                  </a:tcPr>
                </a:tc>
                <a:tc>
                  <a:txBody>
                    <a:bodyPr/>
                    <a:lstStyle/>
                    <a:p>
                      <a:pPr algn="l" fontAlgn="t"/>
                      <a:r>
                        <a:rPr lang="de-DE" sz="1400" u="sng" strike="noStrike" dirty="0">
                          <a:solidFill>
                            <a:srgbClr val="3333FF"/>
                          </a:solidFill>
                          <a:effectLst/>
                          <a:latin typeface="Calibri" panose="020F0502020204030204" pitchFamily="34" charset="0"/>
                          <a:ea typeface="Calibri" panose="020F0502020204030204" pitchFamily="34" charset="0"/>
                          <a:cs typeface="Calibri" panose="020F0502020204030204" pitchFamily="34" charset="0"/>
                        </a:rPr>
                        <a:t>UBA 2021:</a:t>
                      </a:r>
                      <a:br>
                        <a:rPr lang="de-DE" sz="1400" u="none" strike="noStrike" dirty="0">
                          <a:solidFill>
                            <a:srgbClr val="3333FF"/>
                          </a:solidFill>
                          <a:effectLst/>
                          <a:latin typeface="Calibri" panose="020F0502020204030204" pitchFamily="34" charset="0"/>
                          <a:ea typeface="Calibri" panose="020F0502020204030204" pitchFamily="34" charset="0"/>
                          <a:cs typeface="Calibri" panose="020F0502020204030204" pitchFamily="34" charset="0"/>
                        </a:rPr>
                      </a:br>
                      <a:r>
                        <a:rPr lang="de-DE" sz="1400" u="none" strike="noStrike" dirty="0">
                          <a:solidFill>
                            <a:srgbClr val="3333FF"/>
                          </a:solidFill>
                          <a:effectLst/>
                          <a:latin typeface="Calibri" panose="020F0502020204030204" pitchFamily="34" charset="0"/>
                          <a:ea typeface="Calibri" panose="020F0502020204030204" pitchFamily="34" charset="0"/>
                          <a:cs typeface="Calibri" panose="020F0502020204030204" pitchFamily="34" charset="0"/>
                        </a:rPr>
                        <a:t>"Energieeinsparpotenziale"</a:t>
                      </a:r>
                      <a:endParaRPr lang="de-DE" sz="1400" b="0" i="0" u="none" strike="noStrike" dirty="0">
                        <a:solidFill>
                          <a:srgbClr val="3333FF"/>
                        </a:solidFill>
                        <a:effectLst/>
                        <a:latin typeface="Calibri" panose="020F0502020204030204" pitchFamily="34" charset="0"/>
                        <a:ea typeface="Calibri" panose="020F0502020204030204" pitchFamily="34" charset="0"/>
                        <a:cs typeface="Calibri" panose="020F0502020204030204" pitchFamily="34" charset="0"/>
                      </a:endParaRPr>
                    </a:p>
                  </a:txBody>
                  <a:tcPr marL="4855" marR="4855" marT="4855" marB="0">
                    <a:solidFill>
                      <a:schemeClr val="bg1"/>
                    </a:solidFill>
                  </a:tcPr>
                </a:tc>
                <a:extLst>
                  <a:ext uri="{0D108BD9-81ED-4DB2-BD59-A6C34878D82A}">
                    <a16:rowId xmlns:a16="http://schemas.microsoft.com/office/drawing/2014/main" val="1377775526"/>
                  </a:ext>
                </a:extLst>
              </a:tr>
            </a:tbl>
          </a:graphicData>
        </a:graphic>
      </p:graphicFrame>
    </p:spTree>
    <p:extLst>
      <p:ext uri="{BB962C8B-B14F-4D97-AF65-F5344CB8AC3E}">
        <p14:creationId xmlns:p14="http://schemas.microsoft.com/office/powerpoint/2010/main" val="1702197998"/>
      </p:ext>
    </p:extLst>
  </p:cSld>
  <p:clrMapOvr>
    <a:masterClrMapping/>
  </p:clrMapOvr>
  <p:transition>
    <p:randomBa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feld 53">
            <a:extLst>
              <a:ext uri="{FF2B5EF4-FFF2-40B4-BE49-F238E27FC236}">
                <a16:creationId xmlns:a16="http://schemas.microsoft.com/office/drawing/2014/main" id="{C509B89D-5FB6-43D9-BE31-B22E18A7231E}"/>
              </a:ext>
            </a:extLst>
          </p:cNvPr>
          <p:cNvSpPr txBox="1">
            <a:spLocks noChangeArrowheads="1"/>
          </p:cNvSpPr>
          <p:nvPr/>
        </p:nvSpPr>
        <p:spPr bwMode="auto">
          <a:xfrm>
            <a:off x="8916988" y="1779588"/>
            <a:ext cx="755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2000">
                <a:solidFill>
                  <a:schemeClr val="accent2"/>
                </a:solidFill>
              </a:rPr>
              <a:t>2040</a:t>
            </a:r>
          </a:p>
        </p:txBody>
      </p:sp>
      <p:sp>
        <p:nvSpPr>
          <p:cNvPr id="9" name="Rechteck 8">
            <a:extLst>
              <a:ext uri="{FF2B5EF4-FFF2-40B4-BE49-F238E27FC236}">
                <a16:creationId xmlns:a16="http://schemas.microsoft.com/office/drawing/2014/main" id="{68D378A7-2158-4E9F-844C-91876B078FBA}"/>
              </a:ext>
            </a:extLst>
          </p:cNvPr>
          <p:cNvSpPr/>
          <p:nvPr/>
        </p:nvSpPr>
        <p:spPr bwMode="auto">
          <a:xfrm>
            <a:off x="0" y="0"/>
            <a:ext cx="9906000" cy="6243638"/>
          </a:xfrm>
          <a:prstGeom prst="rect">
            <a:avLst/>
          </a:prstGeom>
          <a:solidFill>
            <a:schemeClr val="bg1">
              <a:lumMod val="85000"/>
            </a:schemeClr>
          </a:solidFill>
          <a:ln w="12700" cap="flat" cmpd="sng" algn="ctr">
            <a:noFill/>
            <a:prstDash val="solid"/>
            <a:round/>
            <a:headEnd type="none" w="med" len="med"/>
            <a:tailEnd type="none" w="med" len="med"/>
          </a:ln>
          <a:effectLst/>
        </p:spPr>
        <p:txBody>
          <a:bodyPr lIns="0" tIns="0" rIns="0" bIns="0"/>
          <a:lstStyle/>
          <a:p>
            <a:pPr>
              <a:buFontTx/>
              <a:buChar char="•"/>
              <a:defRPr/>
            </a:pPr>
            <a:endParaRPr lang="de-DE" dirty="0">
              <a:latin typeface="Arial" charset="0"/>
            </a:endParaRPr>
          </a:p>
        </p:txBody>
      </p:sp>
      <p:grpSp>
        <p:nvGrpSpPr>
          <p:cNvPr id="76804" name="Gruppieren 2">
            <a:extLst>
              <a:ext uri="{FF2B5EF4-FFF2-40B4-BE49-F238E27FC236}">
                <a16:creationId xmlns:a16="http://schemas.microsoft.com/office/drawing/2014/main" id="{A36E783A-CC43-4E52-A92A-8CB1D1312BE2}"/>
              </a:ext>
            </a:extLst>
          </p:cNvPr>
          <p:cNvGrpSpPr>
            <a:grpSpLocks/>
          </p:cNvGrpSpPr>
          <p:nvPr/>
        </p:nvGrpSpPr>
        <p:grpSpPr bwMode="auto">
          <a:xfrm>
            <a:off x="830263" y="704850"/>
            <a:ext cx="8154987" cy="5046663"/>
            <a:chOff x="1960546" y="2930858"/>
            <a:chExt cx="5987996" cy="2821360"/>
          </a:xfrm>
        </p:grpSpPr>
        <p:sp>
          <p:nvSpPr>
            <p:cNvPr id="76810" name="Freihandform: Form 10">
              <a:extLst>
                <a:ext uri="{FF2B5EF4-FFF2-40B4-BE49-F238E27FC236}">
                  <a16:creationId xmlns:a16="http://schemas.microsoft.com/office/drawing/2014/main" id="{42264575-E63E-475A-8149-D927FC922643}"/>
                </a:ext>
              </a:extLst>
            </p:cNvPr>
            <p:cNvSpPr>
              <a:spLocks/>
            </p:cNvSpPr>
            <p:nvPr/>
          </p:nvSpPr>
          <p:spPr bwMode="auto">
            <a:xfrm rot="286618">
              <a:off x="1960546" y="2930858"/>
              <a:ext cx="5987996" cy="2788920"/>
            </a:xfrm>
            <a:custGeom>
              <a:avLst/>
              <a:gdLst>
                <a:gd name="T0" fmla="*/ 1 w 8519160"/>
                <a:gd name="T1" fmla="*/ 2766060 h 2788920"/>
                <a:gd name="T2" fmla="*/ 1 w 8519160"/>
                <a:gd name="T3" fmla="*/ 2727960 h 2788920"/>
                <a:gd name="T4" fmla="*/ 1 w 8519160"/>
                <a:gd name="T5" fmla="*/ 2636520 h 2788920"/>
                <a:gd name="T6" fmla="*/ 1 w 8519160"/>
                <a:gd name="T7" fmla="*/ 2560320 h 2788920"/>
                <a:gd name="T8" fmla="*/ 1 w 8519160"/>
                <a:gd name="T9" fmla="*/ 2514600 h 2788920"/>
                <a:gd name="T10" fmla="*/ 1 w 8519160"/>
                <a:gd name="T11" fmla="*/ 2461260 h 2788920"/>
                <a:gd name="T12" fmla="*/ 1 w 8519160"/>
                <a:gd name="T13" fmla="*/ 2362200 h 2788920"/>
                <a:gd name="T14" fmla="*/ 1 w 8519160"/>
                <a:gd name="T15" fmla="*/ 2247900 h 2788920"/>
                <a:gd name="T16" fmla="*/ 1 w 8519160"/>
                <a:gd name="T17" fmla="*/ 2186940 h 2788920"/>
                <a:gd name="T18" fmla="*/ 1 w 8519160"/>
                <a:gd name="T19" fmla="*/ 2148840 h 2788920"/>
                <a:gd name="T20" fmla="*/ 1 w 8519160"/>
                <a:gd name="T21" fmla="*/ 2095500 h 2788920"/>
                <a:gd name="T22" fmla="*/ 1 w 8519160"/>
                <a:gd name="T23" fmla="*/ 2057400 h 2788920"/>
                <a:gd name="T24" fmla="*/ 1 w 8519160"/>
                <a:gd name="T25" fmla="*/ 2034540 h 2788920"/>
                <a:gd name="T26" fmla="*/ 1 w 8519160"/>
                <a:gd name="T27" fmla="*/ 2004060 h 2788920"/>
                <a:gd name="T28" fmla="*/ 1 w 8519160"/>
                <a:gd name="T29" fmla="*/ 1973580 h 2788920"/>
                <a:gd name="T30" fmla="*/ 1 w 8519160"/>
                <a:gd name="T31" fmla="*/ 1920240 h 2788920"/>
                <a:gd name="T32" fmla="*/ 1 w 8519160"/>
                <a:gd name="T33" fmla="*/ 1866900 h 2788920"/>
                <a:gd name="T34" fmla="*/ 1 w 8519160"/>
                <a:gd name="T35" fmla="*/ 1790700 h 2788920"/>
                <a:gd name="T36" fmla="*/ 1 w 8519160"/>
                <a:gd name="T37" fmla="*/ 1691640 h 2788920"/>
                <a:gd name="T38" fmla="*/ 1 w 8519160"/>
                <a:gd name="T39" fmla="*/ 1630680 h 2788920"/>
                <a:gd name="T40" fmla="*/ 1 w 8519160"/>
                <a:gd name="T41" fmla="*/ 1584960 h 2788920"/>
                <a:gd name="T42" fmla="*/ 1 w 8519160"/>
                <a:gd name="T43" fmla="*/ 1554480 h 2788920"/>
                <a:gd name="T44" fmla="*/ 1 w 8519160"/>
                <a:gd name="T45" fmla="*/ 1516380 h 2788920"/>
                <a:gd name="T46" fmla="*/ 1 w 8519160"/>
                <a:gd name="T47" fmla="*/ 1424940 h 2788920"/>
                <a:gd name="T48" fmla="*/ 1 w 8519160"/>
                <a:gd name="T49" fmla="*/ 1386840 h 2788920"/>
                <a:gd name="T50" fmla="*/ 1 w 8519160"/>
                <a:gd name="T51" fmla="*/ 1341120 h 2788920"/>
                <a:gd name="T52" fmla="*/ 1 w 8519160"/>
                <a:gd name="T53" fmla="*/ 1318260 h 2788920"/>
                <a:gd name="T54" fmla="*/ 1 w 8519160"/>
                <a:gd name="T55" fmla="*/ 1287780 h 2788920"/>
                <a:gd name="T56" fmla="*/ 1 w 8519160"/>
                <a:gd name="T57" fmla="*/ 1234440 h 2788920"/>
                <a:gd name="T58" fmla="*/ 1 w 8519160"/>
                <a:gd name="T59" fmla="*/ 1158240 h 2788920"/>
                <a:gd name="T60" fmla="*/ 1 w 8519160"/>
                <a:gd name="T61" fmla="*/ 1097280 h 2788920"/>
                <a:gd name="T62" fmla="*/ 1 w 8519160"/>
                <a:gd name="T63" fmla="*/ 1059180 h 2788920"/>
                <a:gd name="T64" fmla="*/ 1 w 8519160"/>
                <a:gd name="T65" fmla="*/ 1005840 h 2788920"/>
                <a:gd name="T66" fmla="*/ 1 w 8519160"/>
                <a:gd name="T67" fmla="*/ 967740 h 2788920"/>
                <a:gd name="T68" fmla="*/ 1 w 8519160"/>
                <a:gd name="T69" fmla="*/ 899160 h 2788920"/>
                <a:gd name="T70" fmla="*/ 1 w 8519160"/>
                <a:gd name="T71" fmla="*/ 861060 h 2788920"/>
                <a:gd name="T72" fmla="*/ 1 w 8519160"/>
                <a:gd name="T73" fmla="*/ 830580 h 2788920"/>
                <a:gd name="T74" fmla="*/ 1 w 8519160"/>
                <a:gd name="T75" fmla="*/ 800100 h 2788920"/>
                <a:gd name="T76" fmla="*/ 1 w 8519160"/>
                <a:gd name="T77" fmla="*/ 723900 h 2788920"/>
                <a:gd name="T78" fmla="*/ 1 w 8519160"/>
                <a:gd name="T79" fmla="*/ 655320 h 2788920"/>
                <a:gd name="T80" fmla="*/ 1 w 8519160"/>
                <a:gd name="T81" fmla="*/ 617220 h 2788920"/>
                <a:gd name="T82" fmla="*/ 1 w 8519160"/>
                <a:gd name="T83" fmla="*/ 541020 h 2788920"/>
                <a:gd name="T84" fmla="*/ 1 w 8519160"/>
                <a:gd name="T85" fmla="*/ 502920 h 2788920"/>
                <a:gd name="T86" fmla="*/ 1 w 8519160"/>
                <a:gd name="T87" fmla="*/ 464820 h 2788920"/>
                <a:gd name="T88" fmla="*/ 1 w 8519160"/>
                <a:gd name="T89" fmla="*/ 434340 h 2788920"/>
                <a:gd name="T90" fmla="*/ 1 w 8519160"/>
                <a:gd name="T91" fmla="*/ 411480 h 2788920"/>
                <a:gd name="T92" fmla="*/ 1 w 8519160"/>
                <a:gd name="T93" fmla="*/ 381000 h 2788920"/>
                <a:gd name="T94" fmla="*/ 1 w 8519160"/>
                <a:gd name="T95" fmla="*/ 304800 h 2788920"/>
                <a:gd name="T96" fmla="*/ 1 w 8519160"/>
                <a:gd name="T97" fmla="*/ 274320 h 2788920"/>
                <a:gd name="T98" fmla="*/ 1 w 8519160"/>
                <a:gd name="T99" fmla="*/ 243840 h 2788920"/>
                <a:gd name="T100" fmla="*/ 1 w 8519160"/>
                <a:gd name="T101" fmla="*/ 220980 h 2788920"/>
                <a:gd name="T102" fmla="*/ 1 w 8519160"/>
                <a:gd name="T103" fmla="*/ 190500 h 2788920"/>
                <a:gd name="T104" fmla="*/ 1 w 8519160"/>
                <a:gd name="T105" fmla="*/ 129540 h 2788920"/>
                <a:gd name="T106" fmla="*/ 1 w 8519160"/>
                <a:gd name="T107" fmla="*/ 22860 h 2788920"/>
                <a:gd name="T108" fmla="*/ 1 w 8519160"/>
                <a:gd name="T109" fmla="*/ 30480 h 278892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519160" h="2788920">
                  <a:moveTo>
                    <a:pt x="0" y="2788920"/>
                  </a:moveTo>
                  <a:cubicBezTo>
                    <a:pt x="12700" y="2783840"/>
                    <a:pt x="25124" y="2778005"/>
                    <a:pt x="38100" y="2773680"/>
                  </a:cubicBezTo>
                  <a:cubicBezTo>
                    <a:pt x="48035" y="2770368"/>
                    <a:pt x="58549" y="2769069"/>
                    <a:pt x="68580" y="2766060"/>
                  </a:cubicBezTo>
                  <a:cubicBezTo>
                    <a:pt x="83967" y="2761444"/>
                    <a:pt x="99060" y="2755900"/>
                    <a:pt x="114300" y="2750820"/>
                  </a:cubicBezTo>
                  <a:cubicBezTo>
                    <a:pt x="121920" y="2748280"/>
                    <a:pt x="130477" y="2747655"/>
                    <a:pt x="137160" y="2743200"/>
                  </a:cubicBezTo>
                  <a:cubicBezTo>
                    <a:pt x="144780" y="2738120"/>
                    <a:pt x="151602" y="2731568"/>
                    <a:pt x="160020" y="2727960"/>
                  </a:cubicBezTo>
                  <a:cubicBezTo>
                    <a:pt x="194200" y="2713311"/>
                    <a:pt x="183703" y="2727548"/>
                    <a:pt x="213360" y="2712720"/>
                  </a:cubicBezTo>
                  <a:cubicBezTo>
                    <a:pt x="265983" y="2686408"/>
                    <a:pt x="203265" y="2705719"/>
                    <a:pt x="266700" y="2689860"/>
                  </a:cubicBezTo>
                  <a:cubicBezTo>
                    <a:pt x="321578" y="2634982"/>
                    <a:pt x="291286" y="2648367"/>
                    <a:pt x="350520" y="2636520"/>
                  </a:cubicBezTo>
                  <a:cubicBezTo>
                    <a:pt x="360680" y="2628900"/>
                    <a:pt x="369395" y="2618818"/>
                    <a:pt x="381000" y="2613660"/>
                  </a:cubicBezTo>
                  <a:cubicBezTo>
                    <a:pt x="439306" y="2587746"/>
                    <a:pt x="401289" y="2628919"/>
                    <a:pt x="464820" y="2590800"/>
                  </a:cubicBezTo>
                  <a:cubicBezTo>
                    <a:pt x="547136" y="2541410"/>
                    <a:pt x="463636" y="2586482"/>
                    <a:pt x="533400" y="2560320"/>
                  </a:cubicBezTo>
                  <a:cubicBezTo>
                    <a:pt x="544036" y="2556332"/>
                    <a:pt x="553500" y="2549693"/>
                    <a:pt x="563880" y="2545080"/>
                  </a:cubicBezTo>
                  <a:cubicBezTo>
                    <a:pt x="576379" y="2539525"/>
                    <a:pt x="589481" y="2535395"/>
                    <a:pt x="601980" y="2529840"/>
                  </a:cubicBezTo>
                  <a:cubicBezTo>
                    <a:pt x="612360" y="2525227"/>
                    <a:pt x="621824" y="2518588"/>
                    <a:pt x="632460" y="2514600"/>
                  </a:cubicBezTo>
                  <a:cubicBezTo>
                    <a:pt x="642266" y="2510923"/>
                    <a:pt x="653273" y="2511008"/>
                    <a:pt x="662940" y="2506980"/>
                  </a:cubicBezTo>
                  <a:cubicBezTo>
                    <a:pt x="683911" y="2498242"/>
                    <a:pt x="702347" y="2483684"/>
                    <a:pt x="723900" y="2476500"/>
                  </a:cubicBezTo>
                  <a:cubicBezTo>
                    <a:pt x="739140" y="2471420"/>
                    <a:pt x="755252" y="2468444"/>
                    <a:pt x="769620" y="2461260"/>
                  </a:cubicBezTo>
                  <a:cubicBezTo>
                    <a:pt x="839947" y="2426096"/>
                    <a:pt x="808540" y="2436290"/>
                    <a:pt x="861060" y="2423160"/>
                  </a:cubicBezTo>
                  <a:cubicBezTo>
                    <a:pt x="876300" y="2413000"/>
                    <a:pt x="893828" y="2405632"/>
                    <a:pt x="906780" y="2392680"/>
                  </a:cubicBezTo>
                  <a:cubicBezTo>
                    <a:pt x="935320" y="2364140"/>
                    <a:pt x="919417" y="2373228"/>
                    <a:pt x="952500" y="2362200"/>
                  </a:cubicBezTo>
                  <a:cubicBezTo>
                    <a:pt x="960120" y="2354580"/>
                    <a:pt x="967020" y="2346164"/>
                    <a:pt x="975360" y="2339340"/>
                  </a:cubicBezTo>
                  <a:lnTo>
                    <a:pt x="1066800" y="2270760"/>
                  </a:lnTo>
                  <a:cubicBezTo>
                    <a:pt x="1076960" y="2263140"/>
                    <a:pt x="1086713" y="2254945"/>
                    <a:pt x="1097280" y="2247900"/>
                  </a:cubicBezTo>
                  <a:cubicBezTo>
                    <a:pt x="1112520" y="2237740"/>
                    <a:pt x="1128347" y="2228410"/>
                    <a:pt x="1143000" y="2217420"/>
                  </a:cubicBezTo>
                  <a:cubicBezTo>
                    <a:pt x="1153160" y="2209800"/>
                    <a:pt x="1162453" y="2200861"/>
                    <a:pt x="1173480" y="2194560"/>
                  </a:cubicBezTo>
                  <a:cubicBezTo>
                    <a:pt x="1180454" y="2190575"/>
                    <a:pt x="1188617" y="2189147"/>
                    <a:pt x="1196340" y="2186940"/>
                  </a:cubicBezTo>
                  <a:cubicBezTo>
                    <a:pt x="1215674" y="2181416"/>
                    <a:pt x="1231410" y="2179530"/>
                    <a:pt x="1249680" y="2171700"/>
                  </a:cubicBezTo>
                  <a:cubicBezTo>
                    <a:pt x="1260121" y="2167225"/>
                    <a:pt x="1269719" y="2160935"/>
                    <a:pt x="1280160" y="2156460"/>
                  </a:cubicBezTo>
                  <a:cubicBezTo>
                    <a:pt x="1287543" y="2153296"/>
                    <a:pt x="1295523" y="2151723"/>
                    <a:pt x="1303020" y="2148840"/>
                  </a:cubicBezTo>
                  <a:cubicBezTo>
                    <a:pt x="1328553" y="2139020"/>
                    <a:pt x="1352031" y="2121381"/>
                    <a:pt x="1379220" y="2118360"/>
                  </a:cubicBezTo>
                  <a:lnTo>
                    <a:pt x="1447800" y="2110740"/>
                  </a:lnTo>
                  <a:cubicBezTo>
                    <a:pt x="1478670" y="2100450"/>
                    <a:pt x="1469680" y="2102396"/>
                    <a:pt x="1508760" y="2095500"/>
                  </a:cubicBezTo>
                  <a:cubicBezTo>
                    <a:pt x="1539190" y="2090130"/>
                    <a:pt x="1570885" y="2090032"/>
                    <a:pt x="1600200" y="2080260"/>
                  </a:cubicBezTo>
                  <a:cubicBezTo>
                    <a:pt x="1617270" y="2074570"/>
                    <a:pt x="1635771" y="2067754"/>
                    <a:pt x="1653540" y="2065020"/>
                  </a:cubicBezTo>
                  <a:cubicBezTo>
                    <a:pt x="1676273" y="2061523"/>
                    <a:pt x="1699321" y="2060440"/>
                    <a:pt x="1722120" y="2057400"/>
                  </a:cubicBezTo>
                  <a:cubicBezTo>
                    <a:pt x="1737435" y="2055358"/>
                    <a:pt x="1752758" y="2053132"/>
                    <a:pt x="1767840" y="2049780"/>
                  </a:cubicBezTo>
                  <a:cubicBezTo>
                    <a:pt x="1775681" y="2048038"/>
                    <a:pt x="1782738" y="2043222"/>
                    <a:pt x="1790700" y="2042160"/>
                  </a:cubicBezTo>
                  <a:cubicBezTo>
                    <a:pt x="1821017" y="2038118"/>
                    <a:pt x="1851660" y="2037080"/>
                    <a:pt x="1882140" y="2034540"/>
                  </a:cubicBezTo>
                  <a:cubicBezTo>
                    <a:pt x="1889760" y="2032000"/>
                    <a:pt x="1897208" y="2028868"/>
                    <a:pt x="1905000" y="2026920"/>
                  </a:cubicBezTo>
                  <a:cubicBezTo>
                    <a:pt x="1949990" y="2015673"/>
                    <a:pt x="1974869" y="2016412"/>
                    <a:pt x="2026920" y="2011680"/>
                  </a:cubicBezTo>
                  <a:cubicBezTo>
                    <a:pt x="2039620" y="2009140"/>
                    <a:pt x="2052455" y="2007201"/>
                    <a:pt x="2065020" y="2004060"/>
                  </a:cubicBezTo>
                  <a:cubicBezTo>
                    <a:pt x="2072812" y="2002112"/>
                    <a:pt x="2080004" y="1998015"/>
                    <a:pt x="2087880" y="1996440"/>
                  </a:cubicBezTo>
                  <a:cubicBezTo>
                    <a:pt x="2105492" y="1992918"/>
                    <a:pt x="2123549" y="1992033"/>
                    <a:pt x="2141220" y="1988820"/>
                  </a:cubicBezTo>
                  <a:cubicBezTo>
                    <a:pt x="2224652" y="1973651"/>
                    <a:pt x="2111484" y="1988706"/>
                    <a:pt x="2209800" y="1973580"/>
                  </a:cubicBezTo>
                  <a:cubicBezTo>
                    <a:pt x="2350627" y="1951914"/>
                    <a:pt x="2182166" y="1983679"/>
                    <a:pt x="2346960" y="1950720"/>
                  </a:cubicBezTo>
                  <a:cubicBezTo>
                    <a:pt x="2359660" y="1948180"/>
                    <a:pt x="2372773" y="1947196"/>
                    <a:pt x="2385060" y="1943100"/>
                  </a:cubicBezTo>
                  <a:cubicBezTo>
                    <a:pt x="2432013" y="1927449"/>
                    <a:pt x="2381904" y="1945349"/>
                    <a:pt x="2438400" y="1920240"/>
                  </a:cubicBezTo>
                  <a:cubicBezTo>
                    <a:pt x="2450899" y="1914685"/>
                    <a:pt x="2463693" y="1909803"/>
                    <a:pt x="2476500" y="1905000"/>
                  </a:cubicBezTo>
                  <a:cubicBezTo>
                    <a:pt x="2484021" y="1902180"/>
                    <a:pt x="2492339" y="1901281"/>
                    <a:pt x="2499360" y="1897380"/>
                  </a:cubicBezTo>
                  <a:cubicBezTo>
                    <a:pt x="2515371" y="1888485"/>
                    <a:pt x="2529840" y="1877060"/>
                    <a:pt x="2545080" y="1866900"/>
                  </a:cubicBezTo>
                  <a:cubicBezTo>
                    <a:pt x="2552700" y="1861820"/>
                    <a:pt x="2561464" y="1858136"/>
                    <a:pt x="2567940" y="1851660"/>
                  </a:cubicBezTo>
                  <a:cubicBezTo>
                    <a:pt x="2588721" y="1830879"/>
                    <a:pt x="2595213" y="1822232"/>
                    <a:pt x="2621280" y="1805940"/>
                  </a:cubicBezTo>
                  <a:cubicBezTo>
                    <a:pt x="2630913" y="1799920"/>
                    <a:pt x="2642517" y="1797302"/>
                    <a:pt x="2651760" y="1790700"/>
                  </a:cubicBezTo>
                  <a:cubicBezTo>
                    <a:pt x="2660529" y="1784436"/>
                    <a:pt x="2666114" y="1774456"/>
                    <a:pt x="2674620" y="1767840"/>
                  </a:cubicBezTo>
                  <a:cubicBezTo>
                    <a:pt x="2689078" y="1756595"/>
                    <a:pt x="2705435" y="1748006"/>
                    <a:pt x="2720340" y="1737360"/>
                  </a:cubicBezTo>
                  <a:cubicBezTo>
                    <a:pt x="2741009" y="1722597"/>
                    <a:pt x="2760980" y="1706880"/>
                    <a:pt x="2781300" y="1691640"/>
                  </a:cubicBezTo>
                  <a:lnTo>
                    <a:pt x="2811780" y="1668780"/>
                  </a:lnTo>
                  <a:cubicBezTo>
                    <a:pt x="2821940" y="1661160"/>
                    <a:pt x="2831693" y="1652965"/>
                    <a:pt x="2842260" y="1645920"/>
                  </a:cubicBezTo>
                  <a:cubicBezTo>
                    <a:pt x="2849880" y="1640840"/>
                    <a:pt x="2856702" y="1634288"/>
                    <a:pt x="2865120" y="1630680"/>
                  </a:cubicBezTo>
                  <a:cubicBezTo>
                    <a:pt x="2874746" y="1626555"/>
                    <a:pt x="2885794" y="1626737"/>
                    <a:pt x="2895600" y="1623060"/>
                  </a:cubicBezTo>
                  <a:cubicBezTo>
                    <a:pt x="2932080" y="1609380"/>
                    <a:pt x="2916141" y="1607769"/>
                    <a:pt x="2948940" y="1600200"/>
                  </a:cubicBezTo>
                  <a:cubicBezTo>
                    <a:pt x="2974180" y="1594375"/>
                    <a:pt x="2999343" y="1587305"/>
                    <a:pt x="3025140" y="1584960"/>
                  </a:cubicBezTo>
                  <a:cubicBezTo>
                    <a:pt x="3157088" y="1572965"/>
                    <a:pt x="3080944" y="1578815"/>
                    <a:pt x="3253740" y="1569720"/>
                  </a:cubicBezTo>
                  <a:cubicBezTo>
                    <a:pt x="3266440" y="1567180"/>
                    <a:pt x="3279065" y="1564229"/>
                    <a:pt x="3291840" y="1562100"/>
                  </a:cubicBezTo>
                  <a:cubicBezTo>
                    <a:pt x="3309556" y="1559147"/>
                    <a:pt x="3327509" y="1557693"/>
                    <a:pt x="3345180" y="1554480"/>
                  </a:cubicBezTo>
                  <a:cubicBezTo>
                    <a:pt x="3355484" y="1552607"/>
                    <a:pt x="3365309" y="1548452"/>
                    <a:pt x="3375660" y="1546860"/>
                  </a:cubicBezTo>
                  <a:cubicBezTo>
                    <a:pt x="3398393" y="1543363"/>
                    <a:pt x="3421380" y="1541780"/>
                    <a:pt x="3444240" y="1539240"/>
                  </a:cubicBezTo>
                  <a:cubicBezTo>
                    <a:pt x="3496128" y="1521944"/>
                    <a:pt x="3432308" y="1543715"/>
                    <a:pt x="3505200" y="1516380"/>
                  </a:cubicBezTo>
                  <a:cubicBezTo>
                    <a:pt x="3558099" y="1496543"/>
                    <a:pt x="3536085" y="1516178"/>
                    <a:pt x="3627120" y="1470660"/>
                  </a:cubicBezTo>
                  <a:cubicBezTo>
                    <a:pt x="3728209" y="1420115"/>
                    <a:pt x="3601975" y="1481436"/>
                    <a:pt x="3680460" y="1447800"/>
                  </a:cubicBezTo>
                  <a:cubicBezTo>
                    <a:pt x="3736246" y="1423892"/>
                    <a:pt x="3685225" y="1438989"/>
                    <a:pt x="3741420" y="1424940"/>
                  </a:cubicBezTo>
                  <a:cubicBezTo>
                    <a:pt x="3749040" y="1419860"/>
                    <a:pt x="3755862" y="1413308"/>
                    <a:pt x="3764280" y="1409700"/>
                  </a:cubicBezTo>
                  <a:cubicBezTo>
                    <a:pt x="3773906" y="1405575"/>
                    <a:pt x="3784467" y="1404010"/>
                    <a:pt x="3794760" y="1402080"/>
                  </a:cubicBezTo>
                  <a:cubicBezTo>
                    <a:pt x="3825131" y="1396385"/>
                    <a:pt x="3855720" y="1391920"/>
                    <a:pt x="3886200" y="1386840"/>
                  </a:cubicBezTo>
                  <a:cubicBezTo>
                    <a:pt x="4050851" y="1359398"/>
                    <a:pt x="3798965" y="1401015"/>
                    <a:pt x="3985260" y="1371600"/>
                  </a:cubicBezTo>
                  <a:cubicBezTo>
                    <a:pt x="4175290" y="1341595"/>
                    <a:pt x="4010432" y="1367716"/>
                    <a:pt x="4114800" y="1348740"/>
                  </a:cubicBezTo>
                  <a:cubicBezTo>
                    <a:pt x="4130001" y="1345976"/>
                    <a:pt x="4145319" y="1343884"/>
                    <a:pt x="4160520" y="1341120"/>
                  </a:cubicBezTo>
                  <a:cubicBezTo>
                    <a:pt x="4173263" y="1338803"/>
                    <a:pt x="4185845" y="1335629"/>
                    <a:pt x="4198620" y="1333500"/>
                  </a:cubicBezTo>
                  <a:cubicBezTo>
                    <a:pt x="4216336" y="1330547"/>
                    <a:pt x="4234244" y="1328833"/>
                    <a:pt x="4251960" y="1325880"/>
                  </a:cubicBezTo>
                  <a:cubicBezTo>
                    <a:pt x="4264735" y="1323751"/>
                    <a:pt x="4277655" y="1321982"/>
                    <a:pt x="4290060" y="1318260"/>
                  </a:cubicBezTo>
                  <a:cubicBezTo>
                    <a:pt x="4303161" y="1314330"/>
                    <a:pt x="4314607" y="1304868"/>
                    <a:pt x="4328160" y="1303020"/>
                  </a:cubicBezTo>
                  <a:cubicBezTo>
                    <a:pt x="4371018" y="1297176"/>
                    <a:pt x="4414520" y="1297940"/>
                    <a:pt x="4457700" y="1295400"/>
                  </a:cubicBezTo>
                  <a:cubicBezTo>
                    <a:pt x="4472940" y="1292860"/>
                    <a:pt x="4488270" y="1290810"/>
                    <a:pt x="4503420" y="1287780"/>
                  </a:cubicBezTo>
                  <a:cubicBezTo>
                    <a:pt x="4551013" y="1278261"/>
                    <a:pt x="4516816" y="1283434"/>
                    <a:pt x="4556760" y="1272540"/>
                  </a:cubicBezTo>
                  <a:cubicBezTo>
                    <a:pt x="4607308" y="1258754"/>
                    <a:pt x="4611389" y="1258566"/>
                    <a:pt x="4655820" y="1249680"/>
                  </a:cubicBezTo>
                  <a:cubicBezTo>
                    <a:pt x="4663440" y="1244600"/>
                    <a:pt x="4670489" y="1238536"/>
                    <a:pt x="4678680" y="1234440"/>
                  </a:cubicBezTo>
                  <a:cubicBezTo>
                    <a:pt x="4702869" y="1222345"/>
                    <a:pt x="4767723" y="1202219"/>
                    <a:pt x="4785360" y="1196340"/>
                  </a:cubicBezTo>
                  <a:cubicBezTo>
                    <a:pt x="4792980" y="1193800"/>
                    <a:pt x="4801036" y="1192312"/>
                    <a:pt x="4808220" y="1188720"/>
                  </a:cubicBezTo>
                  <a:cubicBezTo>
                    <a:pt x="4842728" y="1171466"/>
                    <a:pt x="4846448" y="1166912"/>
                    <a:pt x="4876800" y="1158240"/>
                  </a:cubicBezTo>
                  <a:cubicBezTo>
                    <a:pt x="4888193" y="1154985"/>
                    <a:pt x="4917960" y="1149090"/>
                    <a:pt x="4930140" y="1143000"/>
                  </a:cubicBezTo>
                  <a:cubicBezTo>
                    <a:pt x="4943387" y="1136376"/>
                    <a:pt x="4954757" y="1126269"/>
                    <a:pt x="4968240" y="1120140"/>
                  </a:cubicBezTo>
                  <a:cubicBezTo>
                    <a:pt x="4990914" y="1109833"/>
                    <a:pt x="5019876" y="1103421"/>
                    <a:pt x="5044440" y="1097280"/>
                  </a:cubicBezTo>
                  <a:cubicBezTo>
                    <a:pt x="5052060" y="1092200"/>
                    <a:pt x="5058931" y="1085759"/>
                    <a:pt x="5067300" y="1082040"/>
                  </a:cubicBezTo>
                  <a:cubicBezTo>
                    <a:pt x="5081980" y="1075516"/>
                    <a:pt x="5097780" y="1071880"/>
                    <a:pt x="5113020" y="1066800"/>
                  </a:cubicBezTo>
                  <a:cubicBezTo>
                    <a:pt x="5120640" y="1064260"/>
                    <a:pt x="5128696" y="1062772"/>
                    <a:pt x="5135880" y="1059180"/>
                  </a:cubicBezTo>
                  <a:cubicBezTo>
                    <a:pt x="5156200" y="1049020"/>
                    <a:pt x="5175746" y="1037137"/>
                    <a:pt x="5196840" y="1028700"/>
                  </a:cubicBezTo>
                  <a:cubicBezTo>
                    <a:pt x="5209540" y="1023620"/>
                    <a:pt x="5222133" y="1018263"/>
                    <a:pt x="5234940" y="1013460"/>
                  </a:cubicBezTo>
                  <a:cubicBezTo>
                    <a:pt x="5242461" y="1010640"/>
                    <a:pt x="5250417" y="1009004"/>
                    <a:pt x="5257800" y="1005840"/>
                  </a:cubicBezTo>
                  <a:cubicBezTo>
                    <a:pt x="5268241" y="1001365"/>
                    <a:pt x="5277839" y="995075"/>
                    <a:pt x="5288280" y="990600"/>
                  </a:cubicBezTo>
                  <a:cubicBezTo>
                    <a:pt x="5295663" y="987436"/>
                    <a:pt x="5303956" y="986572"/>
                    <a:pt x="5311140" y="982980"/>
                  </a:cubicBezTo>
                  <a:cubicBezTo>
                    <a:pt x="5319331" y="978884"/>
                    <a:pt x="5325960" y="972125"/>
                    <a:pt x="5334000" y="967740"/>
                  </a:cubicBezTo>
                  <a:cubicBezTo>
                    <a:pt x="5353944" y="956861"/>
                    <a:pt x="5376057" y="949862"/>
                    <a:pt x="5394960" y="937260"/>
                  </a:cubicBezTo>
                  <a:cubicBezTo>
                    <a:pt x="5410200" y="927100"/>
                    <a:pt x="5422719" y="910372"/>
                    <a:pt x="5440680" y="906780"/>
                  </a:cubicBezTo>
                  <a:lnTo>
                    <a:pt x="5478780" y="899160"/>
                  </a:lnTo>
                  <a:cubicBezTo>
                    <a:pt x="5486400" y="894080"/>
                    <a:pt x="5493222" y="887528"/>
                    <a:pt x="5501640" y="883920"/>
                  </a:cubicBezTo>
                  <a:cubicBezTo>
                    <a:pt x="5511266" y="879795"/>
                    <a:pt x="5521880" y="878494"/>
                    <a:pt x="5532120" y="876300"/>
                  </a:cubicBezTo>
                  <a:cubicBezTo>
                    <a:pt x="5557448" y="870873"/>
                    <a:pt x="5583746" y="869251"/>
                    <a:pt x="5608320" y="861060"/>
                  </a:cubicBezTo>
                  <a:cubicBezTo>
                    <a:pt x="5615940" y="858520"/>
                    <a:pt x="5623304" y="855015"/>
                    <a:pt x="5631180" y="853440"/>
                  </a:cubicBezTo>
                  <a:cubicBezTo>
                    <a:pt x="5658362" y="848004"/>
                    <a:pt x="5729327" y="840841"/>
                    <a:pt x="5753100" y="838200"/>
                  </a:cubicBezTo>
                  <a:cubicBezTo>
                    <a:pt x="5763260" y="835660"/>
                    <a:pt x="5773276" y="832453"/>
                    <a:pt x="5783580" y="830580"/>
                  </a:cubicBezTo>
                  <a:cubicBezTo>
                    <a:pt x="5801251" y="827367"/>
                    <a:pt x="5819592" y="827686"/>
                    <a:pt x="5836920" y="822960"/>
                  </a:cubicBezTo>
                  <a:cubicBezTo>
                    <a:pt x="5847879" y="819971"/>
                    <a:pt x="5856764" y="811708"/>
                    <a:pt x="5867400" y="807720"/>
                  </a:cubicBezTo>
                  <a:cubicBezTo>
                    <a:pt x="5877206" y="804043"/>
                    <a:pt x="5888213" y="804128"/>
                    <a:pt x="5897880" y="800100"/>
                  </a:cubicBezTo>
                  <a:cubicBezTo>
                    <a:pt x="5918851" y="791362"/>
                    <a:pt x="5936297" y="772438"/>
                    <a:pt x="5958840" y="769620"/>
                  </a:cubicBezTo>
                  <a:lnTo>
                    <a:pt x="6019800" y="762000"/>
                  </a:lnTo>
                  <a:cubicBezTo>
                    <a:pt x="6088984" y="727408"/>
                    <a:pt x="6003393" y="769458"/>
                    <a:pt x="6103620" y="723900"/>
                  </a:cubicBezTo>
                  <a:cubicBezTo>
                    <a:pt x="6113961" y="719200"/>
                    <a:pt x="6123425" y="712542"/>
                    <a:pt x="6134100" y="708660"/>
                  </a:cubicBezTo>
                  <a:cubicBezTo>
                    <a:pt x="6183795" y="690589"/>
                    <a:pt x="6182696" y="699602"/>
                    <a:pt x="6225540" y="678180"/>
                  </a:cubicBezTo>
                  <a:cubicBezTo>
                    <a:pt x="6238787" y="671556"/>
                    <a:pt x="6250393" y="661944"/>
                    <a:pt x="6263640" y="655320"/>
                  </a:cubicBezTo>
                  <a:cubicBezTo>
                    <a:pt x="6270824" y="651728"/>
                    <a:pt x="6278979" y="650520"/>
                    <a:pt x="6286500" y="647700"/>
                  </a:cubicBezTo>
                  <a:cubicBezTo>
                    <a:pt x="6299307" y="642897"/>
                    <a:pt x="6312101" y="638015"/>
                    <a:pt x="6324600" y="632460"/>
                  </a:cubicBezTo>
                  <a:cubicBezTo>
                    <a:pt x="6334980" y="627847"/>
                    <a:pt x="6344639" y="621695"/>
                    <a:pt x="6355080" y="617220"/>
                  </a:cubicBezTo>
                  <a:cubicBezTo>
                    <a:pt x="6378955" y="606988"/>
                    <a:pt x="6396259" y="606547"/>
                    <a:pt x="6423660" y="601980"/>
                  </a:cubicBezTo>
                  <a:cubicBezTo>
                    <a:pt x="6449663" y="588979"/>
                    <a:pt x="6491939" y="565731"/>
                    <a:pt x="6522720" y="556260"/>
                  </a:cubicBezTo>
                  <a:cubicBezTo>
                    <a:pt x="6542739" y="550100"/>
                    <a:pt x="6563809" y="547644"/>
                    <a:pt x="6583680" y="541020"/>
                  </a:cubicBezTo>
                  <a:cubicBezTo>
                    <a:pt x="6594456" y="537428"/>
                    <a:pt x="6603780" y="530393"/>
                    <a:pt x="6614160" y="525780"/>
                  </a:cubicBezTo>
                  <a:cubicBezTo>
                    <a:pt x="6626659" y="520225"/>
                    <a:pt x="6639453" y="515343"/>
                    <a:pt x="6652260" y="510540"/>
                  </a:cubicBezTo>
                  <a:cubicBezTo>
                    <a:pt x="6659781" y="507720"/>
                    <a:pt x="6667737" y="506084"/>
                    <a:pt x="6675120" y="502920"/>
                  </a:cubicBezTo>
                  <a:cubicBezTo>
                    <a:pt x="6685561" y="498445"/>
                    <a:pt x="6695159" y="492155"/>
                    <a:pt x="6705600" y="487680"/>
                  </a:cubicBezTo>
                  <a:cubicBezTo>
                    <a:pt x="6712983" y="484516"/>
                    <a:pt x="6721276" y="483652"/>
                    <a:pt x="6728460" y="480060"/>
                  </a:cubicBezTo>
                  <a:cubicBezTo>
                    <a:pt x="6736651" y="475964"/>
                    <a:pt x="6742632" y="467716"/>
                    <a:pt x="6751320" y="464820"/>
                  </a:cubicBezTo>
                  <a:cubicBezTo>
                    <a:pt x="6765977" y="459934"/>
                    <a:pt x="6781890" y="460230"/>
                    <a:pt x="6797040" y="457200"/>
                  </a:cubicBezTo>
                  <a:cubicBezTo>
                    <a:pt x="6807309" y="455146"/>
                    <a:pt x="6817280" y="451774"/>
                    <a:pt x="6827520" y="449580"/>
                  </a:cubicBezTo>
                  <a:cubicBezTo>
                    <a:pt x="6852848" y="444153"/>
                    <a:pt x="6879146" y="442531"/>
                    <a:pt x="6903720" y="434340"/>
                  </a:cubicBezTo>
                  <a:cubicBezTo>
                    <a:pt x="6911340" y="431800"/>
                    <a:pt x="6918704" y="428295"/>
                    <a:pt x="6926580" y="426720"/>
                  </a:cubicBezTo>
                  <a:cubicBezTo>
                    <a:pt x="6944192" y="423198"/>
                    <a:pt x="6962204" y="422053"/>
                    <a:pt x="6979920" y="419100"/>
                  </a:cubicBezTo>
                  <a:cubicBezTo>
                    <a:pt x="6992695" y="416971"/>
                    <a:pt x="7005122" y="412653"/>
                    <a:pt x="7018020" y="411480"/>
                  </a:cubicBezTo>
                  <a:cubicBezTo>
                    <a:pt x="7061097" y="407564"/>
                    <a:pt x="7104380" y="406400"/>
                    <a:pt x="7147560" y="403860"/>
                  </a:cubicBezTo>
                  <a:lnTo>
                    <a:pt x="7193280" y="388620"/>
                  </a:lnTo>
                  <a:lnTo>
                    <a:pt x="7216140" y="381000"/>
                  </a:lnTo>
                  <a:cubicBezTo>
                    <a:pt x="7234077" y="363063"/>
                    <a:pt x="7260415" y="333736"/>
                    <a:pt x="7284720" y="327660"/>
                  </a:cubicBezTo>
                  <a:cubicBezTo>
                    <a:pt x="7294880" y="325120"/>
                    <a:pt x="7305169" y="323049"/>
                    <a:pt x="7315200" y="320040"/>
                  </a:cubicBezTo>
                  <a:cubicBezTo>
                    <a:pt x="7330587" y="315424"/>
                    <a:pt x="7345680" y="309880"/>
                    <a:pt x="7360920" y="304800"/>
                  </a:cubicBezTo>
                  <a:cubicBezTo>
                    <a:pt x="7368540" y="302260"/>
                    <a:pt x="7375763" y="297681"/>
                    <a:pt x="7383780" y="297180"/>
                  </a:cubicBezTo>
                  <a:lnTo>
                    <a:pt x="7505700" y="289560"/>
                  </a:lnTo>
                  <a:cubicBezTo>
                    <a:pt x="7568205" y="268725"/>
                    <a:pt x="7469535" y="299841"/>
                    <a:pt x="7597140" y="274320"/>
                  </a:cubicBezTo>
                  <a:cubicBezTo>
                    <a:pt x="7612892" y="271170"/>
                    <a:pt x="7626894" y="260854"/>
                    <a:pt x="7642860" y="259080"/>
                  </a:cubicBezTo>
                  <a:cubicBezTo>
                    <a:pt x="7665720" y="256540"/>
                    <a:pt x="7688670" y="254713"/>
                    <a:pt x="7711440" y="251460"/>
                  </a:cubicBezTo>
                  <a:cubicBezTo>
                    <a:pt x="7724261" y="249628"/>
                    <a:pt x="7736797" y="246157"/>
                    <a:pt x="7749540" y="243840"/>
                  </a:cubicBezTo>
                  <a:cubicBezTo>
                    <a:pt x="7764741" y="241076"/>
                    <a:pt x="7780059" y="238984"/>
                    <a:pt x="7795260" y="236220"/>
                  </a:cubicBezTo>
                  <a:cubicBezTo>
                    <a:pt x="7808003" y="233903"/>
                    <a:pt x="7820522" y="230312"/>
                    <a:pt x="7833360" y="228600"/>
                  </a:cubicBezTo>
                  <a:cubicBezTo>
                    <a:pt x="7858663" y="225226"/>
                    <a:pt x="7884189" y="223799"/>
                    <a:pt x="7909560" y="220980"/>
                  </a:cubicBezTo>
                  <a:cubicBezTo>
                    <a:pt x="7929913" y="218719"/>
                    <a:pt x="7950200" y="215900"/>
                    <a:pt x="7970520" y="213360"/>
                  </a:cubicBezTo>
                  <a:lnTo>
                    <a:pt x="8016240" y="198120"/>
                  </a:lnTo>
                  <a:cubicBezTo>
                    <a:pt x="8023860" y="195580"/>
                    <a:pt x="8032417" y="194955"/>
                    <a:pt x="8039100" y="190500"/>
                  </a:cubicBezTo>
                  <a:cubicBezTo>
                    <a:pt x="8046720" y="185420"/>
                    <a:pt x="8053645" y="179098"/>
                    <a:pt x="8061960" y="175260"/>
                  </a:cubicBezTo>
                  <a:cubicBezTo>
                    <a:pt x="8086799" y="163796"/>
                    <a:pt x="8112207" y="153431"/>
                    <a:pt x="8138160" y="144780"/>
                  </a:cubicBezTo>
                  <a:cubicBezTo>
                    <a:pt x="8153400" y="139700"/>
                    <a:pt x="8170514" y="138451"/>
                    <a:pt x="8183880" y="129540"/>
                  </a:cubicBezTo>
                  <a:cubicBezTo>
                    <a:pt x="8215706" y="108322"/>
                    <a:pt x="8200264" y="120776"/>
                    <a:pt x="8229600" y="91440"/>
                  </a:cubicBezTo>
                  <a:cubicBezTo>
                    <a:pt x="8242991" y="51266"/>
                    <a:pt x="8228369" y="83773"/>
                    <a:pt x="8260080" y="45720"/>
                  </a:cubicBezTo>
                  <a:cubicBezTo>
                    <a:pt x="8265943" y="38685"/>
                    <a:pt x="8268844" y="29336"/>
                    <a:pt x="8275320" y="22860"/>
                  </a:cubicBezTo>
                  <a:cubicBezTo>
                    <a:pt x="8290092" y="8088"/>
                    <a:pt x="8302447" y="6198"/>
                    <a:pt x="8321040" y="0"/>
                  </a:cubicBezTo>
                  <a:cubicBezTo>
                    <a:pt x="8374892" y="10770"/>
                    <a:pt x="8346853" y="3524"/>
                    <a:pt x="8404860" y="22860"/>
                  </a:cubicBezTo>
                  <a:lnTo>
                    <a:pt x="8427720" y="30480"/>
                  </a:lnTo>
                  <a:cubicBezTo>
                    <a:pt x="8450580" y="27940"/>
                    <a:pt x="8473612" y="26641"/>
                    <a:pt x="8496300" y="22860"/>
                  </a:cubicBezTo>
                  <a:cubicBezTo>
                    <a:pt x="8504223" y="21540"/>
                    <a:pt x="8519160" y="15240"/>
                    <a:pt x="8519160" y="15240"/>
                  </a:cubicBezTo>
                </a:path>
              </a:pathLst>
            </a:custGeom>
            <a:noFill/>
            <a:ln w="1016000" cap="flat" cmpd="sng" algn="ctr">
              <a:solidFill>
                <a:srgbClr val="92D05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de-DE"/>
            </a:p>
          </p:txBody>
        </p:sp>
        <p:grpSp>
          <p:nvGrpSpPr>
            <p:cNvPr id="76811" name="Gruppieren 11">
              <a:extLst>
                <a:ext uri="{FF2B5EF4-FFF2-40B4-BE49-F238E27FC236}">
                  <a16:creationId xmlns:a16="http://schemas.microsoft.com/office/drawing/2014/main" id="{F126ADBB-12CE-4809-8B8E-95AD0EF1E696}"/>
                </a:ext>
              </a:extLst>
            </p:cNvPr>
            <p:cNvGrpSpPr>
              <a:grpSpLocks/>
            </p:cNvGrpSpPr>
            <p:nvPr/>
          </p:nvGrpSpPr>
          <p:grpSpPr bwMode="auto">
            <a:xfrm rot="286618">
              <a:off x="2018625" y="2954951"/>
              <a:ext cx="5757650" cy="2797267"/>
              <a:chOff x="814131" y="2773552"/>
              <a:chExt cx="8209754" cy="2797267"/>
            </a:xfrm>
          </p:grpSpPr>
          <p:pic>
            <p:nvPicPr>
              <p:cNvPr id="76812" name="Grafik 12">
                <a:extLst>
                  <a:ext uri="{FF2B5EF4-FFF2-40B4-BE49-F238E27FC236}">
                    <a16:creationId xmlns:a16="http://schemas.microsoft.com/office/drawing/2014/main" id="{A81D5F72-CFAF-48EB-9B55-499E1368DE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852986" y="5291765"/>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3" name="Grafik 13">
                <a:extLst>
                  <a:ext uri="{FF2B5EF4-FFF2-40B4-BE49-F238E27FC236}">
                    <a16:creationId xmlns:a16="http://schemas.microsoft.com/office/drawing/2014/main" id="{113FE199-3833-405A-8F51-AD816509AB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919304">
                <a:off x="1163407" y="5156045"/>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4" name="Grafik 14">
                <a:extLst>
                  <a:ext uri="{FF2B5EF4-FFF2-40B4-BE49-F238E27FC236}">
                    <a16:creationId xmlns:a16="http://schemas.microsoft.com/office/drawing/2014/main" id="{4D39E20C-199A-45A3-BC4C-10EFC758C5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302988">
                <a:off x="1477219" y="5047976"/>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5" name="Grafik 15">
                <a:extLst>
                  <a:ext uri="{FF2B5EF4-FFF2-40B4-BE49-F238E27FC236}">
                    <a16:creationId xmlns:a16="http://schemas.microsoft.com/office/drawing/2014/main" id="{F162784C-E927-468F-A829-DC6F63CC70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1786346" y="4960291"/>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6816" name="Gruppieren 16">
                <a:extLst>
                  <a:ext uri="{FF2B5EF4-FFF2-40B4-BE49-F238E27FC236}">
                    <a16:creationId xmlns:a16="http://schemas.microsoft.com/office/drawing/2014/main" id="{BD8AC127-CF86-4B0F-8899-DAB5806CCFA5}"/>
                  </a:ext>
                </a:extLst>
              </p:cNvPr>
              <p:cNvGrpSpPr>
                <a:grpSpLocks/>
              </p:cNvGrpSpPr>
              <p:nvPr/>
            </p:nvGrpSpPr>
            <p:grpSpPr bwMode="auto">
              <a:xfrm rot="-320531">
                <a:off x="2074080" y="4525204"/>
                <a:ext cx="1333392" cy="512874"/>
                <a:chOff x="2092741" y="4611956"/>
                <a:chExt cx="1333392" cy="512874"/>
              </a:xfrm>
            </p:grpSpPr>
            <p:pic>
              <p:nvPicPr>
                <p:cNvPr id="76837" name="Grafik 37">
                  <a:extLst>
                    <a:ext uri="{FF2B5EF4-FFF2-40B4-BE49-F238E27FC236}">
                      <a16:creationId xmlns:a16="http://schemas.microsoft.com/office/drawing/2014/main" id="{051F210A-DC83-4581-A7F8-D5B801468B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2131596" y="4845776"/>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8" name="Grafik 38">
                  <a:extLst>
                    <a:ext uri="{FF2B5EF4-FFF2-40B4-BE49-F238E27FC236}">
                      <a16:creationId xmlns:a16="http://schemas.microsoft.com/office/drawing/2014/main" id="{4F00012B-A6DD-4A59-91F2-9A90D3B7AA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2416558" y="4771770"/>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9" name="Grafik 39">
                  <a:extLst>
                    <a:ext uri="{FF2B5EF4-FFF2-40B4-BE49-F238E27FC236}">
                      <a16:creationId xmlns:a16="http://schemas.microsoft.com/office/drawing/2014/main" id="{12242401-54D8-4ABA-B4FB-B1CB8D549C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2764650" y="4684889"/>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40" name="Grafik 40">
                  <a:extLst>
                    <a:ext uri="{FF2B5EF4-FFF2-40B4-BE49-F238E27FC236}">
                      <a16:creationId xmlns:a16="http://schemas.microsoft.com/office/drawing/2014/main" id="{517F6E30-CBB7-474A-8F89-88E22ED26F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3147078" y="4573101"/>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6817" name="Gruppieren 17">
                <a:extLst>
                  <a:ext uri="{FF2B5EF4-FFF2-40B4-BE49-F238E27FC236}">
                    <a16:creationId xmlns:a16="http://schemas.microsoft.com/office/drawing/2014/main" id="{450F1073-1A95-476A-9D1A-A4660FEE5339}"/>
                  </a:ext>
                </a:extLst>
              </p:cNvPr>
              <p:cNvGrpSpPr>
                <a:grpSpLocks/>
              </p:cNvGrpSpPr>
              <p:nvPr/>
            </p:nvGrpSpPr>
            <p:grpSpPr bwMode="auto">
              <a:xfrm rot="165854">
                <a:off x="3426592" y="3777148"/>
                <a:ext cx="2333399" cy="839147"/>
                <a:chOff x="3418644" y="3877288"/>
                <a:chExt cx="2333399" cy="839147"/>
              </a:xfrm>
            </p:grpSpPr>
            <p:pic>
              <p:nvPicPr>
                <p:cNvPr id="76830" name="Grafik 30">
                  <a:extLst>
                    <a:ext uri="{FF2B5EF4-FFF2-40B4-BE49-F238E27FC236}">
                      <a16:creationId xmlns:a16="http://schemas.microsoft.com/office/drawing/2014/main" id="{537B7692-E2C2-4F8B-898A-532513CBA3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919304">
                  <a:off x="3457499" y="4437381"/>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1" name="Grafik 31">
                  <a:extLst>
                    <a:ext uri="{FF2B5EF4-FFF2-40B4-BE49-F238E27FC236}">
                      <a16:creationId xmlns:a16="http://schemas.microsoft.com/office/drawing/2014/main" id="{77AAF6E0-5F65-465C-8FE4-E430C20A94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302988">
                  <a:off x="3771311" y="4329312"/>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2" name="Grafik 32">
                  <a:extLst>
                    <a:ext uri="{FF2B5EF4-FFF2-40B4-BE49-F238E27FC236}">
                      <a16:creationId xmlns:a16="http://schemas.microsoft.com/office/drawing/2014/main" id="{E14A1771-7DF4-4D22-B47A-9B0427A7E5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4080438" y="4241627"/>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3" name="Grafik 33">
                  <a:extLst>
                    <a:ext uri="{FF2B5EF4-FFF2-40B4-BE49-F238E27FC236}">
                      <a16:creationId xmlns:a16="http://schemas.microsoft.com/office/drawing/2014/main" id="{DAF25138-E82F-4F66-8630-E9C0E67BEE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4425688" y="4127112"/>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4" name="Grafik 34">
                  <a:extLst>
                    <a:ext uri="{FF2B5EF4-FFF2-40B4-BE49-F238E27FC236}">
                      <a16:creationId xmlns:a16="http://schemas.microsoft.com/office/drawing/2014/main" id="{9C6684AE-D824-4B8F-BF47-333C425228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4710650" y="4053106"/>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5" name="Grafik 35">
                  <a:extLst>
                    <a:ext uri="{FF2B5EF4-FFF2-40B4-BE49-F238E27FC236}">
                      <a16:creationId xmlns:a16="http://schemas.microsoft.com/office/drawing/2014/main" id="{23BD8AEA-3304-4EE0-B3CF-DB13D1C6AB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5058742" y="3966225"/>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6" name="Grafik 36">
                  <a:extLst>
                    <a:ext uri="{FF2B5EF4-FFF2-40B4-BE49-F238E27FC236}">
                      <a16:creationId xmlns:a16="http://schemas.microsoft.com/office/drawing/2014/main" id="{0A762B1A-0706-4FC5-8B65-E101586E9F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919304">
                  <a:off x="5472988" y="3838433"/>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6818" name="Gruppieren 18">
                <a:extLst>
                  <a:ext uri="{FF2B5EF4-FFF2-40B4-BE49-F238E27FC236}">
                    <a16:creationId xmlns:a16="http://schemas.microsoft.com/office/drawing/2014/main" id="{831F0398-D4C5-4A8B-8289-64B7466A23C6}"/>
                  </a:ext>
                </a:extLst>
              </p:cNvPr>
              <p:cNvGrpSpPr>
                <a:grpSpLocks/>
              </p:cNvGrpSpPr>
              <p:nvPr/>
            </p:nvGrpSpPr>
            <p:grpSpPr bwMode="auto">
              <a:xfrm rot="-220020">
                <a:off x="5785888" y="3322688"/>
                <a:ext cx="1605340" cy="603286"/>
                <a:chOff x="5747946" y="3406132"/>
                <a:chExt cx="1605340" cy="603286"/>
              </a:xfrm>
            </p:grpSpPr>
            <p:pic>
              <p:nvPicPr>
                <p:cNvPr id="76825" name="Grafik 25">
                  <a:extLst>
                    <a:ext uri="{FF2B5EF4-FFF2-40B4-BE49-F238E27FC236}">
                      <a16:creationId xmlns:a16="http://schemas.microsoft.com/office/drawing/2014/main" id="{E1066D86-C250-4BD0-886A-B8DE2B6B76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302988">
                  <a:off x="5786801" y="3730364"/>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6" name="Grafik 26">
                  <a:extLst>
                    <a:ext uri="{FF2B5EF4-FFF2-40B4-BE49-F238E27FC236}">
                      <a16:creationId xmlns:a16="http://schemas.microsoft.com/office/drawing/2014/main" id="{0F4F6BD5-8729-4AE1-804D-493FDF0DDE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6095928" y="3642680"/>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7" name="Grafik 27">
                  <a:extLst>
                    <a:ext uri="{FF2B5EF4-FFF2-40B4-BE49-F238E27FC236}">
                      <a16:creationId xmlns:a16="http://schemas.microsoft.com/office/drawing/2014/main" id="{DD723995-5639-4EED-B5B5-50FB22F2AA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6441178" y="3528164"/>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8" name="Grafik 28">
                  <a:extLst>
                    <a:ext uri="{FF2B5EF4-FFF2-40B4-BE49-F238E27FC236}">
                      <a16:creationId xmlns:a16="http://schemas.microsoft.com/office/drawing/2014/main" id="{95C6F2A9-4E56-4465-9811-0F55E38A4E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6726139" y="3454158"/>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9" name="Grafik 29">
                  <a:extLst>
                    <a:ext uri="{FF2B5EF4-FFF2-40B4-BE49-F238E27FC236}">
                      <a16:creationId xmlns:a16="http://schemas.microsoft.com/office/drawing/2014/main" id="{B0151603-5CCD-4C3C-A326-ADFDF8E093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7074231" y="3367277"/>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6819" name="Gruppieren 19">
                <a:extLst>
                  <a:ext uri="{FF2B5EF4-FFF2-40B4-BE49-F238E27FC236}">
                    <a16:creationId xmlns:a16="http://schemas.microsoft.com/office/drawing/2014/main" id="{806D6A9B-F126-4C72-A513-BE97B9452128}"/>
                  </a:ext>
                </a:extLst>
              </p:cNvPr>
              <p:cNvGrpSpPr>
                <a:grpSpLocks/>
              </p:cNvGrpSpPr>
              <p:nvPr/>
            </p:nvGrpSpPr>
            <p:grpSpPr bwMode="auto">
              <a:xfrm>
                <a:off x="7418545" y="2773552"/>
                <a:ext cx="1605340" cy="603287"/>
                <a:chOff x="7372905" y="2866744"/>
                <a:chExt cx="1605340" cy="603287"/>
              </a:xfrm>
            </p:grpSpPr>
            <p:pic>
              <p:nvPicPr>
                <p:cNvPr id="76820" name="Grafik 20">
                  <a:extLst>
                    <a:ext uri="{FF2B5EF4-FFF2-40B4-BE49-F238E27FC236}">
                      <a16:creationId xmlns:a16="http://schemas.microsoft.com/office/drawing/2014/main" id="{24DE8321-4ECF-40F7-8404-01553CB5A6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302988">
                  <a:off x="7411760" y="3190977"/>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1" name="Grafik 21">
                  <a:extLst>
                    <a:ext uri="{FF2B5EF4-FFF2-40B4-BE49-F238E27FC236}">
                      <a16:creationId xmlns:a16="http://schemas.microsoft.com/office/drawing/2014/main" id="{CF1574E7-43EB-4EC0-B8E8-62B094EC75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7720887" y="3103292"/>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2" name="Grafik 22">
                  <a:extLst>
                    <a:ext uri="{FF2B5EF4-FFF2-40B4-BE49-F238E27FC236}">
                      <a16:creationId xmlns:a16="http://schemas.microsoft.com/office/drawing/2014/main" id="{68B113FD-0270-4178-8A51-0F2B115002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8066137" y="2988776"/>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3" name="Grafik 23">
                  <a:extLst>
                    <a:ext uri="{FF2B5EF4-FFF2-40B4-BE49-F238E27FC236}">
                      <a16:creationId xmlns:a16="http://schemas.microsoft.com/office/drawing/2014/main" id="{08A175A6-B1D5-4349-9EBA-C3E1BCA899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8351098" y="2914770"/>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4" name="Grafik 24">
                  <a:extLst>
                    <a:ext uri="{FF2B5EF4-FFF2-40B4-BE49-F238E27FC236}">
                      <a16:creationId xmlns:a16="http://schemas.microsoft.com/office/drawing/2014/main" id="{681EAA42-5F43-428F-958A-438D8E092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8699190" y="2827889"/>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
        <p:nvSpPr>
          <p:cNvPr id="76806" name="Textfeld 56">
            <a:extLst>
              <a:ext uri="{FF2B5EF4-FFF2-40B4-BE49-F238E27FC236}">
                <a16:creationId xmlns:a16="http://schemas.microsoft.com/office/drawing/2014/main" id="{E7BC9CE0-08EF-4288-9856-C13CD2F3221B}"/>
              </a:ext>
            </a:extLst>
          </p:cNvPr>
          <p:cNvSpPr txBox="1">
            <a:spLocks noChangeArrowheads="1"/>
          </p:cNvSpPr>
          <p:nvPr/>
        </p:nvSpPr>
        <p:spPr bwMode="auto">
          <a:xfrm>
            <a:off x="8797925" y="144463"/>
            <a:ext cx="10525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2000">
                <a:solidFill>
                  <a:srgbClr val="00B050"/>
                </a:solidFill>
              </a:rPr>
              <a:t>!100% !</a:t>
            </a:r>
          </a:p>
        </p:txBody>
      </p:sp>
      <p:sp>
        <p:nvSpPr>
          <p:cNvPr id="76807" name="Textfeld 1">
            <a:extLst>
              <a:ext uri="{FF2B5EF4-FFF2-40B4-BE49-F238E27FC236}">
                <a16:creationId xmlns:a16="http://schemas.microsoft.com/office/drawing/2014/main" id="{4DD3F373-2CC7-4B7C-98C2-D4B501435339}"/>
              </a:ext>
            </a:extLst>
          </p:cNvPr>
          <p:cNvSpPr txBox="1">
            <a:spLocks noChangeArrowheads="1"/>
          </p:cNvSpPr>
          <p:nvPr/>
        </p:nvSpPr>
        <p:spPr bwMode="auto">
          <a:xfrm>
            <a:off x="5346912" y="4657276"/>
            <a:ext cx="442709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dirty="0">
                <a:solidFill>
                  <a:srgbClr val="0000FF"/>
                </a:solidFill>
              </a:rPr>
              <a:t>Wolfgang Thiel, Vorsitzender</a:t>
            </a:r>
          </a:p>
          <a:p>
            <a:pPr algn="ctr"/>
            <a:r>
              <a:rPr lang="de-DE" altLang="de-DE" sz="1800" b="1" dirty="0">
                <a:solidFill>
                  <a:srgbClr val="0000FF"/>
                </a:solidFill>
              </a:rPr>
              <a:t>Initiative Südpfalz-Energie (ISE e.V.)</a:t>
            </a:r>
          </a:p>
          <a:p>
            <a:pPr algn="ctr"/>
            <a:r>
              <a:rPr lang="de-DE" altLang="de-DE" sz="1800" dirty="0">
                <a:solidFill>
                  <a:srgbClr val="0000FF"/>
                </a:solidFill>
              </a:rPr>
              <a:t>www.i-suedpfalz-energie.de/</a:t>
            </a:r>
          </a:p>
          <a:p>
            <a:pPr algn="ctr"/>
            <a:r>
              <a:rPr lang="de-DE" altLang="de-DE" sz="1800" dirty="0">
                <a:solidFill>
                  <a:srgbClr val="0000FF"/>
                </a:solidFill>
              </a:rPr>
              <a:t>Tel.: +49 172 7419812</a:t>
            </a:r>
          </a:p>
          <a:p>
            <a:pPr algn="ctr"/>
            <a:r>
              <a:rPr lang="de-DE" altLang="de-DE" sz="1800" dirty="0" err="1">
                <a:solidFill>
                  <a:srgbClr val="0000FF"/>
                </a:solidFill>
              </a:rPr>
              <a:t>eMail</a:t>
            </a:r>
            <a:r>
              <a:rPr lang="de-DE" altLang="de-DE" sz="1800" dirty="0">
                <a:solidFill>
                  <a:srgbClr val="0000FF"/>
                </a:solidFill>
              </a:rPr>
              <a:t>: wolfgang@thiel-wt.de</a:t>
            </a:r>
          </a:p>
        </p:txBody>
      </p:sp>
      <p:sp>
        <p:nvSpPr>
          <p:cNvPr id="2" name="Text Box 5">
            <a:extLst>
              <a:ext uri="{FF2B5EF4-FFF2-40B4-BE49-F238E27FC236}">
                <a16:creationId xmlns:a16="http://schemas.microsoft.com/office/drawing/2014/main" id="{946A1577-52E2-61EE-760C-FD670A91CDB3}"/>
              </a:ext>
            </a:extLst>
          </p:cNvPr>
          <p:cNvSpPr txBox="1">
            <a:spLocks noChangeArrowheads="1"/>
          </p:cNvSpPr>
          <p:nvPr/>
        </p:nvSpPr>
        <p:spPr bwMode="auto">
          <a:xfrm>
            <a:off x="409069" y="469538"/>
            <a:ext cx="5586310" cy="2308324"/>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GB"/>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pPr marL="0" indent="0"/>
            <a:r>
              <a:rPr lang="de-DE" sz="1800" b="1" dirty="0">
                <a:solidFill>
                  <a:srgbClr val="3333FF"/>
                </a:solidFill>
              </a:rPr>
              <a:t>Projekt-Team</a:t>
            </a:r>
            <a:br>
              <a:rPr lang="de-DE" sz="1800" dirty="0">
                <a:solidFill>
                  <a:srgbClr val="3333FF"/>
                </a:solidFill>
              </a:rPr>
            </a:br>
            <a:r>
              <a:rPr lang="de-DE" sz="1800" dirty="0">
                <a:solidFill>
                  <a:srgbClr val="3333FF"/>
                </a:solidFill>
              </a:rPr>
              <a:t>Wolfgang Thiel (Projektleiter und PPT-Ersteller)</a:t>
            </a:r>
            <a:br>
              <a:rPr lang="de-DE" sz="1800" dirty="0">
                <a:solidFill>
                  <a:srgbClr val="3333FF"/>
                </a:solidFill>
              </a:rPr>
            </a:br>
            <a:r>
              <a:rPr lang="de-DE" sz="1800" dirty="0">
                <a:solidFill>
                  <a:srgbClr val="3333FF"/>
                </a:solidFill>
              </a:rPr>
              <a:t>Frieder </a:t>
            </a:r>
            <a:r>
              <a:rPr lang="de-DE" sz="1800" dirty="0" err="1">
                <a:solidFill>
                  <a:srgbClr val="3333FF"/>
                </a:solidFill>
              </a:rPr>
              <a:t>Wambsganß</a:t>
            </a:r>
            <a:r>
              <a:rPr lang="de-DE" sz="1800" dirty="0">
                <a:solidFill>
                  <a:srgbClr val="3333FF"/>
                </a:solidFill>
              </a:rPr>
              <a:t> (Lektor)</a:t>
            </a:r>
          </a:p>
          <a:p>
            <a:pPr marL="0" indent="0"/>
            <a:r>
              <a:rPr lang="de-DE" altLang="de-DE" sz="1800" dirty="0">
                <a:solidFill>
                  <a:srgbClr val="3333FF"/>
                </a:solidFill>
              </a:rPr>
              <a:t>Wolfgang </a:t>
            </a:r>
            <a:r>
              <a:rPr lang="de-DE" altLang="de-DE" sz="1800" dirty="0" err="1">
                <a:solidFill>
                  <a:srgbClr val="3333FF"/>
                </a:solidFill>
              </a:rPr>
              <a:t>Fedderken</a:t>
            </a:r>
            <a:endParaRPr lang="de-DE" altLang="de-DE" sz="1800" dirty="0">
              <a:solidFill>
                <a:srgbClr val="3333FF"/>
              </a:solidFill>
            </a:endParaRPr>
          </a:p>
          <a:p>
            <a:pPr marL="0" indent="0"/>
            <a:r>
              <a:rPr lang="de-DE" sz="1800" dirty="0">
                <a:solidFill>
                  <a:srgbClr val="3333FF"/>
                </a:solidFill>
              </a:rPr>
              <a:t>Prof. Dr. Karl Keilen</a:t>
            </a:r>
          </a:p>
          <a:p>
            <a:pPr marL="0" indent="0"/>
            <a:r>
              <a:rPr lang="de-DE" altLang="de-DE" sz="1800" dirty="0">
                <a:solidFill>
                  <a:srgbClr val="3333FF"/>
                </a:solidFill>
              </a:rPr>
              <a:t>Dr. Gerhard Lausterer</a:t>
            </a:r>
            <a:br>
              <a:rPr lang="de-DE" altLang="de-DE" sz="1800" dirty="0">
                <a:solidFill>
                  <a:srgbClr val="3333FF"/>
                </a:solidFill>
              </a:rPr>
            </a:br>
            <a:r>
              <a:rPr lang="de-DE" sz="1800" dirty="0">
                <a:solidFill>
                  <a:srgbClr val="3333FF"/>
                </a:solidFill>
              </a:rPr>
              <a:t>Michael Linder</a:t>
            </a:r>
            <a:br>
              <a:rPr lang="de-DE" sz="1800" dirty="0">
                <a:solidFill>
                  <a:srgbClr val="3333FF"/>
                </a:solidFill>
              </a:rPr>
            </a:br>
            <a:r>
              <a:rPr lang="de-DE" sz="1800" dirty="0">
                <a:solidFill>
                  <a:srgbClr val="3333FF"/>
                </a:solidFill>
              </a:rPr>
              <a:t>Volker Wander</a:t>
            </a:r>
            <a:endParaRPr lang="de-DE" altLang="de-DE" sz="1800" dirty="0">
              <a:solidFill>
                <a:srgbClr val="3333FF"/>
              </a:solidFill>
            </a:endParaRPr>
          </a:p>
        </p:txBody>
      </p:sp>
    </p:spTree>
  </p:cSld>
  <p:clrMapOvr>
    <a:masterClrMapping/>
  </p:clrMapOvr>
  <p:transition>
    <p:randomBa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328738" y="84138"/>
            <a:ext cx="1147762" cy="369887"/>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Agenda </a:t>
            </a:r>
            <a:endParaRPr lang="de-DE" altLang="de-DE" sz="2000" dirty="0">
              <a:solidFill>
                <a:schemeClr val="bg1"/>
              </a:solidFill>
            </a:endParaRPr>
          </a:p>
        </p:txBody>
      </p:sp>
      <p:sp>
        <p:nvSpPr>
          <p:cNvPr id="8195" name="Text Box 5">
            <a:extLst>
              <a:ext uri="{FF2B5EF4-FFF2-40B4-BE49-F238E27FC236}">
                <a16:creationId xmlns:a16="http://schemas.microsoft.com/office/drawing/2014/main" id="{4ABBB438-964A-4419-9141-00BB18DEA361}"/>
              </a:ext>
            </a:extLst>
          </p:cNvPr>
          <p:cNvSpPr txBox="1">
            <a:spLocks noChangeArrowheads="1"/>
          </p:cNvSpPr>
          <p:nvPr/>
        </p:nvSpPr>
        <p:spPr bwMode="auto">
          <a:xfrm>
            <a:off x="1127125" y="1664481"/>
            <a:ext cx="8697913" cy="368300"/>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a:buFont typeface="Courier New" panose="02070309020205020404" pitchFamily="49" charset="0"/>
              <a:buChar char="o"/>
            </a:pPr>
            <a:r>
              <a:rPr lang="de-DE" altLang="de-DE" sz="1800" dirty="0">
                <a:solidFill>
                  <a:srgbClr val="563BFB"/>
                </a:solidFill>
              </a:rPr>
              <a:t>EU-Richtlinie</a:t>
            </a:r>
          </a:p>
        </p:txBody>
      </p:sp>
      <p:sp>
        <p:nvSpPr>
          <p:cNvPr id="10" name="Text Box 5">
            <a:extLst>
              <a:ext uri="{FF2B5EF4-FFF2-40B4-BE49-F238E27FC236}">
                <a16:creationId xmlns:a16="http://schemas.microsoft.com/office/drawing/2014/main" id="{4B27BE64-A4F5-4645-BDE3-0678C5EE6D1B}"/>
              </a:ext>
            </a:extLst>
          </p:cNvPr>
          <p:cNvSpPr txBox="1">
            <a:spLocks noChangeArrowheads="1"/>
          </p:cNvSpPr>
          <p:nvPr/>
        </p:nvSpPr>
        <p:spPr bwMode="auto">
          <a:xfrm>
            <a:off x="1127125" y="4038077"/>
            <a:ext cx="8697913" cy="368300"/>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a:buFont typeface="Courier New" panose="02070309020205020404" pitchFamily="49" charset="0"/>
              <a:buChar char="o"/>
            </a:pPr>
            <a:r>
              <a:rPr lang="de-DE" altLang="de-DE" sz="1800" dirty="0">
                <a:solidFill>
                  <a:srgbClr val="563BFB"/>
                </a:solidFill>
              </a:rPr>
              <a:t>Maßnahmen</a:t>
            </a:r>
          </a:p>
        </p:txBody>
      </p:sp>
      <p:sp>
        <p:nvSpPr>
          <p:cNvPr id="11" name="Text Box 5">
            <a:extLst>
              <a:ext uri="{FF2B5EF4-FFF2-40B4-BE49-F238E27FC236}">
                <a16:creationId xmlns:a16="http://schemas.microsoft.com/office/drawing/2014/main" id="{81449225-D7B5-4791-8269-3255675DC1F6}"/>
              </a:ext>
            </a:extLst>
          </p:cNvPr>
          <p:cNvSpPr txBox="1">
            <a:spLocks noChangeArrowheads="1"/>
          </p:cNvSpPr>
          <p:nvPr/>
        </p:nvSpPr>
        <p:spPr bwMode="auto">
          <a:xfrm>
            <a:off x="1127125" y="1071082"/>
            <a:ext cx="8697913" cy="368300"/>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a:buFont typeface="Courier New" panose="02070309020205020404" pitchFamily="49" charset="0"/>
              <a:buChar char="o"/>
            </a:pPr>
            <a:r>
              <a:rPr lang="de-DE" altLang="de-DE" sz="1800" dirty="0">
                <a:solidFill>
                  <a:srgbClr val="563BFB"/>
                </a:solidFill>
              </a:rPr>
              <a:t>Einführung</a:t>
            </a:r>
          </a:p>
        </p:txBody>
      </p:sp>
      <p:sp>
        <p:nvSpPr>
          <p:cNvPr id="12" name="Text Box 5">
            <a:extLst>
              <a:ext uri="{FF2B5EF4-FFF2-40B4-BE49-F238E27FC236}">
                <a16:creationId xmlns:a16="http://schemas.microsoft.com/office/drawing/2014/main" id="{F48336AC-1CDF-4D29-B7E4-3207E32C24DB}"/>
              </a:ext>
            </a:extLst>
          </p:cNvPr>
          <p:cNvSpPr txBox="1">
            <a:spLocks noChangeArrowheads="1"/>
          </p:cNvSpPr>
          <p:nvPr/>
        </p:nvSpPr>
        <p:spPr bwMode="auto">
          <a:xfrm>
            <a:off x="1127125" y="2851279"/>
            <a:ext cx="8697913" cy="368300"/>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a:buFont typeface="Courier New" panose="02070309020205020404" pitchFamily="49" charset="0"/>
              <a:buChar char="o"/>
            </a:pPr>
            <a:r>
              <a:rPr lang="de-DE" altLang="de-DE" sz="1800" dirty="0">
                <a:solidFill>
                  <a:srgbClr val="563BFB"/>
                </a:solidFill>
              </a:rPr>
              <a:t>Transformationsprozess</a:t>
            </a:r>
          </a:p>
        </p:txBody>
      </p:sp>
      <p:sp>
        <p:nvSpPr>
          <p:cNvPr id="13" name="Text Box 5">
            <a:extLst>
              <a:ext uri="{FF2B5EF4-FFF2-40B4-BE49-F238E27FC236}">
                <a16:creationId xmlns:a16="http://schemas.microsoft.com/office/drawing/2014/main" id="{D9598FB9-4744-4C07-92DB-3C3411CBBA93}"/>
              </a:ext>
            </a:extLst>
          </p:cNvPr>
          <p:cNvSpPr txBox="1">
            <a:spLocks noChangeArrowheads="1"/>
          </p:cNvSpPr>
          <p:nvPr/>
        </p:nvSpPr>
        <p:spPr bwMode="auto">
          <a:xfrm>
            <a:off x="1127125" y="3444678"/>
            <a:ext cx="8697913" cy="368300"/>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a:buFont typeface="Courier New" panose="02070309020205020404" pitchFamily="49" charset="0"/>
              <a:buChar char="o"/>
            </a:pPr>
            <a:r>
              <a:rPr lang="de-DE" altLang="de-DE" sz="1800" dirty="0">
                <a:solidFill>
                  <a:srgbClr val="563BFB"/>
                </a:solidFill>
              </a:rPr>
              <a:t>Das Nachhaltigkeits-Dreieck</a:t>
            </a:r>
          </a:p>
        </p:txBody>
      </p:sp>
      <p:sp>
        <p:nvSpPr>
          <p:cNvPr id="8" name="Text Box 5">
            <a:extLst>
              <a:ext uri="{FF2B5EF4-FFF2-40B4-BE49-F238E27FC236}">
                <a16:creationId xmlns:a16="http://schemas.microsoft.com/office/drawing/2014/main" id="{1D2D6BA5-D980-4598-BCC0-83AF3F5AE1E0}"/>
              </a:ext>
            </a:extLst>
          </p:cNvPr>
          <p:cNvSpPr txBox="1">
            <a:spLocks noChangeArrowheads="1"/>
          </p:cNvSpPr>
          <p:nvPr/>
        </p:nvSpPr>
        <p:spPr bwMode="auto">
          <a:xfrm>
            <a:off x="1127125" y="2257880"/>
            <a:ext cx="8697913" cy="368300"/>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a:buFont typeface="Courier New" panose="02070309020205020404" pitchFamily="49" charset="0"/>
              <a:buChar char="o"/>
            </a:pPr>
            <a:r>
              <a:rPr lang="de-DE" altLang="de-DE" sz="1800" dirty="0">
                <a:solidFill>
                  <a:srgbClr val="563BFB"/>
                </a:solidFill>
              </a:rPr>
              <a:t>Suffizienz und Effizienz</a:t>
            </a:r>
          </a:p>
        </p:txBody>
      </p:sp>
      <p:sp>
        <p:nvSpPr>
          <p:cNvPr id="9" name="Text Box 5">
            <a:extLst>
              <a:ext uri="{FF2B5EF4-FFF2-40B4-BE49-F238E27FC236}">
                <a16:creationId xmlns:a16="http://schemas.microsoft.com/office/drawing/2014/main" id="{96608CB0-50D9-4EB9-BFE1-E7FCE142A68A}"/>
              </a:ext>
            </a:extLst>
          </p:cNvPr>
          <p:cNvSpPr txBox="1">
            <a:spLocks noChangeArrowheads="1"/>
          </p:cNvSpPr>
          <p:nvPr/>
        </p:nvSpPr>
        <p:spPr bwMode="auto">
          <a:xfrm>
            <a:off x="1127125" y="5224878"/>
            <a:ext cx="8697913" cy="368300"/>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a:buFont typeface="Courier New" panose="02070309020205020404" pitchFamily="49" charset="0"/>
              <a:buChar char="o"/>
            </a:pPr>
            <a:r>
              <a:rPr lang="de-DE" altLang="de-DE" sz="1800" dirty="0">
                <a:solidFill>
                  <a:srgbClr val="563BFB"/>
                </a:solidFill>
              </a:rPr>
              <a:t>Quellen</a:t>
            </a:r>
          </a:p>
        </p:txBody>
      </p:sp>
      <p:sp>
        <p:nvSpPr>
          <p:cNvPr id="14" name="Text Box 5">
            <a:extLst>
              <a:ext uri="{FF2B5EF4-FFF2-40B4-BE49-F238E27FC236}">
                <a16:creationId xmlns:a16="http://schemas.microsoft.com/office/drawing/2014/main" id="{CA3B6066-D37B-41CE-8515-2137F90772E2}"/>
              </a:ext>
            </a:extLst>
          </p:cNvPr>
          <p:cNvSpPr txBox="1">
            <a:spLocks noChangeArrowheads="1"/>
          </p:cNvSpPr>
          <p:nvPr/>
        </p:nvSpPr>
        <p:spPr bwMode="auto">
          <a:xfrm>
            <a:off x="1127125" y="4631476"/>
            <a:ext cx="8697913" cy="368300"/>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a:buFont typeface="Courier New" panose="02070309020205020404" pitchFamily="49" charset="0"/>
              <a:buChar char="o"/>
            </a:pPr>
            <a:r>
              <a:rPr lang="de-DE" altLang="de-DE" sz="1800" dirty="0">
                <a:solidFill>
                  <a:srgbClr val="563BFB"/>
                </a:solidFill>
              </a:rPr>
              <a:t>Fazit</a:t>
            </a:r>
          </a:p>
        </p:txBody>
      </p:sp>
    </p:spTree>
  </p:cSld>
  <p:clrMapOvr>
    <a:masterClrMapping/>
  </p:clrMapOvr>
  <p:transition>
    <p:randomBa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328738" y="84138"/>
            <a:ext cx="1575752" cy="369332"/>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Einführung </a:t>
            </a:r>
            <a:endParaRPr lang="de-DE" altLang="de-DE" sz="2000" dirty="0">
              <a:solidFill>
                <a:schemeClr val="bg1"/>
              </a:solidFill>
            </a:endParaRPr>
          </a:p>
        </p:txBody>
      </p:sp>
      <p:sp>
        <p:nvSpPr>
          <p:cNvPr id="13" name="Textfeld 12">
            <a:extLst>
              <a:ext uri="{FF2B5EF4-FFF2-40B4-BE49-F238E27FC236}">
                <a16:creationId xmlns:a16="http://schemas.microsoft.com/office/drawing/2014/main" id="{BAA1F525-28FA-41FC-ABAE-D3BCFFD51A7B}"/>
              </a:ext>
            </a:extLst>
          </p:cNvPr>
          <p:cNvSpPr txBox="1"/>
          <p:nvPr/>
        </p:nvSpPr>
        <p:spPr>
          <a:xfrm>
            <a:off x="437380" y="3847290"/>
            <a:ext cx="8485728" cy="830997"/>
          </a:xfrm>
          <a:prstGeom prst="rect">
            <a:avLst/>
          </a:prstGeom>
          <a:noFill/>
        </p:spPr>
        <p:txBody>
          <a:bodyPr wrap="square">
            <a:spAutoFit/>
          </a:bodyPr>
          <a:lstStyle/>
          <a:p>
            <a:pPr marL="285750" indent="-285750">
              <a:buFont typeface="Wingdings" panose="05000000000000000000" pitchFamily="2" charset="2"/>
              <a:buChar char="Ø"/>
              <a:tabLst>
                <a:tab pos="442913" algn="l"/>
                <a:tab pos="4000500" algn="l"/>
              </a:tabLst>
              <a:defRPr/>
            </a:pPr>
            <a:r>
              <a:rPr lang="de-DE" altLang="de-DE" sz="1600" dirty="0">
                <a:solidFill>
                  <a:srgbClr val="563BFB"/>
                </a:solidFill>
              </a:rPr>
              <a:t>Die Maßnahmen zur Zielerreichung müssen im Einklang mit dem Naturschutz stehen und sozial gerecht sowohl bei der Kostenträgerschaft als auch bei der Partizipation für Investitionen gestaltet werden.</a:t>
            </a:r>
          </a:p>
        </p:txBody>
      </p:sp>
      <p:sp>
        <p:nvSpPr>
          <p:cNvPr id="15" name="Textfeld 14">
            <a:extLst>
              <a:ext uri="{FF2B5EF4-FFF2-40B4-BE49-F238E27FC236}">
                <a16:creationId xmlns:a16="http://schemas.microsoft.com/office/drawing/2014/main" id="{7CB8E89B-74A4-4AD9-87B9-2F09C8A260D4}"/>
              </a:ext>
            </a:extLst>
          </p:cNvPr>
          <p:cNvSpPr txBox="1"/>
          <p:nvPr/>
        </p:nvSpPr>
        <p:spPr>
          <a:xfrm>
            <a:off x="437380" y="3003819"/>
            <a:ext cx="9385890" cy="584775"/>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rPr>
              <a:t>Eine wichtige Grundlage ist die „EU Richtlinie zur Energieeffizienz“. Hier werden klare Vorgaben gemacht, die schnellstens in nationales Recht umzusetzen sind. </a:t>
            </a:r>
            <a:endParaRPr lang="de-DE" sz="1600" dirty="0">
              <a:solidFill>
                <a:srgbClr val="FF0000"/>
              </a:solidFill>
            </a:endParaRPr>
          </a:p>
        </p:txBody>
      </p:sp>
      <p:sp>
        <p:nvSpPr>
          <p:cNvPr id="7" name="Textfeld 6">
            <a:extLst>
              <a:ext uri="{FF2B5EF4-FFF2-40B4-BE49-F238E27FC236}">
                <a16:creationId xmlns:a16="http://schemas.microsoft.com/office/drawing/2014/main" id="{1353F723-4AEA-4185-90F1-6304F25740FA}"/>
              </a:ext>
            </a:extLst>
          </p:cNvPr>
          <p:cNvSpPr txBox="1"/>
          <p:nvPr/>
        </p:nvSpPr>
        <p:spPr>
          <a:xfrm>
            <a:off x="437380" y="1175464"/>
            <a:ext cx="9385890" cy="1569660"/>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rPr>
              <a:t>Energieeinsparung hat zwei Dimensionen:</a:t>
            </a:r>
            <a:br>
              <a:rPr lang="de-DE" sz="1600" dirty="0">
                <a:solidFill>
                  <a:srgbClr val="3333FF"/>
                </a:solidFill>
              </a:rPr>
            </a:br>
            <a:r>
              <a:rPr lang="de-DE" sz="1600" dirty="0">
                <a:solidFill>
                  <a:srgbClr val="3333FF"/>
                </a:solidFill>
              </a:rPr>
              <a:t>- </a:t>
            </a:r>
            <a:r>
              <a:rPr lang="de-DE" sz="1600" u="sng" dirty="0">
                <a:solidFill>
                  <a:srgbClr val="3333FF"/>
                </a:solidFill>
              </a:rPr>
              <a:t>Suffizienz</a:t>
            </a:r>
            <a:r>
              <a:rPr lang="de-DE" sz="1600" dirty="0">
                <a:solidFill>
                  <a:srgbClr val="3333FF"/>
                </a:solidFill>
              </a:rPr>
              <a:t>: Einsparung durch Verhaltensänderungen in der Gesellschaft</a:t>
            </a:r>
            <a:br>
              <a:rPr lang="de-DE" sz="1600" dirty="0">
                <a:solidFill>
                  <a:srgbClr val="3333FF"/>
                </a:solidFill>
              </a:rPr>
            </a:br>
            <a:r>
              <a:rPr lang="de-DE" sz="1600" dirty="0">
                <a:solidFill>
                  <a:srgbClr val="3333FF"/>
                </a:solidFill>
              </a:rPr>
              <a:t>- </a:t>
            </a:r>
            <a:r>
              <a:rPr lang="de-DE" sz="1600" u="sng" dirty="0">
                <a:solidFill>
                  <a:srgbClr val="3333FF"/>
                </a:solidFill>
              </a:rPr>
              <a:t>Effizienz</a:t>
            </a:r>
            <a:r>
              <a:rPr lang="de-DE" sz="1600" dirty="0">
                <a:solidFill>
                  <a:srgbClr val="3333FF"/>
                </a:solidFill>
              </a:rPr>
              <a:t>: Einsparung durch Verbesserung der technischen Wirkungsgrade</a:t>
            </a:r>
            <a:br>
              <a:rPr lang="de-DE" sz="1600" dirty="0">
                <a:solidFill>
                  <a:srgbClr val="3333FF"/>
                </a:solidFill>
              </a:rPr>
            </a:br>
            <a:r>
              <a:rPr lang="de-DE" sz="1600" dirty="0">
                <a:solidFill>
                  <a:srgbClr val="3333FF"/>
                </a:solidFill>
              </a:rPr>
              <a:t>An beiden „Fronten“ muss intensiv gearbeitet werden, denn jede nicht benötigte Kilowattstunde (kWh) ist ein Gewinn für die Energiewende, mindert den Ressourcenverbrauch und die Treibhausgase!</a:t>
            </a:r>
            <a:endParaRPr lang="de-DE" sz="1600" dirty="0">
              <a:solidFill>
                <a:srgbClr val="FF0000"/>
              </a:solidFill>
            </a:endParaRPr>
          </a:p>
        </p:txBody>
      </p:sp>
    </p:spTree>
    <p:extLst>
      <p:ext uri="{BB962C8B-B14F-4D97-AF65-F5344CB8AC3E}">
        <p14:creationId xmlns:p14="http://schemas.microsoft.com/office/powerpoint/2010/main" val="1555636295"/>
      </p:ext>
    </p:extLst>
  </p:cSld>
  <p:clrMapOvr>
    <a:masterClrMapping/>
  </p:clrMapOvr>
  <p:transition>
    <p:randomBa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328738" y="84138"/>
            <a:ext cx="6725431" cy="369332"/>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EU-Richtline zur Energieeffizienz 2012 und 2018 </a:t>
            </a:r>
            <a:endParaRPr lang="de-DE" altLang="de-DE" sz="2000" dirty="0">
              <a:solidFill>
                <a:schemeClr val="bg1"/>
              </a:solidFill>
            </a:endParaRPr>
          </a:p>
        </p:txBody>
      </p:sp>
      <p:sp>
        <p:nvSpPr>
          <p:cNvPr id="15" name="Textfeld 14">
            <a:extLst>
              <a:ext uri="{FF2B5EF4-FFF2-40B4-BE49-F238E27FC236}">
                <a16:creationId xmlns:a16="http://schemas.microsoft.com/office/drawing/2014/main" id="{7CB8E89B-74A4-4AD9-87B9-2F09C8A260D4}"/>
              </a:ext>
            </a:extLst>
          </p:cNvPr>
          <p:cNvSpPr txBox="1"/>
          <p:nvPr/>
        </p:nvSpPr>
        <p:spPr>
          <a:xfrm>
            <a:off x="437380" y="862724"/>
            <a:ext cx="9385890" cy="830997"/>
          </a:xfrm>
          <a:prstGeom prst="rect">
            <a:avLst/>
          </a:prstGeom>
          <a:noFill/>
        </p:spPr>
        <p:txBody>
          <a:bodyPr wrap="square" rtlCol="0">
            <a:spAutoFit/>
          </a:bodyPr>
          <a:lstStyle/>
          <a:p>
            <a:r>
              <a:rPr lang="de-DE" sz="1600" dirty="0">
                <a:solidFill>
                  <a:srgbClr val="3333FF"/>
                </a:solidFill>
              </a:rPr>
              <a:t>Die EU-Richtlinien 2012  </a:t>
            </a:r>
            <a:r>
              <a:rPr lang="de-DE" sz="1000" dirty="0"/>
              <a:t>1a)  </a:t>
            </a:r>
            <a:r>
              <a:rPr lang="de-DE" sz="1600" dirty="0">
                <a:solidFill>
                  <a:srgbClr val="3333FF"/>
                </a:solidFill>
              </a:rPr>
              <a:t>und 2018 </a:t>
            </a:r>
            <a:r>
              <a:rPr lang="de-DE" sz="1000" dirty="0"/>
              <a:t>1b)  </a:t>
            </a:r>
            <a:r>
              <a:rPr lang="de-DE" sz="1600" dirty="0">
                <a:solidFill>
                  <a:srgbClr val="3333FF"/>
                </a:solidFill>
              </a:rPr>
              <a:t>müssen in nationales Recht umgesetzt werden: Der Endenergieverbrauch muss um 1,5%/a gesenkt werden.  Die Maßnahmen müssen vorranging und nachhaltig erschlossen werden.</a:t>
            </a:r>
            <a:endParaRPr lang="de-DE" sz="1400" i="1" dirty="0">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B65D88A4-E1F3-4A19-B0A5-270D136F0C12}"/>
              </a:ext>
            </a:extLst>
          </p:cNvPr>
          <p:cNvSpPr>
            <a:spLocks noChangeArrowheads="1"/>
          </p:cNvSpPr>
          <p:nvPr/>
        </p:nvSpPr>
        <p:spPr bwMode="auto">
          <a:xfrm>
            <a:off x="0" y="6130161"/>
            <a:ext cx="9906000" cy="40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dirty="0">
                <a:solidFill>
                  <a:srgbClr val="00B050"/>
                </a:solidFill>
              </a:rPr>
              <a:t>Die nationalen Anstrengungen müssen zukünftig jährlich nachgewiesen werden!</a:t>
            </a:r>
            <a:endParaRPr lang="de-DE" altLang="de-DE" sz="1200" dirty="0">
              <a:solidFill>
                <a:srgbClr val="00B050"/>
              </a:solidFill>
            </a:endParaRPr>
          </a:p>
        </p:txBody>
      </p:sp>
      <p:sp>
        <p:nvSpPr>
          <p:cNvPr id="6" name="Textfeld 5">
            <a:extLst>
              <a:ext uri="{FF2B5EF4-FFF2-40B4-BE49-F238E27FC236}">
                <a16:creationId xmlns:a16="http://schemas.microsoft.com/office/drawing/2014/main" id="{C1F839C1-4DC2-43CA-8487-8868CBFBBAC1}"/>
              </a:ext>
            </a:extLst>
          </p:cNvPr>
          <p:cNvSpPr txBox="1"/>
          <p:nvPr/>
        </p:nvSpPr>
        <p:spPr>
          <a:xfrm>
            <a:off x="437380" y="1667401"/>
            <a:ext cx="9385890" cy="4462760"/>
          </a:xfrm>
          <a:prstGeom prst="rect">
            <a:avLst/>
          </a:prstGeom>
          <a:noFill/>
        </p:spPr>
        <p:txBody>
          <a:bodyPr wrap="square" rtlCol="0">
            <a:spAutoFit/>
          </a:bodyPr>
          <a:lstStyle/>
          <a:p>
            <a:r>
              <a:rPr lang="de-DE" sz="1400" dirty="0">
                <a:latin typeface="Calibri" panose="020F0502020204030204" pitchFamily="34" charset="0"/>
                <a:cs typeface="Calibri" panose="020F0502020204030204" pitchFamily="34" charset="0"/>
              </a:rPr>
              <a:t>2012 (1) „</a:t>
            </a:r>
            <a:r>
              <a:rPr lang="de-DE" sz="1400" i="1" dirty="0">
                <a:latin typeface="Calibri" panose="020F0502020204030204" pitchFamily="34" charset="0"/>
                <a:cs typeface="Calibri" panose="020F0502020204030204" pitchFamily="34" charset="0"/>
              </a:rPr>
              <a:t>Die Union steht vor beispiellosen </a:t>
            </a:r>
            <a:r>
              <a:rPr lang="de-DE" sz="1400" b="0" i="1" u="none" strike="noStrike" baseline="0" dirty="0">
                <a:latin typeface="Calibri" panose="020F0502020204030204" pitchFamily="34" charset="0"/>
                <a:cs typeface="Calibri" panose="020F0502020204030204" pitchFamily="34" charset="0"/>
              </a:rPr>
              <a:t>Herausforderungen, die auf die verstärkte Abhängigkeit von Energieimporten, knappe Energieressourcen sowie das Erfordernis, dem Klimawandel Einhalt zu gebieten und die Wirtschaftskrise zu überwinden, zurückzuführen sind. Energieeffizienz ist ein wertvolles Instrument, um diese Herausforderungen anzugehen. Sie verbessert die Versorgungssicherheit der Union durch die Verringerung des Primärenergieverbrauchs sowie der Energieeinfuhren. Sie trägt dazu bei, Treibhausgasemissionen kostenwirksam zu senken und dadurch den Klimawandel abzumildern. Der Umstieg auf eine energieeffizientere Wirtschaft sollte auch die Verbreitung innovativer technologischer Lösungen beschleunigen sowie die Wettbewerbsfähigkeit der Industrie in der Union verbessern.“</a:t>
            </a:r>
          </a:p>
          <a:p>
            <a:r>
              <a:rPr lang="de-DE" sz="1800" b="0" i="0" u="none" strike="noStrike" baseline="0" dirty="0">
                <a:solidFill>
                  <a:srgbClr val="000000"/>
                </a:solidFill>
                <a:latin typeface="Calibri" panose="020F0502020204030204" pitchFamily="34" charset="0"/>
                <a:cs typeface="Calibri" panose="020F0502020204030204" pitchFamily="34" charset="0"/>
              </a:rPr>
              <a:t> </a:t>
            </a:r>
            <a:r>
              <a:rPr lang="de-DE" sz="1400" i="1" dirty="0">
                <a:latin typeface="Calibri" panose="020F0502020204030204" pitchFamily="34" charset="0"/>
                <a:cs typeface="Calibri" panose="020F0502020204030204" pitchFamily="34" charset="0"/>
              </a:rPr>
              <a:t>2018 (1) „Die Senkung des Energiebedarfs zählt zu den fünf Dimensionen der Strategie für die Energieunion, die durch die Mitteilung der Kommission „Rahmenstrategie für eine krisenfeste Energieunion mit einer zukunftsorientierten Klimaschutzstrategie“ vom 25. Februar 2015 ins Leben gerufen wurde. Die Erhöhung der Energieeffizienz in der gesamten Energiekette einschließlich Energieerzeugung, -übertragung, -verteilung und -endverbrauch trägt zum Umweltschutz bei, verbessert die Luftqualität und die öffentliche Gesundheit, verringert die Treibhausgasemissionen, erhöht die Energieversorgungssicherheit aufgrund der geringeren Abhängigkeit von Energieimporten aus Drittländern, senkt die Energiekosten für Haushalte und Unternehmen, mindert Energiearmut, und erhöht die Wettbewerbsfähigkeit, die Beschäftigung und die Wirtschaftstätigkeit insgesamt, und verbessert so die Lebensqualität der Bürger. Dies steht im Einklang mit den Zusagen der Union im Rahmen der Energieunion und der globalen Klimaschutzagenda, die mit dem Übereinkommen von Paris von 2015 über Klimaänderungen, geschlossen anlässlich der Konferenz der Vertragsparteien des Rahmenübereinkommens der Vereinten Nationen über Klimaänderungen (4), (im Folgenden „Übereinkommen von Paris“) ins Leben gerufen wurde, wonach der durchschnittliche Temperaturanstieg auf der Erde gegenüber dem vorindustriellen Niveau weit unter 2 °C zu halten und möglichst auf 1,5 °C zu begrenzen ist.“ </a:t>
            </a:r>
          </a:p>
        </p:txBody>
      </p:sp>
      <p:sp>
        <p:nvSpPr>
          <p:cNvPr id="7" name="Text Box 14">
            <a:extLst>
              <a:ext uri="{FF2B5EF4-FFF2-40B4-BE49-F238E27FC236}">
                <a16:creationId xmlns:a16="http://schemas.microsoft.com/office/drawing/2014/main" id="{6A3086CB-883F-4F4E-82EF-5DC73E089E6B}"/>
              </a:ext>
            </a:extLst>
          </p:cNvPr>
          <p:cNvSpPr txBox="1">
            <a:spLocks noChangeArrowheads="1"/>
          </p:cNvSpPr>
          <p:nvPr/>
        </p:nvSpPr>
        <p:spPr bwMode="auto">
          <a:xfrm>
            <a:off x="8054169" y="5945495"/>
            <a:ext cx="1508426"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200" u="sng" dirty="0">
                <a:solidFill>
                  <a:srgbClr val="000000"/>
                </a:solidFill>
                <a:ea typeface="Microsoft YaHei" panose="020B0503020204020204" pitchFamily="34" charset="-122"/>
              </a:rPr>
              <a:t>Quelle:</a:t>
            </a:r>
            <a:r>
              <a:rPr lang="de-DE" altLang="de-DE" sz="1200" dirty="0">
                <a:solidFill>
                  <a:srgbClr val="000000"/>
                </a:solidFill>
                <a:ea typeface="Microsoft YaHei" panose="020B0503020204020204" pitchFamily="34" charset="-122"/>
              </a:rPr>
              <a:t> 1) Quellenliste</a:t>
            </a:r>
          </a:p>
        </p:txBody>
      </p:sp>
    </p:spTree>
    <p:extLst>
      <p:ext uri="{BB962C8B-B14F-4D97-AF65-F5344CB8AC3E}">
        <p14:creationId xmlns:p14="http://schemas.microsoft.com/office/powerpoint/2010/main" val="695522143"/>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a:extLst>
              <a:ext uri="{FF2B5EF4-FFF2-40B4-BE49-F238E27FC236}">
                <a16:creationId xmlns:a16="http://schemas.microsoft.com/office/drawing/2014/main" id="{EF3BFF5B-B7BA-481C-96FD-B4EB5596984F}"/>
              </a:ext>
            </a:extLst>
          </p:cNvPr>
          <p:cNvSpPr>
            <a:spLocks noChangeArrowheads="1"/>
          </p:cNvSpPr>
          <p:nvPr/>
        </p:nvSpPr>
        <p:spPr bwMode="auto">
          <a:xfrm>
            <a:off x="1328738" y="9525"/>
            <a:ext cx="7464425" cy="615553"/>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2000" dirty="0">
                <a:solidFill>
                  <a:schemeClr val="bg1"/>
                </a:solidFill>
              </a:rPr>
              <a:t>Herausforderungen und Maßnahmen bei der Zielerreichung</a:t>
            </a:r>
            <a:br>
              <a:rPr lang="de-DE" altLang="de-DE" sz="2000" dirty="0">
                <a:solidFill>
                  <a:schemeClr val="bg1"/>
                </a:solidFill>
              </a:rPr>
            </a:br>
            <a:r>
              <a:rPr lang="de-DE" altLang="de-DE" sz="2000" dirty="0">
                <a:solidFill>
                  <a:schemeClr val="bg1"/>
                </a:solidFill>
              </a:rPr>
              <a:t>Reduzierung des Energieverbrauchs: </a:t>
            </a:r>
            <a:r>
              <a:rPr lang="de-DE" altLang="de-DE" sz="2000" b="1" dirty="0">
                <a:solidFill>
                  <a:schemeClr val="bg1"/>
                </a:solidFill>
              </a:rPr>
              <a:t>Effizienz</a:t>
            </a:r>
          </a:p>
        </p:txBody>
      </p:sp>
      <p:sp>
        <p:nvSpPr>
          <p:cNvPr id="10" name="Textfeld 9">
            <a:extLst>
              <a:ext uri="{FF2B5EF4-FFF2-40B4-BE49-F238E27FC236}">
                <a16:creationId xmlns:a16="http://schemas.microsoft.com/office/drawing/2014/main" id="{0766B8CA-66FF-42CD-90AD-1B485670FEF6}"/>
              </a:ext>
            </a:extLst>
          </p:cNvPr>
          <p:cNvSpPr txBox="1"/>
          <p:nvPr/>
        </p:nvSpPr>
        <p:spPr>
          <a:xfrm>
            <a:off x="4083627" y="883039"/>
            <a:ext cx="4819303" cy="1323439"/>
          </a:xfrm>
          <a:prstGeom prst="rect">
            <a:avLst/>
          </a:prstGeom>
          <a:noFill/>
        </p:spPr>
        <p:txBody>
          <a:bodyPr wrap="square" rtlCol="0">
            <a:spAutoFit/>
          </a:bodyPr>
          <a:lstStyle/>
          <a:p>
            <a:r>
              <a:rPr lang="de-DE" sz="2000" dirty="0">
                <a:solidFill>
                  <a:srgbClr val="3333FF"/>
                </a:solidFill>
                <a:latin typeface="Calibri" panose="020F0502020204030204" pitchFamily="34" charset="0"/>
                <a:cs typeface="Calibri" panose="020F0502020204030204" pitchFamily="34" charset="0"/>
              </a:rPr>
              <a:t>Die </a:t>
            </a:r>
            <a:r>
              <a:rPr lang="de-DE" sz="2000" b="1" dirty="0">
                <a:solidFill>
                  <a:srgbClr val="3333FF"/>
                </a:solidFill>
                <a:latin typeface="Calibri" panose="020F0502020204030204" pitchFamily="34" charset="0"/>
                <a:cs typeface="Calibri" panose="020F0502020204030204" pitchFamily="34" charset="0"/>
              </a:rPr>
              <a:t>Reduzierung des Energieverbrauchs </a:t>
            </a:r>
            <a:r>
              <a:rPr lang="de-DE" sz="2000" dirty="0">
                <a:solidFill>
                  <a:srgbClr val="3333FF"/>
                </a:solidFill>
                <a:latin typeface="Calibri" panose="020F0502020204030204" pitchFamily="34" charset="0"/>
                <a:cs typeface="Calibri" panose="020F0502020204030204" pitchFamily="34" charset="0"/>
              </a:rPr>
              <a:t>in D von </a:t>
            </a:r>
            <a:r>
              <a:rPr lang="de-DE" sz="2000" b="1" dirty="0">
                <a:solidFill>
                  <a:srgbClr val="3333FF"/>
                </a:solidFill>
                <a:latin typeface="Calibri" panose="020F0502020204030204" pitchFamily="34" charset="0"/>
                <a:cs typeface="Calibri" panose="020F0502020204030204" pitchFamily="34" charset="0"/>
              </a:rPr>
              <a:t>3.485 TWh </a:t>
            </a:r>
            <a:r>
              <a:rPr lang="de-DE" sz="2000" dirty="0">
                <a:solidFill>
                  <a:srgbClr val="3333FF"/>
                </a:solidFill>
                <a:latin typeface="Calibri" panose="020F0502020204030204" pitchFamily="34" charset="0"/>
                <a:cs typeface="Calibri" panose="020F0502020204030204" pitchFamily="34" charset="0"/>
              </a:rPr>
              <a:t>(2017) bis auf </a:t>
            </a:r>
            <a:r>
              <a:rPr lang="de-DE" sz="2000" b="1" dirty="0">
                <a:solidFill>
                  <a:srgbClr val="3333FF"/>
                </a:solidFill>
                <a:latin typeface="Calibri" panose="020F0502020204030204" pitchFamily="34" charset="0"/>
                <a:cs typeface="Calibri" panose="020F0502020204030204" pitchFamily="34" charset="0"/>
              </a:rPr>
              <a:t>2000 TWh </a:t>
            </a:r>
            <a:r>
              <a:rPr lang="de-DE" sz="2000" dirty="0">
                <a:solidFill>
                  <a:srgbClr val="3333FF"/>
                </a:solidFill>
                <a:latin typeface="Calibri" panose="020F0502020204030204" pitchFamily="34" charset="0"/>
                <a:cs typeface="Calibri" panose="020F0502020204030204" pitchFamily="34" charset="0"/>
              </a:rPr>
              <a:t>(2040) benötigt große volkswirtschaftliche Anstrengungen:</a:t>
            </a:r>
          </a:p>
        </p:txBody>
      </p:sp>
      <p:sp>
        <p:nvSpPr>
          <p:cNvPr id="11" name="Textfeld 10">
            <a:extLst>
              <a:ext uri="{FF2B5EF4-FFF2-40B4-BE49-F238E27FC236}">
                <a16:creationId xmlns:a16="http://schemas.microsoft.com/office/drawing/2014/main" id="{31F4D7A3-104D-4BEC-916E-808448955515}"/>
              </a:ext>
            </a:extLst>
          </p:cNvPr>
          <p:cNvSpPr txBox="1"/>
          <p:nvPr/>
        </p:nvSpPr>
        <p:spPr>
          <a:xfrm>
            <a:off x="345440" y="2258433"/>
            <a:ext cx="8890000" cy="1200329"/>
          </a:xfrm>
          <a:prstGeom prst="rect">
            <a:avLst/>
          </a:prstGeom>
          <a:noFill/>
        </p:spPr>
        <p:txBody>
          <a:bodyPr wrap="square" rtlCol="0">
            <a:spAutoFit/>
          </a:bodyPr>
          <a:lstStyle/>
          <a:p>
            <a:pPr marL="285750" indent="-285750">
              <a:buFont typeface="Wingdings" panose="05000000000000000000" pitchFamily="2" charset="2"/>
              <a:buChar char="Ø"/>
            </a:pPr>
            <a:r>
              <a:rPr lang="de-DE" sz="1800" b="1" dirty="0">
                <a:solidFill>
                  <a:srgbClr val="3333FF"/>
                </a:solidFill>
                <a:latin typeface="Calibri" panose="020F0502020204030204" pitchFamily="34" charset="0"/>
                <a:cs typeface="Calibri" panose="020F0502020204030204" pitchFamily="34" charset="0"/>
              </a:rPr>
              <a:t> Effizienz-Steigerungen </a:t>
            </a:r>
            <a:r>
              <a:rPr lang="de-DE" sz="1800" dirty="0">
                <a:solidFill>
                  <a:srgbClr val="3333FF"/>
                </a:solidFill>
                <a:latin typeface="Calibri" panose="020F0502020204030204" pitchFamily="34" charset="0"/>
                <a:cs typeface="Calibri" panose="020F0502020204030204" pitchFamily="34" charset="0"/>
              </a:rPr>
              <a:t>(Einsparung durch Wirkungsgradverbesserungen)</a:t>
            </a:r>
          </a:p>
          <a:p>
            <a:pPr marL="538163" lvl="1" indent="-182563">
              <a:buFont typeface="Courier New" panose="02070309020205020404" pitchFamily="49" charset="0"/>
              <a:buChar char="o"/>
            </a:pPr>
            <a:r>
              <a:rPr lang="de-DE" sz="1800" dirty="0">
                <a:solidFill>
                  <a:srgbClr val="3333FF"/>
                </a:solidFill>
                <a:latin typeface="Calibri" panose="020F0502020204030204" pitchFamily="34" charset="0"/>
                <a:cs typeface="Calibri" panose="020F0502020204030204" pitchFamily="34" charset="0"/>
              </a:rPr>
              <a:t>Bei der </a:t>
            </a:r>
            <a:r>
              <a:rPr lang="de-DE" sz="1800" b="1" dirty="0">
                <a:solidFill>
                  <a:srgbClr val="3333FF"/>
                </a:solidFill>
                <a:latin typeface="Calibri" panose="020F0502020204030204" pitchFamily="34" charset="0"/>
                <a:cs typeface="Calibri" panose="020F0502020204030204" pitchFamily="34" charset="0"/>
              </a:rPr>
              <a:t>Energieerzeugung</a:t>
            </a:r>
            <a:r>
              <a:rPr lang="de-DE" sz="1800" dirty="0">
                <a:solidFill>
                  <a:srgbClr val="3333FF"/>
                </a:solidFill>
                <a:latin typeface="Calibri" panose="020F0502020204030204" pitchFamily="34" charset="0"/>
                <a:cs typeface="Calibri" panose="020F0502020204030204" pitchFamily="34" charset="0"/>
              </a:rPr>
              <a:t> wird mit dem Ersatz von fossilen Energieerzeugern (Wärmekraftwerke) durch erneuerbaren  Energieerzeugern (PV. Wind, Biomasse) mehr als </a:t>
            </a:r>
            <a:r>
              <a:rPr lang="de-DE" sz="1800" b="1" dirty="0">
                <a:solidFill>
                  <a:srgbClr val="3333FF"/>
                </a:solidFill>
                <a:latin typeface="Calibri" panose="020F0502020204030204" pitchFamily="34" charset="0"/>
                <a:cs typeface="Calibri" panose="020F0502020204030204" pitchFamily="34" charset="0"/>
              </a:rPr>
              <a:t>60% Energie eingespart</a:t>
            </a:r>
            <a:r>
              <a:rPr lang="de-DE" sz="1800" dirty="0">
                <a:solidFill>
                  <a:srgbClr val="3333FF"/>
                </a:solidFill>
                <a:latin typeface="Calibri" panose="020F0502020204030204" pitchFamily="34" charset="0"/>
                <a:cs typeface="Calibri" panose="020F0502020204030204" pitchFamily="34" charset="0"/>
              </a:rPr>
              <a:t>!</a:t>
            </a:r>
          </a:p>
        </p:txBody>
      </p:sp>
      <p:sp>
        <p:nvSpPr>
          <p:cNvPr id="13" name="Textfeld 12">
            <a:extLst>
              <a:ext uri="{FF2B5EF4-FFF2-40B4-BE49-F238E27FC236}">
                <a16:creationId xmlns:a16="http://schemas.microsoft.com/office/drawing/2014/main" id="{3E197566-10EF-445F-A78B-BBAE7FAF386F}"/>
              </a:ext>
            </a:extLst>
          </p:cNvPr>
          <p:cNvSpPr txBox="1"/>
          <p:nvPr/>
        </p:nvSpPr>
        <p:spPr>
          <a:xfrm>
            <a:off x="641350" y="5798620"/>
            <a:ext cx="9183370" cy="646331"/>
          </a:xfrm>
          <a:prstGeom prst="rect">
            <a:avLst/>
          </a:prstGeom>
          <a:noFill/>
        </p:spPr>
        <p:txBody>
          <a:bodyPr wrap="square">
            <a:spAutoFit/>
          </a:bodyPr>
          <a:lstStyle/>
          <a:p>
            <a:r>
              <a:rPr lang="de-DE" sz="1800" dirty="0">
                <a:solidFill>
                  <a:srgbClr val="3333FF"/>
                </a:solidFill>
                <a:latin typeface="Calibri" panose="020F0502020204030204" pitchFamily="34" charset="0"/>
                <a:cs typeface="Calibri" panose="020F0502020204030204" pitchFamily="34" charset="0"/>
                <a:sym typeface="Wingdings" panose="05000000000000000000" pitchFamily="2" charset="2"/>
              </a:rPr>
              <a:t> </a:t>
            </a:r>
            <a:r>
              <a:rPr lang="de-DE" sz="1800" b="1" dirty="0">
                <a:solidFill>
                  <a:srgbClr val="3333FF"/>
                </a:solidFill>
                <a:latin typeface="Calibri" panose="020F0502020204030204" pitchFamily="34" charset="0"/>
                <a:cs typeface="Calibri" panose="020F0502020204030204" pitchFamily="34" charset="0"/>
              </a:rPr>
              <a:t>Aufklärungskampagnen</a:t>
            </a:r>
            <a:r>
              <a:rPr lang="de-DE" sz="1800" dirty="0">
                <a:solidFill>
                  <a:srgbClr val="3333FF"/>
                </a:solidFill>
                <a:latin typeface="Calibri" panose="020F0502020204030204" pitchFamily="34" charset="0"/>
                <a:cs typeface="Calibri" panose="020F0502020204030204" pitchFamily="34" charset="0"/>
              </a:rPr>
              <a:t> für Verbraucher und die </a:t>
            </a:r>
            <a:r>
              <a:rPr lang="de-DE" sz="1800" b="1" dirty="0">
                <a:solidFill>
                  <a:srgbClr val="3333FF"/>
                </a:solidFill>
                <a:latin typeface="Calibri" panose="020F0502020204030204" pitchFamily="34" charset="0"/>
                <a:cs typeface="Calibri" panose="020F0502020204030204" pitchFamily="34" charset="0"/>
              </a:rPr>
              <a:t>notwendige Förderkulisse </a:t>
            </a:r>
            <a:r>
              <a:rPr lang="de-DE" sz="1800" dirty="0">
                <a:solidFill>
                  <a:srgbClr val="3333FF"/>
                </a:solidFill>
                <a:latin typeface="Calibri" panose="020F0502020204030204" pitchFamily="34" charset="0"/>
                <a:cs typeface="Calibri" panose="020F0502020204030204" pitchFamily="34" charset="0"/>
              </a:rPr>
              <a:t>müssen die</a:t>
            </a:r>
            <a:br>
              <a:rPr lang="de-DE" sz="1800" dirty="0">
                <a:solidFill>
                  <a:srgbClr val="3333FF"/>
                </a:solidFill>
                <a:latin typeface="Calibri" panose="020F0502020204030204" pitchFamily="34" charset="0"/>
                <a:cs typeface="Calibri" panose="020F0502020204030204" pitchFamily="34" charset="0"/>
              </a:rPr>
            </a:br>
            <a:r>
              <a:rPr lang="de-DE" sz="1800" dirty="0">
                <a:solidFill>
                  <a:srgbClr val="3333FF"/>
                </a:solidFill>
                <a:latin typeface="Calibri" panose="020F0502020204030204" pitchFamily="34" charset="0"/>
                <a:cs typeface="Calibri" panose="020F0502020204030204" pitchFamily="34" charset="0"/>
              </a:rPr>
              <a:t>     begonnene Dynamik weiter vorantreiben!</a:t>
            </a:r>
            <a:endParaRPr lang="de-DE" sz="1800" dirty="0"/>
          </a:p>
        </p:txBody>
      </p:sp>
      <p:sp>
        <p:nvSpPr>
          <p:cNvPr id="14" name="Textfeld 13">
            <a:extLst>
              <a:ext uri="{FF2B5EF4-FFF2-40B4-BE49-F238E27FC236}">
                <a16:creationId xmlns:a16="http://schemas.microsoft.com/office/drawing/2014/main" id="{4E5FAF5A-FD1F-4F4F-AD9F-7040B0759238}"/>
              </a:ext>
            </a:extLst>
          </p:cNvPr>
          <p:cNvSpPr txBox="1"/>
          <p:nvPr/>
        </p:nvSpPr>
        <p:spPr>
          <a:xfrm>
            <a:off x="345440" y="4305526"/>
            <a:ext cx="8890000" cy="646331"/>
          </a:xfrm>
          <a:prstGeom prst="rect">
            <a:avLst/>
          </a:prstGeom>
          <a:noFill/>
        </p:spPr>
        <p:txBody>
          <a:bodyPr wrap="square" rtlCol="0">
            <a:spAutoFit/>
          </a:bodyPr>
          <a:lstStyle/>
          <a:p>
            <a:pPr marL="538163" lvl="1" indent="-182563">
              <a:buFont typeface="Courier New" panose="02070309020205020404" pitchFamily="49" charset="0"/>
              <a:buChar char="o"/>
            </a:pPr>
            <a:r>
              <a:rPr lang="de-DE" sz="1800" dirty="0">
                <a:solidFill>
                  <a:srgbClr val="3333FF"/>
                </a:solidFill>
                <a:latin typeface="Calibri" panose="020F0502020204030204" pitchFamily="34" charset="0"/>
                <a:cs typeface="Calibri" panose="020F0502020204030204" pitchFamily="34" charset="0"/>
              </a:rPr>
              <a:t>In der </a:t>
            </a:r>
            <a:r>
              <a:rPr lang="de-DE" sz="1800" b="1" dirty="0">
                <a:solidFill>
                  <a:srgbClr val="3333FF"/>
                </a:solidFill>
                <a:latin typeface="Calibri" panose="020F0502020204030204" pitchFamily="34" charset="0"/>
                <a:cs typeface="Calibri" panose="020F0502020204030204" pitchFamily="34" charset="0"/>
              </a:rPr>
              <a:t>Mobilitätswende</a:t>
            </a:r>
            <a:r>
              <a:rPr lang="de-DE" sz="1800" dirty="0">
                <a:solidFill>
                  <a:srgbClr val="3333FF"/>
                </a:solidFill>
                <a:latin typeface="Calibri" panose="020F0502020204030204" pitchFamily="34" charset="0"/>
                <a:cs typeface="Calibri" panose="020F0502020204030204" pitchFamily="34" charset="0"/>
              </a:rPr>
              <a:t> können mit dem Ersatz von fossilen Verbrenner-Autos durch Akku-Autos mehr </a:t>
            </a:r>
            <a:r>
              <a:rPr lang="de-DE" sz="1800" b="1" dirty="0">
                <a:solidFill>
                  <a:srgbClr val="3333FF"/>
                </a:solidFill>
                <a:latin typeface="Calibri" panose="020F0502020204030204" pitchFamily="34" charset="0"/>
                <a:cs typeface="Calibri" panose="020F0502020204030204" pitchFamily="34" charset="0"/>
              </a:rPr>
              <a:t>als 60% Energie eingespart </a:t>
            </a:r>
            <a:r>
              <a:rPr lang="de-DE" sz="1800" dirty="0">
                <a:solidFill>
                  <a:srgbClr val="3333FF"/>
                </a:solidFill>
                <a:latin typeface="Calibri" panose="020F0502020204030204" pitchFamily="34" charset="0"/>
                <a:cs typeface="Calibri" panose="020F0502020204030204" pitchFamily="34" charset="0"/>
              </a:rPr>
              <a:t>werden!</a:t>
            </a:r>
          </a:p>
        </p:txBody>
      </p:sp>
      <p:sp>
        <p:nvSpPr>
          <p:cNvPr id="15" name="Textfeld 14">
            <a:extLst>
              <a:ext uri="{FF2B5EF4-FFF2-40B4-BE49-F238E27FC236}">
                <a16:creationId xmlns:a16="http://schemas.microsoft.com/office/drawing/2014/main" id="{D7B2BFBF-4630-4C81-A63A-CE6C132B1510}"/>
              </a:ext>
            </a:extLst>
          </p:cNvPr>
          <p:cNvSpPr txBox="1"/>
          <p:nvPr/>
        </p:nvSpPr>
        <p:spPr>
          <a:xfrm>
            <a:off x="345440" y="4913574"/>
            <a:ext cx="8890000" cy="923330"/>
          </a:xfrm>
          <a:prstGeom prst="rect">
            <a:avLst/>
          </a:prstGeom>
          <a:noFill/>
        </p:spPr>
        <p:txBody>
          <a:bodyPr wrap="square" rtlCol="0">
            <a:spAutoFit/>
          </a:bodyPr>
          <a:lstStyle/>
          <a:p>
            <a:pPr marL="538163" lvl="1" indent="-182563">
              <a:buFont typeface="Courier New" panose="02070309020205020404" pitchFamily="49" charset="0"/>
              <a:buChar char="o"/>
            </a:pPr>
            <a:r>
              <a:rPr lang="de-DE" sz="1800" dirty="0">
                <a:solidFill>
                  <a:srgbClr val="3333FF"/>
                </a:solidFill>
                <a:latin typeface="Calibri" panose="020F0502020204030204" pitchFamily="34" charset="0"/>
                <a:cs typeface="Calibri" panose="020F0502020204030204" pitchFamily="34" charset="0"/>
              </a:rPr>
              <a:t>Durch die </a:t>
            </a:r>
            <a:r>
              <a:rPr lang="de-DE" sz="1800" b="1" dirty="0" err="1">
                <a:solidFill>
                  <a:srgbClr val="3333FF"/>
                </a:solidFill>
                <a:latin typeface="Calibri" panose="020F0502020204030204" pitchFamily="34" charset="0"/>
                <a:cs typeface="Calibri" panose="020F0502020204030204" pitchFamily="34" charset="0"/>
              </a:rPr>
              <a:t>Sektorkopplung</a:t>
            </a:r>
            <a:r>
              <a:rPr lang="de-DE" sz="1800" u="sng" dirty="0">
                <a:solidFill>
                  <a:srgbClr val="3333FF"/>
                </a:solidFill>
                <a:latin typeface="Calibri" panose="020F0502020204030204" pitchFamily="34" charset="0"/>
                <a:cs typeface="Calibri" panose="020F0502020204030204" pitchFamily="34" charset="0"/>
              </a:rPr>
              <a:t> </a:t>
            </a:r>
            <a:r>
              <a:rPr lang="de-DE" sz="1800" b="1" dirty="0">
                <a:solidFill>
                  <a:srgbClr val="3333FF"/>
                </a:solidFill>
                <a:latin typeface="Calibri" panose="020F0502020204030204" pitchFamily="34" charset="0"/>
                <a:cs typeface="Calibri" panose="020F0502020204030204" pitchFamily="34" charset="0"/>
              </a:rPr>
              <a:t>beim Verbraucher (</a:t>
            </a:r>
            <a:r>
              <a:rPr lang="de-DE" sz="1800" b="1" dirty="0" err="1">
                <a:solidFill>
                  <a:srgbClr val="3333FF"/>
                </a:solidFill>
                <a:latin typeface="Calibri" panose="020F0502020204030204" pitchFamily="34" charset="0"/>
                <a:cs typeface="Calibri" panose="020F0502020204030204" pitchFamily="34" charset="0"/>
              </a:rPr>
              <a:t>ProSumer</a:t>
            </a:r>
            <a:r>
              <a:rPr lang="de-DE" sz="1800" b="1" dirty="0">
                <a:solidFill>
                  <a:srgbClr val="3333FF"/>
                </a:solidFill>
                <a:latin typeface="Calibri" panose="020F0502020204030204" pitchFamily="34" charset="0"/>
                <a:cs typeface="Calibri" panose="020F0502020204030204" pitchFamily="34" charset="0"/>
              </a:rPr>
              <a:t>) </a:t>
            </a:r>
            <a:r>
              <a:rPr lang="de-DE" sz="1800" dirty="0">
                <a:solidFill>
                  <a:srgbClr val="3333FF"/>
                </a:solidFill>
                <a:latin typeface="Calibri" panose="020F0502020204030204" pitchFamily="34" charset="0"/>
                <a:cs typeface="Calibri" panose="020F0502020204030204" pitchFamily="34" charset="0"/>
              </a:rPr>
              <a:t>kann die </a:t>
            </a:r>
            <a:r>
              <a:rPr lang="de-DE" sz="1800" b="1" dirty="0">
                <a:solidFill>
                  <a:srgbClr val="3333FF"/>
                </a:solidFill>
                <a:latin typeface="Calibri" panose="020F0502020204030204" pitchFamily="34" charset="0"/>
                <a:cs typeface="Calibri" panose="020F0502020204030204" pitchFamily="34" charset="0"/>
              </a:rPr>
              <a:t>Eigenversorgung</a:t>
            </a:r>
            <a:r>
              <a:rPr lang="de-DE" sz="1800" dirty="0">
                <a:solidFill>
                  <a:srgbClr val="3333FF"/>
                </a:solidFill>
                <a:latin typeface="Calibri" panose="020F0502020204030204" pitchFamily="34" charset="0"/>
                <a:cs typeface="Calibri" panose="020F0502020204030204" pitchFamily="34" charset="0"/>
              </a:rPr>
              <a:t> wesentlich gesteigert werden. Darüber hinaus können netzdienliche Leistungen z.B. mit Power </a:t>
            </a:r>
            <a:r>
              <a:rPr lang="de-DE" sz="1800" dirty="0" err="1">
                <a:solidFill>
                  <a:srgbClr val="3333FF"/>
                </a:solidFill>
                <a:latin typeface="Calibri" panose="020F0502020204030204" pitchFamily="34" charset="0"/>
                <a:cs typeface="Calibri" panose="020F0502020204030204" pitchFamily="34" charset="0"/>
              </a:rPr>
              <a:t>to</a:t>
            </a:r>
            <a:r>
              <a:rPr lang="de-DE" sz="1800" dirty="0">
                <a:solidFill>
                  <a:srgbClr val="3333FF"/>
                </a:solidFill>
                <a:latin typeface="Calibri" panose="020F0502020204030204" pitchFamily="34" charset="0"/>
                <a:cs typeface="Calibri" panose="020F0502020204030204" pitchFamily="34" charset="0"/>
              </a:rPr>
              <a:t> Heat und Rückspeisung von Auto-Akkus ins Netz erbracht werden!</a:t>
            </a:r>
          </a:p>
        </p:txBody>
      </p:sp>
      <p:sp>
        <p:nvSpPr>
          <p:cNvPr id="19" name="Textfeld 18">
            <a:extLst>
              <a:ext uri="{FF2B5EF4-FFF2-40B4-BE49-F238E27FC236}">
                <a16:creationId xmlns:a16="http://schemas.microsoft.com/office/drawing/2014/main" id="{0A5323EE-7137-478E-BB97-4BED75AE65E8}"/>
              </a:ext>
            </a:extLst>
          </p:cNvPr>
          <p:cNvSpPr txBox="1"/>
          <p:nvPr/>
        </p:nvSpPr>
        <p:spPr>
          <a:xfrm>
            <a:off x="345440" y="3420479"/>
            <a:ext cx="8890000" cy="923330"/>
          </a:xfrm>
          <a:prstGeom prst="rect">
            <a:avLst/>
          </a:prstGeom>
          <a:noFill/>
        </p:spPr>
        <p:txBody>
          <a:bodyPr wrap="square" rtlCol="0">
            <a:spAutoFit/>
          </a:bodyPr>
          <a:lstStyle/>
          <a:p>
            <a:pPr marL="538163" lvl="1" indent="-182563">
              <a:buFont typeface="Courier New" panose="02070309020205020404" pitchFamily="49" charset="0"/>
              <a:buChar char="o"/>
            </a:pPr>
            <a:r>
              <a:rPr lang="de-DE" sz="1800" dirty="0">
                <a:solidFill>
                  <a:srgbClr val="3333FF"/>
                </a:solidFill>
                <a:latin typeface="Calibri" panose="020F0502020204030204" pitchFamily="34" charset="0"/>
                <a:cs typeface="Calibri" panose="020F0502020204030204" pitchFamily="34" charset="0"/>
              </a:rPr>
              <a:t>In der </a:t>
            </a:r>
            <a:r>
              <a:rPr lang="de-DE" sz="1800" b="1" dirty="0">
                <a:solidFill>
                  <a:srgbClr val="3333FF"/>
                </a:solidFill>
                <a:latin typeface="Calibri" panose="020F0502020204030204" pitchFamily="34" charset="0"/>
                <a:cs typeface="Calibri" panose="020F0502020204030204" pitchFamily="34" charset="0"/>
              </a:rPr>
              <a:t>Wärmewende</a:t>
            </a:r>
            <a:r>
              <a:rPr lang="de-DE" sz="1800" dirty="0">
                <a:solidFill>
                  <a:srgbClr val="3333FF"/>
                </a:solidFill>
                <a:latin typeface="Calibri" panose="020F0502020204030204" pitchFamily="34" charset="0"/>
                <a:cs typeface="Calibri" panose="020F0502020204030204" pitchFamily="34" charset="0"/>
              </a:rPr>
              <a:t> können mit dem Ersatz von fossilen Wärmeerzeugern durch Wärmepumpen mit einer Jahresarbeitszahl &gt;4, </a:t>
            </a:r>
            <a:r>
              <a:rPr lang="de-DE" sz="1800" b="1" dirty="0">
                <a:solidFill>
                  <a:srgbClr val="3333FF"/>
                </a:solidFill>
                <a:latin typeface="Calibri" panose="020F0502020204030204" pitchFamily="34" charset="0"/>
                <a:cs typeface="Calibri" panose="020F0502020204030204" pitchFamily="34" charset="0"/>
              </a:rPr>
              <a:t>mehr als 75% Energie eingespart </a:t>
            </a:r>
            <a:r>
              <a:rPr lang="de-DE" sz="1800" dirty="0">
                <a:solidFill>
                  <a:srgbClr val="3333FF"/>
                </a:solidFill>
                <a:latin typeface="Calibri" panose="020F0502020204030204" pitchFamily="34" charset="0"/>
                <a:cs typeface="Calibri" panose="020F0502020204030204" pitchFamily="34" charset="0"/>
              </a:rPr>
              <a:t>werden!</a:t>
            </a:r>
          </a:p>
        </p:txBody>
      </p:sp>
      <p:grpSp>
        <p:nvGrpSpPr>
          <p:cNvPr id="3" name="Gruppieren 2">
            <a:extLst>
              <a:ext uri="{FF2B5EF4-FFF2-40B4-BE49-F238E27FC236}">
                <a16:creationId xmlns:a16="http://schemas.microsoft.com/office/drawing/2014/main" id="{4B0443F1-1827-46B8-B454-7411D7313B6D}"/>
              </a:ext>
            </a:extLst>
          </p:cNvPr>
          <p:cNvGrpSpPr/>
          <p:nvPr/>
        </p:nvGrpSpPr>
        <p:grpSpPr>
          <a:xfrm>
            <a:off x="1475509" y="820859"/>
            <a:ext cx="2483427" cy="1437574"/>
            <a:chOff x="1475509" y="820859"/>
            <a:chExt cx="2483427" cy="1437574"/>
          </a:xfrm>
        </p:grpSpPr>
        <p:sp>
          <p:nvSpPr>
            <p:cNvPr id="2" name="Rechteck 1">
              <a:extLst>
                <a:ext uri="{FF2B5EF4-FFF2-40B4-BE49-F238E27FC236}">
                  <a16:creationId xmlns:a16="http://schemas.microsoft.com/office/drawing/2014/main" id="{EEB263C5-5CED-4415-B535-702A82E74B43}"/>
                </a:ext>
              </a:extLst>
            </p:cNvPr>
            <p:cNvSpPr/>
            <p:nvPr/>
          </p:nvSpPr>
          <p:spPr bwMode="auto">
            <a:xfrm>
              <a:off x="1475509" y="820859"/>
              <a:ext cx="2483427" cy="1437574"/>
            </a:xfrm>
            <a:prstGeom prst="rect">
              <a:avLst/>
            </a:prstGeom>
            <a:solidFill>
              <a:schemeClr val="bg1">
                <a:lumMod val="8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nvGrpSpPr>
            <p:cNvPr id="17" name="Gruppieren 16">
              <a:extLst>
                <a:ext uri="{FF2B5EF4-FFF2-40B4-BE49-F238E27FC236}">
                  <a16:creationId xmlns:a16="http://schemas.microsoft.com/office/drawing/2014/main" id="{43D72002-6FC2-4E5A-8386-1D0F84F007F5}"/>
                </a:ext>
              </a:extLst>
            </p:cNvPr>
            <p:cNvGrpSpPr/>
            <p:nvPr/>
          </p:nvGrpSpPr>
          <p:grpSpPr>
            <a:xfrm>
              <a:off x="1795565" y="978001"/>
              <a:ext cx="1963558" cy="1146866"/>
              <a:chOff x="2867727" y="1993004"/>
              <a:chExt cx="1155292" cy="654451"/>
            </a:xfrm>
          </p:grpSpPr>
          <p:cxnSp>
            <p:nvCxnSpPr>
              <p:cNvPr id="18" name="Gerader Verbinder 17">
                <a:extLst>
                  <a:ext uri="{FF2B5EF4-FFF2-40B4-BE49-F238E27FC236}">
                    <a16:creationId xmlns:a16="http://schemas.microsoft.com/office/drawing/2014/main" id="{EFA87CDE-AC20-4502-B226-DF5B061843A5}"/>
                  </a:ext>
                </a:extLst>
              </p:cNvPr>
              <p:cNvCxnSpPr/>
              <p:nvPr/>
            </p:nvCxnSpPr>
            <p:spPr bwMode="auto">
              <a:xfrm>
                <a:off x="2867727" y="2647455"/>
                <a:ext cx="147980" cy="0"/>
              </a:xfrm>
              <a:prstGeom prst="line">
                <a:avLst/>
              </a:prstGeom>
              <a:solidFill>
                <a:srgbClr val="FF0000"/>
              </a:solidFill>
              <a:ln w="19050" cap="flat" cmpd="sng" algn="ctr">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r Verbinder 20">
                <a:extLst>
                  <a:ext uri="{FF2B5EF4-FFF2-40B4-BE49-F238E27FC236}">
                    <a16:creationId xmlns:a16="http://schemas.microsoft.com/office/drawing/2014/main" id="{A86D7BD4-EF23-41CD-8C60-0A72B963E52C}"/>
                  </a:ext>
                </a:extLst>
              </p:cNvPr>
              <p:cNvCxnSpPr>
                <a:cxnSpLocks/>
              </p:cNvCxnSpPr>
              <p:nvPr/>
            </p:nvCxnSpPr>
            <p:spPr bwMode="auto">
              <a:xfrm>
                <a:off x="2867727" y="1993004"/>
                <a:ext cx="1155292" cy="346829"/>
              </a:xfrm>
              <a:prstGeom prst="line">
                <a:avLst/>
              </a:prstGeom>
              <a:solidFill>
                <a:srgbClr val="FF0000"/>
              </a:solidFill>
              <a:ln w="76200"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r Verbinder 21">
                <a:extLst>
                  <a:ext uri="{FF2B5EF4-FFF2-40B4-BE49-F238E27FC236}">
                    <a16:creationId xmlns:a16="http://schemas.microsoft.com/office/drawing/2014/main" id="{7D143ADD-4941-4DC2-923C-1ACDAE7B8B1B}"/>
                  </a:ext>
                </a:extLst>
              </p:cNvPr>
              <p:cNvCxnSpPr>
                <a:cxnSpLocks/>
              </p:cNvCxnSpPr>
              <p:nvPr/>
            </p:nvCxnSpPr>
            <p:spPr bwMode="auto">
              <a:xfrm flipV="1">
                <a:off x="3015707" y="2339833"/>
                <a:ext cx="1007312" cy="307622"/>
              </a:xfrm>
              <a:prstGeom prst="line">
                <a:avLst/>
              </a:prstGeom>
              <a:solidFill>
                <a:srgbClr val="FF0000"/>
              </a:solidFill>
              <a:ln w="19050" cap="flat" cmpd="sng" algn="ctr">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Tree>
    <p:extLst>
      <p:ext uri="{BB962C8B-B14F-4D97-AF65-F5344CB8AC3E}">
        <p14:creationId xmlns:p14="http://schemas.microsoft.com/office/powerpoint/2010/main" val="430567369"/>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1+#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1000" fill="hold"/>
                                        <p:tgtEl>
                                          <p:spTgt spid="19"/>
                                        </p:tgtEl>
                                        <p:attrNameLst>
                                          <p:attrName>ppt_x</p:attrName>
                                        </p:attrNameLst>
                                      </p:cBhvr>
                                      <p:tavLst>
                                        <p:tav tm="0">
                                          <p:val>
                                            <p:strVal val="1+#ppt_w/2"/>
                                          </p:val>
                                        </p:tav>
                                        <p:tav tm="100000">
                                          <p:val>
                                            <p:strVal val="#ppt_x"/>
                                          </p:val>
                                        </p:tav>
                                      </p:tavLst>
                                    </p:anim>
                                    <p:anim calcmode="lin" valueType="num">
                                      <p:cBhvr additive="base">
                                        <p:cTn id="14" dur="1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1+#ppt_w/2"/>
                                          </p:val>
                                        </p:tav>
                                        <p:tav tm="100000">
                                          <p:val>
                                            <p:strVal val="#ppt_x"/>
                                          </p:val>
                                        </p:tav>
                                      </p:tavLst>
                                    </p:anim>
                                    <p:anim calcmode="lin" valueType="num">
                                      <p:cBhvr additive="base">
                                        <p:cTn id="20"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1000" fill="hold"/>
                                        <p:tgtEl>
                                          <p:spTgt spid="15"/>
                                        </p:tgtEl>
                                        <p:attrNameLst>
                                          <p:attrName>ppt_x</p:attrName>
                                        </p:attrNameLst>
                                      </p:cBhvr>
                                      <p:tavLst>
                                        <p:tav tm="0">
                                          <p:val>
                                            <p:strVal val="1+#ppt_w/2"/>
                                          </p:val>
                                        </p:tav>
                                        <p:tav tm="100000">
                                          <p:val>
                                            <p:strVal val="#ppt_x"/>
                                          </p:val>
                                        </p:tav>
                                      </p:tavLst>
                                    </p:anim>
                                    <p:anim calcmode="lin" valueType="num">
                                      <p:cBhvr additive="base">
                                        <p:cTn id="26"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1000" fill="hold"/>
                                        <p:tgtEl>
                                          <p:spTgt spid="13"/>
                                        </p:tgtEl>
                                        <p:attrNameLst>
                                          <p:attrName>ppt_x</p:attrName>
                                        </p:attrNameLst>
                                      </p:cBhvr>
                                      <p:tavLst>
                                        <p:tav tm="0">
                                          <p:val>
                                            <p:strVal val="1+#ppt_w/2"/>
                                          </p:val>
                                        </p:tav>
                                        <p:tav tm="100000">
                                          <p:val>
                                            <p:strVal val="#ppt_x"/>
                                          </p:val>
                                        </p:tav>
                                      </p:tavLst>
                                    </p:anim>
                                    <p:anim calcmode="lin" valueType="num">
                                      <p:cBhvr additive="base">
                                        <p:cTn id="32"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a:extLst>
              <a:ext uri="{FF2B5EF4-FFF2-40B4-BE49-F238E27FC236}">
                <a16:creationId xmlns:a16="http://schemas.microsoft.com/office/drawing/2014/main" id="{EF3BFF5B-B7BA-481C-96FD-B4EB5596984F}"/>
              </a:ext>
            </a:extLst>
          </p:cNvPr>
          <p:cNvSpPr>
            <a:spLocks noChangeArrowheads="1"/>
          </p:cNvSpPr>
          <p:nvPr/>
        </p:nvSpPr>
        <p:spPr bwMode="auto">
          <a:xfrm>
            <a:off x="1328738" y="9525"/>
            <a:ext cx="7464425" cy="615553"/>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2000" dirty="0">
                <a:solidFill>
                  <a:schemeClr val="bg1"/>
                </a:solidFill>
              </a:rPr>
              <a:t>Herausforderungen und Maßnahmen bei der Zielerreichung</a:t>
            </a:r>
            <a:br>
              <a:rPr lang="de-DE" altLang="de-DE" sz="2000" dirty="0">
                <a:solidFill>
                  <a:schemeClr val="bg1"/>
                </a:solidFill>
              </a:rPr>
            </a:br>
            <a:r>
              <a:rPr lang="de-DE" altLang="de-DE" sz="2000" dirty="0">
                <a:solidFill>
                  <a:schemeClr val="bg1"/>
                </a:solidFill>
              </a:rPr>
              <a:t>Reduzierung des Energieverbrauchs: </a:t>
            </a:r>
            <a:r>
              <a:rPr lang="de-DE" altLang="de-DE" sz="2000" b="1" dirty="0">
                <a:solidFill>
                  <a:schemeClr val="bg1"/>
                </a:solidFill>
              </a:rPr>
              <a:t>Suffizienz</a:t>
            </a:r>
          </a:p>
        </p:txBody>
      </p:sp>
      <p:sp>
        <p:nvSpPr>
          <p:cNvPr id="16" name="Textfeld 15">
            <a:extLst>
              <a:ext uri="{FF2B5EF4-FFF2-40B4-BE49-F238E27FC236}">
                <a16:creationId xmlns:a16="http://schemas.microsoft.com/office/drawing/2014/main" id="{D3085FAC-2BC5-43B5-96D8-93FDFE68335D}"/>
              </a:ext>
            </a:extLst>
          </p:cNvPr>
          <p:cNvSpPr txBox="1"/>
          <p:nvPr/>
        </p:nvSpPr>
        <p:spPr>
          <a:xfrm>
            <a:off x="345440" y="1070173"/>
            <a:ext cx="8890000" cy="1200329"/>
          </a:xfrm>
          <a:prstGeom prst="rect">
            <a:avLst/>
          </a:prstGeom>
          <a:noFill/>
        </p:spPr>
        <p:txBody>
          <a:bodyPr wrap="square" rtlCol="0">
            <a:spAutoFit/>
          </a:bodyPr>
          <a:lstStyle/>
          <a:p>
            <a:pPr marL="285750" indent="-285750">
              <a:buFont typeface="Wingdings" panose="05000000000000000000" pitchFamily="2" charset="2"/>
              <a:buChar char="Ø"/>
            </a:pPr>
            <a:r>
              <a:rPr lang="de-DE" sz="1800" dirty="0">
                <a:solidFill>
                  <a:srgbClr val="3333FF"/>
                </a:solidFill>
                <a:latin typeface="Calibri" panose="020F0502020204030204" pitchFamily="34" charset="0"/>
                <a:cs typeface="Calibri" panose="020F0502020204030204" pitchFamily="34" charset="0"/>
              </a:rPr>
              <a:t> </a:t>
            </a:r>
            <a:r>
              <a:rPr lang="de-DE" sz="1800" b="1" dirty="0">
                <a:solidFill>
                  <a:srgbClr val="3333FF"/>
                </a:solidFill>
                <a:latin typeface="Calibri" panose="020F0502020204030204" pitchFamily="34" charset="0"/>
                <a:cs typeface="Calibri" panose="020F0502020204030204" pitchFamily="34" charset="0"/>
              </a:rPr>
              <a:t>Suffizienz-Steigerungen</a:t>
            </a:r>
            <a:r>
              <a:rPr lang="de-DE" sz="1800" dirty="0">
                <a:solidFill>
                  <a:srgbClr val="3333FF"/>
                </a:solidFill>
                <a:latin typeface="Calibri" panose="020F0502020204030204" pitchFamily="34" charset="0"/>
                <a:cs typeface="Calibri" panose="020F0502020204030204" pitchFamily="34" charset="0"/>
              </a:rPr>
              <a:t> (Einsparung durch Verhaltensänderungen in der Gesellschaft)</a:t>
            </a:r>
          </a:p>
          <a:p>
            <a:pPr marL="355600" lvl="1"/>
            <a:r>
              <a:rPr lang="de-DE" sz="1800" dirty="0">
                <a:solidFill>
                  <a:srgbClr val="3333FF"/>
                </a:solidFill>
                <a:latin typeface="Calibri" panose="020F0502020204030204" pitchFamily="34" charset="0"/>
                <a:cs typeface="Calibri" panose="020F0502020204030204" pitchFamily="34" charset="0"/>
              </a:rPr>
              <a:t>Die</a:t>
            </a:r>
            <a:r>
              <a:rPr lang="de-DE" sz="1800" b="1" dirty="0">
                <a:solidFill>
                  <a:srgbClr val="3333FF"/>
                </a:solidFill>
                <a:latin typeface="Calibri" panose="020F0502020204030204" pitchFamily="34" charset="0"/>
                <a:cs typeface="Calibri" panose="020F0502020204030204" pitchFamily="34" charset="0"/>
              </a:rPr>
              <a:t> Gesellschaft </a:t>
            </a:r>
            <a:r>
              <a:rPr lang="de-DE" sz="1800" dirty="0">
                <a:solidFill>
                  <a:srgbClr val="3333FF"/>
                </a:solidFill>
                <a:latin typeface="Calibri" panose="020F0502020204030204" pitchFamily="34" charset="0"/>
                <a:cs typeface="Calibri" panose="020F0502020204030204" pitchFamily="34" charset="0"/>
              </a:rPr>
              <a:t>muss das </a:t>
            </a:r>
            <a:r>
              <a:rPr lang="de-DE" sz="1800" b="1" dirty="0">
                <a:solidFill>
                  <a:srgbClr val="3333FF"/>
                </a:solidFill>
                <a:latin typeface="Calibri" panose="020F0502020204030204" pitchFamily="34" charset="0"/>
                <a:cs typeface="Calibri" panose="020F0502020204030204" pitchFamily="34" charset="0"/>
              </a:rPr>
              <a:t>richtige Maß </a:t>
            </a:r>
            <a:r>
              <a:rPr lang="de-DE" sz="1800" dirty="0">
                <a:solidFill>
                  <a:srgbClr val="3333FF"/>
                </a:solidFill>
                <a:latin typeface="Calibri" panose="020F0502020204030204" pitchFamily="34" charset="0"/>
                <a:cs typeface="Calibri" panose="020F0502020204030204" pitchFamily="34" charset="0"/>
              </a:rPr>
              <a:t>finden, wie sie mit den </a:t>
            </a:r>
            <a:r>
              <a:rPr lang="de-DE" sz="1800" b="1" dirty="0">
                <a:solidFill>
                  <a:srgbClr val="3333FF"/>
                </a:solidFill>
                <a:latin typeface="Calibri" panose="020F0502020204030204" pitchFamily="34" charset="0"/>
                <a:cs typeface="Calibri" panose="020F0502020204030204" pitchFamily="34" charset="0"/>
              </a:rPr>
              <a:t>Ressourcen</a:t>
            </a:r>
            <a:r>
              <a:rPr lang="de-DE" sz="1800" dirty="0">
                <a:solidFill>
                  <a:srgbClr val="3333FF"/>
                </a:solidFill>
                <a:latin typeface="Calibri" panose="020F0502020204030204" pitchFamily="34" charset="0"/>
                <a:cs typeface="Calibri" panose="020F0502020204030204" pitchFamily="34" charset="0"/>
              </a:rPr>
              <a:t> unseres Planeten Erde umgeht!</a:t>
            </a:r>
          </a:p>
          <a:p>
            <a:pPr marL="355600" lvl="1"/>
            <a:endParaRPr lang="de-DE" sz="1800" dirty="0">
              <a:solidFill>
                <a:srgbClr val="3333FF"/>
              </a:solidFill>
              <a:latin typeface="Calibri" panose="020F0502020204030204" pitchFamily="34" charset="0"/>
              <a:cs typeface="Calibri" panose="020F0502020204030204" pitchFamily="34" charset="0"/>
            </a:endParaRPr>
          </a:p>
        </p:txBody>
      </p:sp>
      <p:sp>
        <p:nvSpPr>
          <p:cNvPr id="20" name="Textfeld 19">
            <a:extLst>
              <a:ext uri="{FF2B5EF4-FFF2-40B4-BE49-F238E27FC236}">
                <a16:creationId xmlns:a16="http://schemas.microsoft.com/office/drawing/2014/main" id="{924C9B0C-4711-47D0-8820-E687A8353E6F}"/>
              </a:ext>
            </a:extLst>
          </p:cNvPr>
          <p:cNvSpPr txBox="1"/>
          <p:nvPr/>
        </p:nvSpPr>
        <p:spPr>
          <a:xfrm>
            <a:off x="641350" y="2085836"/>
            <a:ext cx="9183370" cy="369332"/>
          </a:xfrm>
          <a:prstGeom prst="rect">
            <a:avLst/>
          </a:prstGeom>
          <a:noFill/>
        </p:spPr>
        <p:txBody>
          <a:bodyPr wrap="square">
            <a:spAutoFit/>
          </a:bodyPr>
          <a:lstStyle/>
          <a:p>
            <a:r>
              <a:rPr lang="de-DE" sz="1800" b="1" dirty="0">
                <a:solidFill>
                  <a:srgbClr val="3333FF"/>
                </a:solidFill>
                <a:latin typeface="Calibri" panose="020F0502020204030204" pitchFamily="34" charset="0"/>
                <a:cs typeface="Calibri" panose="020F0502020204030204" pitchFamily="34" charset="0"/>
                <a:sym typeface="Wingdings" panose="05000000000000000000" pitchFamily="2" charset="2"/>
              </a:rPr>
              <a:t> </a:t>
            </a:r>
            <a:r>
              <a:rPr lang="de-DE" sz="1800" b="1" dirty="0">
                <a:solidFill>
                  <a:srgbClr val="3333FF"/>
                </a:solidFill>
                <a:latin typeface="Calibri" panose="020F0502020204030204" pitchFamily="34" charset="0"/>
                <a:cs typeface="Calibri" panose="020F0502020204030204" pitchFamily="34" charset="0"/>
              </a:rPr>
              <a:t>Aufklärungskampagnen für Verbraucher aller Sektoren und Altersgruppen  sind notwendig!</a:t>
            </a:r>
            <a:endParaRPr lang="de-DE" sz="1800" b="1" dirty="0"/>
          </a:p>
        </p:txBody>
      </p:sp>
    </p:spTree>
    <p:extLst>
      <p:ext uri="{BB962C8B-B14F-4D97-AF65-F5344CB8AC3E}">
        <p14:creationId xmlns:p14="http://schemas.microsoft.com/office/powerpoint/2010/main" val="2201523698"/>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1+#ppt_w/2"/>
                                          </p:val>
                                        </p:tav>
                                        <p:tav tm="100000">
                                          <p:val>
                                            <p:strVal val="#ppt_x"/>
                                          </p:val>
                                        </p:tav>
                                      </p:tavLst>
                                    </p:anim>
                                    <p:anim calcmode="lin" valueType="num">
                                      <p:cBhvr additive="base">
                                        <p:cTn id="8" dur="1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356209" y="19034"/>
            <a:ext cx="7568610" cy="738664"/>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Suffizienz und Effizienz (1)</a:t>
            </a:r>
            <a:br>
              <a:rPr lang="de-DE" altLang="de-DE" dirty="0">
                <a:solidFill>
                  <a:schemeClr val="bg1"/>
                </a:solidFill>
              </a:rPr>
            </a:br>
            <a:r>
              <a:rPr lang="de-DE" altLang="de-DE" dirty="0">
                <a:solidFill>
                  <a:schemeClr val="bg1"/>
                </a:solidFill>
              </a:rPr>
              <a:t>Suffizienz: Genügsamkeit = Gewinn an Lebensqualität  </a:t>
            </a:r>
            <a:endParaRPr lang="de-DE" altLang="de-DE" sz="2000" dirty="0">
              <a:solidFill>
                <a:schemeClr val="bg1"/>
              </a:solidFill>
            </a:endParaRPr>
          </a:p>
        </p:txBody>
      </p:sp>
      <p:sp>
        <p:nvSpPr>
          <p:cNvPr id="7" name="Textfeld 6">
            <a:extLst>
              <a:ext uri="{FF2B5EF4-FFF2-40B4-BE49-F238E27FC236}">
                <a16:creationId xmlns:a16="http://schemas.microsoft.com/office/drawing/2014/main" id="{1353F723-4AEA-4185-90F1-6304F25740FA}"/>
              </a:ext>
            </a:extLst>
          </p:cNvPr>
          <p:cNvSpPr txBox="1"/>
          <p:nvPr/>
        </p:nvSpPr>
        <p:spPr>
          <a:xfrm>
            <a:off x="2854047" y="852465"/>
            <a:ext cx="7051953" cy="2554545"/>
          </a:xfrm>
          <a:prstGeom prst="rect">
            <a:avLst/>
          </a:prstGeom>
          <a:noFill/>
        </p:spPr>
        <p:txBody>
          <a:bodyPr wrap="square" rtlCol="0">
            <a:spAutoFit/>
          </a:bodyPr>
          <a:lstStyle/>
          <a:p>
            <a:r>
              <a:rPr lang="de-DE" sz="1600" dirty="0">
                <a:solidFill>
                  <a:srgbClr val="3333FF"/>
                </a:solidFill>
              </a:rPr>
              <a:t>Bei der </a:t>
            </a:r>
            <a:r>
              <a:rPr lang="de-DE" sz="1600" u="sng" dirty="0">
                <a:solidFill>
                  <a:srgbClr val="3333FF"/>
                </a:solidFill>
              </a:rPr>
              <a:t>Suffizienz</a:t>
            </a:r>
            <a:r>
              <a:rPr lang="de-DE" sz="1600" dirty="0">
                <a:solidFill>
                  <a:srgbClr val="3333FF"/>
                </a:solidFill>
              </a:rPr>
              <a:t>, im energetischen Sinne, geht es darum das Verhalten in der Gesellschaft so zu gestalten, dass unnötiger Verbrauch von Ressourcen wie Energie aber auch Stoffe vermieden werden.</a:t>
            </a:r>
          </a:p>
          <a:p>
            <a:r>
              <a:rPr lang="de-DE" sz="1600" dirty="0">
                <a:solidFill>
                  <a:srgbClr val="3333FF"/>
                </a:solidFill>
              </a:rPr>
              <a:t>Manfred Linz beschreibt Suffizienz als die Frage nach dem rechten Maß und definiert die Öko-Suffizienz als „Lebens- und Wirtschaftsweise, die dem übermäßigen Verbrauch von Gütern und damit Stoffen und Energie ein Ende setzt“.</a:t>
            </a:r>
            <a:br>
              <a:rPr lang="de-DE" sz="1600" dirty="0">
                <a:solidFill>
                  <a:srgbClr val="3333FF"/>
                </a:solidFill>
              </a:rPr>
            </a:br>
            <a:r>
              <a:rPr lang="de-DE" sz="1600" dirty="0">
                <a:solidFill>
                  <a:srgbClr val="3333FF"/>
                </a:solidFill>
              </a:rPr>
              <a:t>Suffizienz ist eine notwendige Aufgabe der Politik und der Gesellschaft und bedeutet u.a. </a:t>
            </a:r>
            <a:r>
              <a:rPr lang="de-DE" sz="1600" i="1" dirty="0">
                <a:solidFill>
                  <a:srgbClr val="3333FF"/>
                </a:solidFill>
              </a:rPr>
              <a:t>Entschleunigung, Entflechtung, </a:t>
            </a:r>
            <a:r>
              <a:rPr lang="de-DE" sz="1600" i="1" dirty="0" err="1">
                <a:solidFill>
                  <a:srgbClr val="3333FF"/>
                </a:solidFill>
              </a:rPr>
              <a:t>Entkommerzialisierung</a:t>
            </a:r>
            <a:r>
              <a:rPr lang="de-DE" sz="1600" i="1" dirty="0">
                <a:solidFill>
                  <a:srgbClr val="3333FF"/>
                </a:solidFill>
              </a:rPr>
              <a:t> und Entrümpelung</a:t>
            </a:r>
            <a:r>
              <a:rPr lang="de-DE" sz="1600" dirty="0">
                <a:solidFill>
                  <a:srgbClr val="3333FF"/>
                </a:solidFill>
              </a:rPr>
              <a:t>!</a:t>
            </a:r>
          </a:p>
        </p:txBody>
      </p:sp>
      <p:sp>
        <p:nvSpPr>
          <p:cNvPr id="6" name="Textfeld 5">
            <a:extLst>
              <a:ext uri="{FF2B5EF4-FFF2-40B4-BE49-F238E27FC236}">
                <a16:creationId xmlns:a16="http://schemas.microsoft.com/office/drawing/2014/main" id="{ECA287FE-755C-425A-AA0B-3F6FC5FF564C}"/>
              </a:ext>
            </a:extLst>
          </p:cNvPr>
          <p:cNvSpPr txBox="1"/>
          <p:nvPr/>
        </p:nvSpPr>
        <p:spPr>
          <a:xfrm>
            <a:off x="437380" y="3378724"/>
            <a:ext cx="9385890" cy="1569660"/>
          </a:xfrm>
          <a:prstGeom prst="rect">
            <a:avLst/>
          </a:prstGeom>
          <a:noFill/>
        </p:spPr>
        <p:txBody>
          <a:bodyPr wrap="square" rtlCol="0">
            <a:spAutoFit/>
          </a:bodyPr>
          <a:lstStyle/>
          <a:p>
            <a:r>
              <a:rPr lang="de-DE" sz="1600" u="sng" dirty="0">
                <a:solidFill>
                  <a:srgbClr val="3333FF"/>
                </a:solidFill>
              </a:rPr>
              <a:t>Beispiele:-</a:t>
            </a:r>
            <a:br>
              <a:rPr lang="de-DE" sz="1600" dirty="0">
                <a:solidFill>
                  <a:srgbClr val="3333FF"/>
                </a:solidFill>
              </a:rPr>
            </a:br>
            <a:r>
              <a:rPr lang="de-DE" sz="1600" dirty="0">
                <a:solidFill>
                  <a:srgbClr val="3333FF"/>
                </a:solidFill>
              </a:rPr>
              <a:t>- aus Corona-Zeiten lernen: Besprechungen mit bekannten Partnern per Videokonferenz abhalten,</a:t>
            </a:r>
            <a:br>
              <a:rPr lang="de-DE" sz="1600" dirty="0">
                <a:solidFill>
                  <a:srgbClr val="3333FF"/>
                </a:solidFill>
              </a:rPr>
            </a:br>
            <a:r>
              <a:rPr lang="de-DE" sz="1600" dirty="0">
                <a:solidFill>
                  <a:srgbClr val="3333FF"/>
                </a:solidFill>
              </a:rPr>
              <a:t>  das spart Fahrtkosten, CO</a:t>
            </a:r>
            <a:r>
              <a:rPr lang="de-DE" sz="1600" baseline="-25000" dirty="0">
                <a:solidFill>
                  <a:srgbClr val="3333FF"/>
                </a:solidFill>
              </a:rPr>
              <a:t>2 </a:t>
            </a:r>
            <a:r>
              <a:rPr lang="de-DE" sz="1600" dirty="0">
                <a:solidFill>
                  <a:srgbClr val="3333FF"/>
                </a:solidFill>
              </a:rPr>
              <a:t>sowie Fahrzeit und kann spontan geplant werden!</a:t>
            </a:r>
            <a:br>
              <a:rPr lang="de-DE" sz="1600" dirty="0">
                <a:solidFill>
                  <a:srgbClr val="3333FF"/>
                </a:solidFill>
              </a:rPr>
            </a:br>
            <a:r>
              <a:rPr lang="de-DE" sz="1600" dirty="0">
                <a:solidFill>
                  <a:srgbClr val="3333FF"/>
                </a:solidFill>
              </a:rPr>
              <a:t>- die Raumtemperatur auf ein gesundes Maß absenken.</a:t>
            </a:r>
            <a:br>
              <a:rPr lang="de-DE" sz="1600" dirty="0">
                <a:solidFill>
                  <a:srgbClr val="3333FF"/>
                </a:solidFill>
              </a:rPr>
            </a:br>
            <a:r>
              <a:rPr lang="de-DE" sz="1600" dirty="0">
                <a:solidFill>
                  <a:srgbClr val="3333FF"/>
                </a:solidFill>
              </a:rPr>
              <a:t>- Fleischkonsum auf ein „artgerechtes“ Maß reduzieren. 1/3 der Lebensmittel werden weggeworfen!</a:t>
            </a:r>
            <a:br>
              <a:rPr lang="de-DE" sz="1600" dirty="0">
                <a:solidFill>
                  <a:srgbClr val="3333FF"/>
                </a:solidFill>
              </a:rPr>
            </a:br>
            <a:r>
              <a:rPr lang="de-DE" sz="1600" dirty="0">
                <a:solidFill>
                  <a:srgbClr val="3333FF"/>
                </a:solidFill>
              </a:rPr>
              <a:t>- Bezahlbarer Wohnraum auf kleinstem Raum: Tiny </a:t>
            </a:r>
            <a:r>
              <a:rPr lang="de-DE" sz="1600" dirty="0" err="1">
                <a:solidFill>
                  <a:srgbClr val="3333FF"/>
                </a:solidFill>
              </a:rPr>
              <a:t>Houses</a:t>
            </a:r>
            <a:endParaRPr lang="de-DE" sz="1600" dirty="0">
              <a:solidFill>
                <a:srgbClr val="3333FF"/>
              </a:solidFill>
            </a:endParaRPr>
          </a:p>
        </p:txBody>
      </p:sp>
      <p:pic>
        <p:nvPicPr>
          <p:cNvPr id="9" name="Grafik 8">
            <a:extLst>
              <a:ext uri="{FF2B5EF4-FFF2-40B4-BE49-F238E27FC236}">
                <a16:creationId xmlns:a16="http://schemas.microsoft.com/office/drawing/2014/main" id="{3624BCA3-A798-402F-8108-CCAF2F59ED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338" y="1166725"/>
            <a:ext cx="2416666" cy="1569660"/>
          </a:xfrm>
          <a:prstGeom prst="rect">
            <a:avLst/>
          </a:prstGeom>
        </p:spPr>
      </p:pic>
      <p:sp>
        <p:nvSpPr>
          <p:cNvPr id="10" name="Textfeld 9">
            <a:extLst>
              <a:ext uri="{FF2B5EF4-FFF2-40B4-BE49-F238E27FC236}">
                <a16:creationId xmlns:a16="http://schemas.microsoft.com/office/drawing/2014/main" id="{B62F537D-1B26-4EB0-AA9B-4998AC42E7AF}"/>
              </a:ext>
            </a:extLst>
          </p:cNvPr>
          <p:cNvSpPr txBox="1"/>
          <p:nvPr/>
        </p:nvSpPr>
        <p:spPr>
          <a:xfrm>
            <a:off x="437380" y="5043151"/>
            <a:ext cx="9385890" cy="1077218"/>
          </a:xfrm>
          <a:prstGeom prst="rect">
            <a:avLst/>
          </a:prstGeom>
          <a:noFill/>
        </p:spPr>
        <p:txBody>
          <a:bodyPr wrap="square" rtlCol="0">
            <a:spAutoFit/>
          </a:bodyPr>
          <a:lstStyle/>
          <a:p>
            <a:r>
              <a:rPr lang="de-DE" sz="1600" dirty="0">
                <a:solidFill>
                  <a:srgbClr val="3333FF"/>
                </a:solidFill>
              </a:rPr>
              <a:t>Sowohl Politik als auch unsere Gesellschaft tut sich sehr schwer damit,  das richtige Maß zu finden. Genügsamkeit wird von den Suffizienz-Kritikern gerne als „Verzicht“ abgetan. Dennoch müssen wir als Bewohner unseres Planeten Erde erkennen, dass wir in einem „endlichen System“ leben, was nicht beliebig Ressourcen zur Verfügung stellt und damit keinen Raum für weiteres Wachstum zulässt!</a:t>
            </a:r>
          </a:p>
        </p:txBody>
      </p:sp>
      <p:sp>
        <p:nvSpPr>
          <p:cNvPr id="11" name="Rectangle 4">
            <a:extLst>
              <a:ext uri="{FF2B5EF4-FFF2-40B4-BE49-F238E27FC236}">
                <a16:creationId xmlns:a16="http://schemas.microsoft.com/office/drawing/2014/main" id="{4E720D0D-4E20-46EE-B9CE-6997144A4BE9}"/>
              </a:ext>
            </a:extLst>
          </p:cNvPr>
          <p:cNvSpPr>
            <a:spLocks noChangeArrowheads="1"/>
          </p:cNvSpPr>
          <p:nvPr/>
        </p:nvSpPr>
        <p:spPr bwMode="auto">
          <a:xfrm>
            <a:off x="287338" y="6142241"/>
            <a:ext cx="9334500" cy="40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dirty="0">
                <a:solidFill>
                  <a:srgbClr val="00B050"/>
                </a:solidFill>
              </a:rPr>
              <a:t>„Gut leben statt viel zu haben“: Das muss die Einstellung der Zukunft sein!</a:t>
            </a:r>
          </a:p>
        </p:txBody>
      </p:sp>
    </p:spTree>
    <p:extLst>
      <p:ext uri="{BB962C8B-B14F-4D97-AF65-F5344CB8AC3E}">
        <p14:creationId xmlns:p14="http://schemas.microsoft.com/office/powerpoint/2010/main" val="245239088"/>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328738" y="-20550"/>
            <a:ext cx="4187878" cy="738664"/>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Suffizienz und Effizienz (2) </a:t>
            </a:r>
          </a:p>
          <a:p>
            <a:r>
              <a:rPr lang="de-DE" altLang="de-DE" dirty="0">
                <a:solidFill>
                  <a:schemeClr val="bg1"/>
                </a:solidFill>
              </a:rPr>
              <a:t>Effizienz: Die Dinge richtig tun </a:t>
            </a:r>
            <a:endParaRPr lang="de-DE" altLang="de-DE" sz="2000" dirty="0">
              <a:solidFill>
                <a:schemeClr val="bg1"/>
              </a:solidFill>
            </a:endParaRPr>
          </a:p>
        </p:txBody>
      </p:sp>
      <p:sp>
        <p:nvSpPr>
          <p:cNvPr id="15" name="Textfeld 14">
            <a:extLst>
              <a:ext uri="{FF2B5EF4-FFF2-40B4-BE49-F238E27FC236}">
                <a16:creationId xmlns:a16="http://schemas.microsoft.com/office/drawing/2014/main" id="{7CB8E89B-74A4-4AD9-87B9-2F09C8A260D4}"/>
              </a:ext>
            </a:extLst>
          </p:cNvPr>
          <p:cNvSpPr txBox="1"/>
          <p:nvPr/>
        </p:nvSpPr>
        <p:spPr>
          <a:xfrm>
            <a:off x="3278221" y="1021321"/>
            <a:ext cx="6253220" cy="1323439"/>
          </a:xfrm>
          <a:prstGeom prst="rect">
            <a:avLst/>
          </a:prstGeom>
          <a:noFill/>
        </p:spPr>
        <p:txBody>
          <a:bodyPr wrap="square" rtlCol="0">
            <a:spAutoFit/>
          </a:bodyPr>
          <a:lstStyle/>
          <a:p>
            <a:r>
              <a:rPr lang="de-DE" sz="1600" dirty="0">
                <a:solidFill>
                  <a:srgbClr val="3333FF"/>
                </a:solidFill>
              </a:rPr>
              <a:t>Bei der </a:t>
            </a:r>
            <a:r>
              <a:rPr lang="de-DE" sz="1600" u="sng" dirty="0">
                <a:solidFill>
                  <a:srgbClr val="3333FF"/>
                </a:solidFill>
              </a:rPr>
              <a:t>Effizienz</a:t>
            </a:r>
            <a:r>
              <a:rPr lang="de-DE" sz="1600" dirty="0">
                <a:solidFill>
                  <a:srgbClr val="3333FF"/>
                </a:solidFill>
              </a:rPr>
              <a:t>, im energetischen Sinne, geht es darum, Produkte und Prozesse in ihrem Wirkungsgrad maximal zu gestalten. Das bedeutet, dass das Verhältnis von Nutzenergie zur zugeführten Energie möglichst ein Maximum ist.</a:t>
            </a:r>
            <a:br>
              <a:rPr lang="de-DE" sz="1600" dirty="0">
                <a:solidFill>
                  <a:srgbClr val="3333FF"/>
                </a:solidFill>
              </a:rPr>
            </a:br>
            <a:r>
              <a:rPr lang="de-DE" sz="1600" dirty="0">
                <a:solidFill>
                  <a:srgbClr val="3333FF"/>
                </a:solidFill>
              </a:rPr>
              <a:t>Das ist eine klassische Aufgabe der „Ingenieurkunst“. </a:t>
            </a:r>
            <a:endParaRPr lang="de-DE" sz="1600" dirty="0">
              <a:solidFill>
                <a:srgbClr val="FF0000"/>
              </a:solidFill>
            </a:endParaRPr>
          </a:p>
        </p:txBody>
      </p:sp>
      <p:pic>
        <p:nvPicPr>
          <p:cNvPr id="3" name="Grafik 2" descr="Ein Bild, das Text, Gerät enthält.&#10;&#10;Automatisch generierte Beschreibung">
            <a:extLst>
              <a:ext uri="{FF2B5EF4-FFF2-40B4-BE49-F238E27FC236}">
                <a16:creationId xmlns:a16="http://schemas.microsoft.com/office/drawing/2014/main" id="{AFF368FE-7B08-4B74-99E4-312B197283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905" y="927505"/>
            <a:ext cx="2792316" cy="1675390"/>
          </a:xfrm>
          <a:prstGeom prst="rect">
            <a:avLst/>
          </a:prstGeom>
        </p:spPr>
      </p:pic>
      <p:sp>
        <p:nvSpPr>
          <p:cNvPr id="8" name="Textfeld 7">
            <a:extLst>
              <a:ext uri="{FF2B5EF4-FFF2-40B4-BE49-F238E27FC236}">
                <a16:creationId xmlns:a16="http://schemas.microsoft.com/office/drawing/2014/main" id="{FB087E4E-08C7-44E1-9E7A-41EEAAD4B0F4}"/>
              </a:ext>
            </a:extLst>
          </p:cNvPr>
          <p:cNvSpPr txBox="1"/>
          <p:nvPr/>
        </p:nvSpPr>
        <p:spPr>
          <a:xfrm>
            <a:off x="398470" y="2543470"/>
            <a:ext cx="9385890" cy="3539430"/>
          </a:xfrm>
          <a:prstGeom prst="rect">
            <a:avLst/>
          </a:prstGeom>
          <a:noFill/>
        </p:spPr>
        <p:txBody>
          <a:bodyPr wrap="square" rtlCol="0">
            <a:spAutoFit/>
          </a:bodyPr>
          <a:lstStyle/>
          <a:p>
            <a:r>
              <a:rPr lang="de-DE" sz="1600" u="sng" dirty="0">
                <a:solidFill>
                  <a:srgbClr val="3333FF"/>
                </a:solidFill>
              </a:rPr>
              <a:t>Beispiele: </a:t>
            </a:r>
            <a:br>
              <a:rPr lang="de-DE" sz="1600" dirty="0">
                <a:solidFill>
                  <a:srgbClr val="3333FF"/>
                </a:solidFill>
              </a:rPr>
            </a:br>
            <a:r>
              <a:rPr lang="de-DE" sz="1600" dirty="0">
                <a:solidFill>
                  <a:srgbClr val="3333FF"/>
                </a:solidFill>
              </a:rPr>
              <a:t>- Bei der Stromerzeugung in Wärmekraftwerken entstehen große Verluste durch den Verbrennungs- und Wasser-/Dampf-Kreislaufprozess sowie dem großen energetischen Eigenbedarf (Wirkungsgrad beim Braunkohlekraftwerk: ca. 43%). Diese hohen Verluste bei der Primärenergie (fossile Brennstoffe) gibt es bei den Erneuerbaren nicht, zumal der „Brennstoff“ nichts kostet!</a:t>
            </a:r>
            <a:br>
              <a:rPr lang="de-DE" sz="1600" dirty="0">
                <a:solidFill>
                  <a:srgbClr val="FF0000"/>
                </a:solidFill>
              </a:rPr>
            </a:br>
            <a:r>
              <a:rPr lang="de-DE" sz="1600" dirty="0">
                <a:solidFill>
                  <a:srgbClr val="3333FF"/>
                </a:solidFill>
              </a:rPr>
              <a:t>- Beim Umstieg von fossilen Wärmeerzeugern (Öl/Gas) auf eine Wärmepumpe in Gebäuden steigert sich der Nutzen bei der eingesetzten Energie um mehr als das 4-fache (Jahresarbeitszahl, JAZ&gt;4)!. </a:t>
            </a:r>
            <a:br>
              <a:rPr lang="de-DE" sz="1600" dirty="0">
                <a:solidFill>
                  <a:srgbClr val="3333FF"/>
                </a:solidFill>
              </a:rPr>
            </a:br>
            <a:r>
              <a:rPr lang="de-DE" sz="1600" dirty="0">
                <a:solidFill>
                  <a:srgbClr val="3333FF"/>
                </a:solidFill>
              </a:rPr>
              <a:t>- Beim Umstieg in der Mobilität steigert sich der Wirkungsgrad vom Verbrennungsmotor auf den Elektromotor von ca. 20% auf 64%.</a:t>
            </a:r>
          </a:p>
          <a:p>
            <a:r>
              <a:rPr lang="de-DE" sz="1600" dirty="0">
                <a:solidFill>
                  <a:srgbClr val="3333FF"/>
                </a:solidFill>
              </a:rPr>
              <a:t>- Weiterentwicklung der PV-Technologie (z.B. Hetero-Junction)</a:t>
            </a:r>
          </a:p>
          <a:p>
            <a:endParaRPr lang="de-DE" sz="1600" dirty="0">
              <a:solidFill>
                <a:srgbClr val="3333FF"/>
              </a:solidFill>
            </a:endParaRPr>
          </a:p>
          <a:p>
            <a:r>
              <a:rPr lang="de-DE" sz="1600" dirty="0">
                <a:solidFill>
                  <a:srgbClr val="3333FF"/>
                </a:solidFill>
              </a:rPr>
              <a:t>Mit der Effizienz sind die einfachsten Erfolge zu erzielen und in der Gesellschaft ohne großen Widerstand umzusetzen. Neben der Steigerung des Wirkungsgrades sind die erneuerbaren Produkte und Prozesse klimaneutral!</a:t>
            </a:r>
            <a:endParaRPr lang="de-DE" sz="1600" dirty="0">
              <a:solidFill>
                <a:srgbClr val="FF0000"/>
              </a:solidFill>
            </a:endParaRPr>
          </a:p>
        </p:txBody>
      </p:sp>
      <p:sp>
        <p:nvSpPr>
          <p:cNvPr id="9" name="Rectangle 4">
            <a:extLst>
              <a:ext uri="{FF2B5EF4-FFF2-40B4-BE49-F238E27FC236}">
                <a16:creationId xmlns:a16="http://schemas.microsoft.com/office/drawing/2014/main" id="{8C73CB7B-ED59-48BC-86F4-0E4C39B8433B}"/>
              </a:ext>
            </a:extLst>
          </p:cNvPr>
          <p:cNvSpPr>
            <a:spLocks noChangeArrowheads="1"/>
          </p:cNvSpPr>
          <p:nvPr/>
        </p:nvSpPr>
        <p:spPr bwMode="auto">
          <a:xfrm>
            <a:off x="287338" y="6132513"/>
            <a:ext cx="9334500" cy="4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dirty="0">
                <a:solidFill>
                  <a:srgbClr val="00B050"/>
                </a:solidFill>
              </a:rPr>
              <a:t>Effizienzmaßnahmen sind einfach in unserer Gesellschaft umzusetzen!</a:t>
            </a:r>
          </a:p>
        </p:txBody>
      </p:sp>
      <p:sp>
        <p:nvSpPr>
          <p:cNvPr id="10" name="Textfeld 9">
            <a:extLst>
              <a:ext uri="{FF2B5EF4-FFF2-40B4-BE49-F238E27FC236}">
                <a16:creationId xmlns:a16="http://schemas.microsoft.com/office/drawing/2014/main" id="{A2CF3F9A-2845-4BAE-8622-B0EB2C191879}"/>
              </a:ext>
            </a:extLst>
          </p:cNvPr>
          <p:cNvSpPr txBox="1"/>
          <p:nvPr/>
        </p:nvSpPr>
        <p:spPr>
          <a:xfrm>
            <a:off x="194780" y="4525994"/>
            <a:ext cx="407379" cy="246221"/>
          </a:xfrm>
          <a:prstGeom prst="rect">
            <a:avLst/>
          </a:prstGeom>
          <a:noFill/>
        </p:spPr>
        <p:txBody>
          <a:bodyPr wrap="square">
            <a:spAutoFit/>
          </a:bodyPr>
          <a:lstStyle/>
          <a:p>
            <a:r>
              <a:rPr lang="de-DE" altLang="de-DE" sz="1000" dirty="0">
                <a:solidFill>
                  <a:srgbClr val="000000"/>
                </a:solidFill>
                <a:ea typeface="Microsoft YaHei" panose="020B0503020204020204" pitchFamily="34" charset="-122"/>
              </a:rPr>
              <a:t>2) </a:t>
            </a:r>
            <a:endParaRPr lang="de-DE" sz="1000" dirty="0"/>
          </a:p>
        </p:txBody>
      </p:sp>
      <p:sp>
        <p:nvSpPr>
          <p:cNvPr id="11" name="Text Box 14">
            <a:extLst>
              <a:ext uri="{FF2B5EF4-FFF2-40B4-BE49-F238E27FC236}">
                <a16:creationId xmlns:a16="http://schemas.microsoft.com/office/drawing/2014/main" id="{229B7438-7489-422D-83D3-70FF9CD9C8B2}"/>
              </a:ext>
            </a:extLst>
          </p:cNvPr>
          <p:cNvSpPr txBox="1">
            <a:spLocks noChangeArrowheads="1"/>
          </p:cNvSpPr>
          <p:nvPr/>
        </p:nvSpPr>
        <p:spPr bwMode="auto">
          <a:xfrm>
            <a:off x="7310494" y="5882921"/>
            <a:ext cx="1551707"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200" u="sng" dirty="0">
                <a:solidFill>
                  <a:srgbClr val="000000"/>
                </a:solidFill>
                <a:ea typeface="Microsoft YaHei" panose="020B0503020204020204" pitchFamily="34" charset="-122"/>
              </a:rPr>
              <a:t>Quelle:</a:t>
            </a:r>
            <a:r>
              <a:rPr lang="de-DE" altLang="de-DE" sz="1200" dirty="0">
                <a:solidFill>
                  <a:srgbClr val="000000"/>
                </a:solidFill>
                <a:ea typeface="Microsoft YaHei" panose="020B0503020204020204" pitchFamily="34" charset="-122"/>
              </a:rPr>
              <a:t> 2) Quellenliste</a:t>
            </a:r>
          </a:p>
        </p:txBody>
      </p:sp>
    </p:spTree>
    <p:extLst>
      <p:ext uri="{BB962C8B-B14F-4D97-AF65-F5344CB8AC3E}">
        <p14:creationId xmlns:p14="http://schemas.microsoft.com/office/powerpoint/2010/main" val="2904805926"/>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a:extLst>
              <a:ext uri="{FF2B5EF4-FFF2-40B4-BE49-F238E27FC236}">
                <a16:creationId xmlns:a16="http://schemas.microsoft.com/office/drawing/2014/main" id="{BEA74343-99B9-4578-8785-D28A45EF18D0}"/>
              </a:ext>
            </a:extLst>
          </p:cNvPr>
          <p:cNvSpPr>
            <a:spLocks noChangeArrowheads="1"/>
          </p:cNvSpPr>
          <p:nvPr/>
        </p:nvSpPr>
        <p:spPr bwMode="auto">
          <a:xfrm>
            <a:off x="1330324" y="4801"/>
            <a:ext cx="8429495" cy="738664"/>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Suffizienz und Effizienz (3) </a:t>
            </a:r>
          </a:p>
          <a:p>
            <a:r>
              <a:rPr lang="de-DE" altLang="de-DE" dirty="0">
                <a:solidFill>
                  <a:schemeClr val="bg1"/>
                </a:solidFill>
              </a:rPr>
              <a:t>Effizienzsteigerungen bei der Wärme- und Mobilitätswende</a:t>
            </a:r>
            <a:endParaRPr lang="de-DE" altLang="de-DE" sz="1800" dirty="0">
              <a:solidFill>
                <a:schemeClr val="bg1"/>
              </a:solidFill>
            </a:endParaRPr>
          </a:p>
        </p:txBody>
      </p:sp>
      <p:sp>
        <p:nvSpPr>
          <p:cNvPr id="2" name="Text Box 5">
            <a:extLst>
              <a:ext uri="{FF2B5EF4-FFF2-40B4-BE49-F238E27FC236}">
                <a16:creationId xmlns:a16="http://schemas.microsoft.com/office/drawing/2014/main" id="{E265E46E-B928-BDC5-97A4-D7AE945AB27C}"/>
              </a:ext>
            </a:extLst>
          </p:cNvPr>
          <p:cNvSpPr txBox="1">
            <a:spLocks noChangeArrowheads="1"/>
          </p:cNvSpPr>
          <p:nvPr/>
        </p:nvSpPr>
        <p:spPr bwMode="auto">
          <a:xfrm>
            <a:off x="350043" y="842367"/>
            <a:ext cx="9409776" cy="830997"/>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marL="0" indent="0"/>
            <a:r>
              <a:rPr lang="de-DE" altLang="de-DE" sz="1600" dirty="0">
                <a:solidFill>
                  <a:srgbClr val="0000FF"/>
                </a:solidFill>
              </a:rPr>
              <a:t>Der pauschale Ansatz der  </a:t>
            </a:r>
            <a:r>
              <a:rPr lang="de-DE" altLang="de-DE" sz="1600" dirty="0">
                <a:solidFill>
                  <a:srgbClr val="3333FF"/>
                </a:solidFill>
              </a:rPr>
              <a:t>EU-Energie-Effizienz-Richtlinie von 2018 mit dem Einsparwert von 1,5%/a des Endenergieverbrauchs kann mittleiweile (2023) für die Wärme- und Mobilitätswende bei den Endenergiesektoren bis 2040 gut abgeschätzt werden:</a:t>
            </a:r>
            <a:endParaRPr lang="de-DE" altLang="de-DE" sz="1600" dirty="0">
              <a:solidFill>
                <a:srgbClr val="0000FF"/>
              </a:solidFill>
            </a:endParaRPr>
          </a:p>
        </p:txBody>
      </p:sp>
      <p:graphicFrame>
        <p:nvGraphicFramePr>
          <p:cNvPr id="7" name="Tabelle 6">
            <a:extLst>
              <a:ext uri="{FF2B5EF4-FFF2-40B4-BE49-F238E27FC236}">
                <a16:creationId xmlns:a16="http://schemas.microsoft.com/office/drawing/2014/main" id="{6EA97DFE-6F37-0B8C-126A-6BAD591036A8}"/>
              </a:ext>
            </a:extLst>
          </p:cNvPr>
          <p:cNvGraphicFramePr>
            <a:graphicFrameLocks noGrp="1"/>
          </p:cNvGraphicFramePr>
          <p:nvPr>
            <p:extLst>
              <p:ext uri="{D42A27DB-BD31-4B8C-83A1-F6EECF244321}">
                <p14:modId xmlns:p14="http://schemas.microsoft.com/office/powerpoint/2010/main" val="909135433"/>
              </p:ext>
            </p:extLst>
          </p:nvPr>
        </p:nvGraphicFramePr>
        <p:xfrm>
          <a:off x="283151" y="1772266"/>
          <a:ext cx="4189676" cy="3087370"/>
        </p:xfrm>
        <a:graphic>
          <a:graphicData uri="http://schemas.openxmlformats.org/drawingml/2006/table">
            <a:tbl>
              <a:tblPr>
                <a:tableStyleId>{5C22544A-7EE6-4342-B048-85BDC9FD1C3A}</a:tableStyleId>
              </a:tblPr>
              <a:tblGrid>
                <a:gridCol w="1019756">
                  <a:extLst>
                    <a:ext uri="{9D8B030D-6E8A-4147-A177-3AD203B41FA5}">
                      <a16:colId xmlns:a16="http://schemas.microsoft.com/office/drawing/2014/main" val="3435240682"/>
                    </a:ext>
                  </a:extLst>
                </a:gridCol>
                <a:gridCol w="716280">
                  <a:extLst>
                    <a:ext uri="{9D8B030D-6E8A-4147-A177-3AD203B41FA5}">
                      <a16:colId xmlns:a16="http://schemas.microsoft.com/office/drawing/2014/main" val="25746206"/>
                    </a:ext>
                  </a:extLst>
                </a:gridCol>
                <a:gridCol w="1127760">
                  <a:extLst>
                    <a:ext uri="{9D8B030D-6E8A-4147-A177-3AD203B41FA5}">
                      <a16:colId xmlns:a16="http://schemas.microsoft.com/office/drawing/2014/main" val="2284639779"/>
                    </a:ext>
                  </a:extLst>
                </a:gridCol>
                <a:gridCol w="583182">
                  <a:extLst>
                    <a:ext uri="{9D8B030D-6E8A-4147-A177-3AD203B41FA5}">
                      <a16:colId xmlns:a16="http://schemas.microsoft.com/office/drawing/2014/main" val="2954782151"/>
                    </a:ext>
                  </a:extLst>
                </a:gridCol>
                <a:gridCol w="742698">
                  <a:extLst>
                    <a:ext uri="{9D8B030D-6E8A-4147-A177-3AD203B41FA5}">
                      <a16:colId xmlns:a16="http://schemas.microsoft.com/office/drawing/2014/main" val="3763105147"/>
                    </a:ext>
                  </a:extLst>
                </a:gridCol>
              </a:tblGrid>
              <a:tr h="184150">
                <a:tc>
                  <a:txBody>
                    <a:bodyPr/>
                    <a:lstStyle/>
                    <a:p>
                      <a:pPr algn="ctr" fontAlgn="b"/>
                      <a:r>
                        <a:rPr lang="de-DE" sz="1200" b="1" i="0" u="none" strike="noStrike" dirty="0" err="1">
                          <a:solidFill>
                            <a:schemeClr val="bg1"/>
                          </a:solidFill>
                          <a:effectLst/>
                          <a:latin typeface="+mn-lt"/>
                        </a:rPr>
                        <a:t>Wärmeart</a:t>
                      </a:r>
                      <a:endParaRPr lang="de-DE" sz="1200" b="1" i="0" u="none" strike="noStrike" dirty="0">
                        <a:solidFill>
                          <a:schemeClr val="bg1"/>
                        </a:solidFill>
                        <a:effectLst/>
                        <a:latin typeface="+mn-lt"/>
                      </a:endParaRPr>
                    </a:p>
                  </a:txBody>
                  <a:tcPr marL="6350" marR="6350" marT="6350" marB="0">
                    <a:solidFill>
                      <a:schemeClr val="bg1">
                        <a:lumMod val="65000"/>
                      </a:schemeClr>
                    </a:solidFill>
                  </a:tcPr>
                </a:tc>
                <a:tc gridSpan="2">
                  <a:txBody>
                    <a:bodyPr/>
                    <a:lstStyle/>
                    <a:p>
                      <a:pPr algn="ctr" fontAlgn="b"/>
                      <a:r>
                        <a:rPr lang="de-DE" sz="1200" b="1" u="none" strike="noStrike" dirty="0">
                          <a:solidFill>
                            <a:schemeClr val="bg1"/>
                          </a:solidFill>
                          <a:effectLst/>
                          <a:latin typeface="+mn-lt"/>
                        </a:rPr>
                        <a:t>Verbräuche 2017</a:t>
                      </a:r>
                      <a:endParaRPr lang="de-DE" sz="1000" b="1" i="0" u="none" strike="noStrike" dirty="0">
                        <a:solidFill>
                          <a:schemeClr val="bg1"/>
                        </a:solidFill>
                        <a:effectLst/>
                        <a:latin typeface="+mn-lt"/>
                      </a:endParaRPr>
                    </a:p>
                  </a:txBody>
                  <a:tcPr marL="6350" marR="6350" marT="6350" marB="0">
                    <a:solidFill>
                      <a:schemeClr val="bg1">
                        <a:lumMod val="65000"/>
                      </a:schemeClr>
                    </a:solidFill>
                  </a:tcPr>
                </a:tc>
                <a:tc hMerge="1">
                  <a:txBody>
                    <a:bodyPr/>
                    <a:lstStyle/>
                    <a:p>
                      <a:endParaRPr lang="de-DE"/>
                    </a:p>
                  </a:txBody>
                  <a:tcPr/>
                </a:tc>
                <a:tc gridSpan="2">
                  <a:txBody>
                    <a:bodyPr/>
                    <a:lstStyle/>
                    <a:p>
                      <a:pPr algn="ctr" fontAlgn="b"/>
                      <a:r>
                        <a:rPr lang="de-DE" sz="1200" b="1" u="none" strike="noStrike" dirty="0">
                          <a:solidFill>
                            <a:schemeClr val="bg1"/>
                          </a:solidFill>
                          <a:effectLst/>
                          <a:latin typeface="+mn-lt"/>
                        </a:rPr>
                        <a:t>Einsparung 2040</a:t>
                      </a:r>
                      <a:endParaRPr lang="de-DE" sz="1200" b="1" i="0" u="none" strike="noStrike" dirty="0">
                        <a:solidFill>
                          <a:schemeClr val="bg1"/>
                        </a:solidFill>
                        <a:effectLst/>
                        <a:latin typeface="+mn-lt"/>
                      </a:endParaRPr>
                    </a:p>
                  </a:txBody>
                  <a:tcPr marL="6350" marR="6350" marT="6350" marB="0">
                    <a:solidFill>
                      <a:schemeClr val="bg1">
                        <a:lumMod val="65000"/>
                      </a:schemeClr>
                    </a:solidFill>
                  </a:tcPr>
                </a:tc>
                <a:tc hMerge="1">
                  <a:txBody>
                    <a:bodyPr/>
                    <a:lstStyle/>
                    <a:p>
                      <a:endParaRPr lang="de-DE"/>
                    </a:p>
                  </a:txBody>
                  <a:tcPr/>
                </a:tc>
                <a:extLst>
                  <a:ext uri="{0D108BD9-81ED-4DB2-BD59-A6C34878D82A}">
                    <a16:rowId xmlns:a16="http://schemas.microsoft.com/office/drawing/2014/main" val="2073660798"/>
                  </a:ext>
                </a:extLst>
              </a:tr>
              <a:tr h="438150">
                <a:tc>
                  <a:txBody>
                    <a:bodyPr/>
                    <a:lstStyle/>
                    <a:p>
                      <a:pPr algn="ctr" fontAlgn="t"/>
                      <a:r>
                        <a:rPr lang="de-DE" sz="1200" b="1" u="none" strike="noStrike">
                          <a:solidFill>
                            <a:schemeClr val="bg1"/>
                          </a:solidFill>
                          <a:effectLst/>
                          <a:latin typeface="+mn-lt"/>
                        </a:rPr>
                        <a:t> Endenergie</a:t>
                      </a:r>
                      <a:br>
                        <a:rPr lang="de-DE" sz="1200" b="1" u="none" strike="noStrike">
                          <a:solidFill>
                            <a:schemeClr val="bg1"/>
                          </a:solidFill>
                          <a:effectLst/>
                          <a:latin typeface="+mn-lt"/>
                        </a:rPr>
                      </a:br>
                      <a:r>
                        <a:rPr lang="de-DE" sz="1200" b="1" u="none" strike="noStrike">
                          <a:solidFill>
                            <a:schemeClr val="bg1"/>
                          </a:solidFill>
                          <a:effectLst/>
                          <a:latin typeface="+mn-lt"/>
                        </a:rPr>
                        <a:t>-sektoren</a:t>
                      </a:r>
                      <a:endParaRPr lang="de-DE" sz="1200" b="1" i="0" u="none" strike="noStrike">
                        <a:solidFill>
                          <a:schemeClr val="bg1"/>
                        </a:solidFill>
                        <a:effectLst/>
                        <a:latin typeface="+mn-lt"/>
                      </a:endParaRPr>
                    </a:p>
                  </a:txBody>
                  <a:tcPr marL="6350" marR="6350" marT="6350" marB="0">
                    <a:solidFill>
                      <a:schemeClr val="bg1">
                        <a:lumMod val="65000"/>
                      </a:schemeClr>
                    </a:solidFill>
                  </a:tcPr>
                </a:tc>
                <a:tc>
                  <a:txBody>
                    <a:bodyPr/>
                    <a:lstStyle/>
                    <a:p>
                      <a:pPr algn="ctr" fontAlgn="t"/>
                      <a:r>
                        <a:rPr lang="de-DE" sz="1200" b="1" u="none" strike="noStrike">
                          <a:solidFill>
                            <a:schemeClr val="bg1"/>
                          </a:solidFill>
                          <a:effectLst/>
                          <a:latin typeface="+mn-lt"/>
                        </a:rPr>
                        <a:t>Gesamt</a:t>
                      </a:r>
                      <a:br>
                        <a:rPr lang="de-DE" sz="1200" b="1" u="none" strike="noStrike">
                          <a:solidFill>
                            <a:schemeClr val="bg1"/>
                          </a:solidFill>
                          <a:effectLst/>
                          <a:latin typeface="+mn-lt"/>
                        </a:rPr>
                      </a:br>
                      <a:r>
                        <a:rPr lang="de-DE" sz="1200" b="1" u="none" strike="noStrike">
                          <a:solidFill>
                            <a:schemeClr val="bg1"/>
                          </a:solidFill>
                          <a:effectLst/>
                          <a:latin typeface="+mn-lt"/>
                        </a:rPr>
                        <a:t>(TWh)</a:t>
                      </a:r>
                      <a:endParaRPr lang="de-DE" sz="1200" b="1" i="0" u="none" strike="noStrike">
                        <a:solidFill>
                          <a:schemeClr val="bg1"/>
                        </a:solidFill>
                        <a:effectLst/>
                        <a:latin typeface="+mn-lt"/>
                      </a:endParaRPr>
                    </a:p>
                  </a:txBody>
                  <a:tcPr marL="6350" marR="6350" marT="6350" marB="0">
                    <a:solidFill>
                      <a:schemeClr val="bg1">
                        <a:lumMod val="65000"/>
                      </a:schemeClr>
                    </a:solidFill>
                  </a:tcPr>
                </a:tc>
                <a:tc>
                  <a:txBody>
                    <a:bodyPr/>
                    <a:lstStyle/>
                    <a:p>
                      <a:pPr algn="ctr" fontAlgn="t"/>
                      <a:r>
                        <a:rPr lang="de-DE" sz="1200" b="1" u="none" strike="noStrike" dirty="0">
                          <a:solidFill>
                            <a:schemeClr val="bg1"/>
                          </a:solidFill>
                          <a:effectLst/>
                          <a:latin typeface="+mn-lt"/>
                        </a:rPr>
                        <a:t>davon Fossile</a:t>
                      </a:r>
                      <a:br>
                        <a:rPr lang="de-DE" sz="1200" b="1" u="none" strike="noStrike" dirty="0">
                          <a:solidFill>
                            <a:schemeClr val="bg1"/>
                          </a:solidFill>
                          <a:effectLst/>
                          <a:latin typeface="+mn-lt"/>
                        </a:rPr>
                      </a:br>
                      <a:r>
                        <a:rPr lang="de-DE" sz="1200" b="1" u="none" strike="noStrike" dirty="0">
                          <a:solidFill>
                            <a:schemeClr val="bg1"/>
                          </a:solidFill>
                          <a:effectLst/>
                          <a:latin typeface="+mn-lt"/>
                        </a:rPr>
                        <a:t>(TWh)</a:t>
                      </a:r>
                      <a:endParaRPr lang="de-DE" sz="1200" b="1" i="0" u="none" strike="noStrike" dirty="0">
                        <a:solidFill>
                          <a:schemeClr val="bg1"/>
                        </a:solidFill>
                        <a:effectLst/>
                        <a:latin typeface="+mn-lt"/>
                      </a:endParaRPr>
                    </a:p>
                  </a:txBody>
                  <a:tcPr marL="6350" marR="6350" marT="6350" marB="0">
                    <a:solidFill>
                      <a:schemeClr val="bg1">
                        <a:lumMod val="65000"/>
                      </a:schemeClr>
                    </a:solidFill>
                  </a:tcPr>
                </a:tc>
                <a:tc>
                  <a:txBody>
                    <a:bodyPr/>
                    <a:lstStyle/>
                    <a:p>
                      <a:pPr algn="ctr" fontAlgn="t"/>
                      <a:r>
                        <a:rPr lang="de-DE" sz="1200" b="1" u="none" strike="noStrike" dirty="0">
                          <a:solidFill>
                            <a:schemeClr val="bg1"/>
                          </a:solidFill>
                          <a:effectLst/>
                          <a:latin typeface="+mn-lt"/>
                        </a:rPr>
                        <a:t>(%)</a:t>
                      </a:r>
                    </a:p>
                    <a:p>
                      <a:pPr algn="ctr" fontAlgn="t"/>
                      <a:r>
                        <a:rPr lang="de-DE" sz="1000" b="1" i="0" u="none" strike="noStrike" dirty="0">
                          <a:solidFill>
                            <a:schemeClr val="bg1"/>
                          </a:solidFill>
                          <a:effectLst/>
                          <a:latin typeface="+mn-lt"/>
                        </a:rPr>
                        <a:t>*)</a:t>
                      </a:r>
                    </a:p>
                  </a:txBody>
                  <a:tcPr marL="6350" marR="6350" marT="6350" marB="0">
                    <a:solidFill>
                      <a:schemeClr val="bg1">
                        <a:lumMod val="65000"/>
                      </a:schemeClr>
                    </a:solidFill>
                  </a:tcPr>
                </a:tc>
                <a:tc>
                  <a:txBody>
                    <a:bodyPr/>
                    <a:lstStyle/>
                    <a:p>
                      <a:pPr algn="ctr" fontAlgn="t"/>
                      <a:r>
                        <a:rPr lang="de-DE" sz="1200" b="1" u="none" strike="noStrike" dirty="0">
                          <a:solidFill>
                            <a:schemeClr val="bg1"/>
                          </a:solidFill>
                          <a:effectLst/>
                          <a:latin typeface="+mn-lt"/>
                        </a:rPr>
                        <a:t>(TWh)</a:t>
                      </a:r>
                      <a:endParaRPr lang="de-DE" sz="1200" b="1" i="0" u="none" strike="noStrike" dirty="0">
                        <a:solidFill>
                          <a:schemeClr val="bg1"/>
                        </a:solidFill>
                        <a:effectLst/>
                        <a:latin typeface="+mn-lt"/>
                      </a:endParaRPr>
                    </a:p>
                  </a:txBody>
                  <a:tcPr marL="6350" marR="6350" marT="6350" marB="0">
                    <a:solidFill>
                      <a:schemeClr val="bg1">
                        <a:lumMod val="65000"/>
                      </a:schemeClr>
                    </a:solidFill>
                  </a:tcPr>
                </a:tc>
                <a:extLst>
                  <a:ext uri="{0D108BD9-81ED-4DB2-BD59-A6C34878D82A}">
                    <a16:rowId xmlns:a16="http://schemas.microsoft.com/office/drawing/2014/main" val="3452903599"/>
                  </a:ext>
                </a:extLst>
              </a:tr>
              <a:tr h="184150">
                <a:tc>
                  <a:txBody>
                    <a:bodyPr/>
                    <a:lstStyle/>
                    <a:p>
                      <a:pPr algn="l" fontAlgn="b"/>
                      <a:r>
                        <a:rPr lang="de-DE" sz="1200" b="1" u="none" strike="noStrike" dirty="0">
                          <a:solidFill>
                            <a:srgbClr val="0000FF"/>
                          </a:solidFill>
                          <a:effectLst/>
                          <a:latin typeface="+mn-lt"/>
                        </a:rPr>
                        <a:t>Industrie</a:t>
                      </a:r>
                      <a:endParaRPr lang="de-DE" sz="1200" b="1" i="0" u="none" strike="noStrike" dirty="0">
                        <a:solidFill>
                          <a:srgbClr val="0000FF"/>
                        </a:solidFill>
                        <a:effectLst/>
                        <a:latin typeface="+mn-lt"/>
                      </a:endParaRPr>
                    </a:p>
                  </a:txBody>
                  <a:tcPr marL="6350" marR="6350" marT="6350" marB="0" anchor="b"/>
                </a:tc>
                <a:tc>
                  <a:txBody>
                    <a:bodyPr/>
                    <a:lstStyle/>
                    <a:p>
                      <a:pPr algn="r" fontAlgn="b"/>
                      <a:r>
                        <a:rPr lang="de-DE" sz="1200" b="1" u="none" strike="noStrike">
                          <a:solidFill>
                            <a:srgbClr val="0000FF"/>
                          </a:solidFill>
                          <a:effectLst/>
                          <a:latin typeface="+mn-lt"/>
                        </a:rPr>
                        <a:t>545,5</a:t>
                      </a:r>
                      <a:endParaRPr lang="de-DE" sz="1200" b="1" i="0" u="none" strike="noStrike">
                        <a:solidFill>
                          <a:srgbClr val="0000FF"/>
                        </a:solidFill>
                        <a:effectLst/>
                        <a:latin typeface="+mn-lt"/>
                      </a:endParaRPr>
                    </a:p>
                  </a:txBody>
                  <a:tcPr marL="6350" marR="6350" marT="6350" marB="0" anchor="b"/>
                </a:tc>
                <a:tc>
                  <a:txBody>
                    <a:bodyPr/>
                    <a:lstStyle/>
                    <a:p>
                      <a:pPr algn="r" fontAlgn="b"/>
                      <a:r>
                        <a:rPr lang="de-DE" sz="1200" b="1" u="none" strike="noStrike">
                          <a:solidFill>
                            <a:srgbClr val="0000FF"/>
                          </a:solidFill>
                          <a:effectLst/>
                          <a:latin typeface="+mn-lt"/>
                        </a:rPr>
                        <a:t>34,5</a:t>
                      </a:r>
                      <a:endParaRPr lang="de-DE" sz="1200" b="1" i="0" u="none" strike="noStrike">
                        <a:solidFill>
                          <a:srgbClr val="0000FF"/>
                        </a:solidFill>
                        <a:effectLst/>
                        <a:latin typeface="+mn-lt"/>
                      </a:endParaRPr>
                    </a:p>
                  </a:txBody>
                  <a:tcPr marL="6350" marR="6350" marT="6350" marB="0" anchor="b"/>
                </a:tc>
                <a:tc>
                  <a:txBody>
                    <a:bodyPr/>
                    <a:lstStyle/>
                    <a:p>
                      <a:pPr algn="r" fontAlgn="b"/>
                      <a:endParaRPr lang="de-DE" sz="1200" b="1" i="0" u="none" strike="noStrike">
                        <a:solidFill>
                          <a:srgbClr val="0000FF"/>
                        </a:solidFill>
                        <a:effectLst/>
                        <a:latin typeface="+mn-lt"/>
                      </a:endParaRPr>
                    </a:p>
                  </a:txBody>
                  <a:tcPr marL="6350" marR="6350" marT="6350" marB="0" anchor="b"/>
                </a:tc>
                <a:tc>
                  <a:txBody>
                    <a:bodyPr/>
                    <a:lstStyle/>
                    <a:p>
                      <a:pPr algn="r" fontAlgn="b"/>
                      <a:r>
                        <a:rPr lang="de-DE" sz="1200" b="1" u="none" strike="noStrike" dirty="0">
                          <a:solidFill>
                            <a:srgbClr val="0000FF"/>
                          </a:solidFill>
                          <a:effectLst/>
                          <a:latin typeface="+mn-lt"/>
                        </a:rPr>
                        <a:t>25,5</a:t>
                      </a:r>
                      <a:endParaRPr lang="de-DE" sz="1200" b="1" i="0" u="none" strike="noStrike" dirty="0">
                        <a:solidFill>
                          <a:srgbClr val="0000FF"/>
                        </a:solidFill>
                        <a:effectLst/>
                        <a:latin typeface="+mn-lt"/>
                      </a:endParaRPr>
                    </a:p>
                  </a:txBody>
                  <a:tcPr marL="6350" marR="6350" marT="6350" marB="0" anchor="b"/>
                </a:tc>
                <a:extLst>
                  <a:ext uri="{0D108BD9-81ED-4DB2-BD59-A6C34878D82A}">
                    <a16:rowId xmlns:a16="http://schemas.microsoft.com/office/drawing/2014/main" val="3653651114"/>
                  </a:ext>
                </a:extLst>
              </a:tr>
              <a:tr h="184150">
                <a:tc>
                  <a:txBody>
                    <a:bodyPr/>
                    <a:lstStyle/>
                    <a:p>
                      <a:pPr algn="r" fontAlgn="b"/>
                      <a:r>
                        <a:rPr lang="de-DE" sz="1200" u="none" strike="noStrike">
                          <a:solidFill>
                            <a:srgbClr val="0000FF"/>
                          </a:solidFill>
                          <a:effectLst/>
                          <a:latin typeface="+mn-lt"/>
                        </a:rPr>
                        <a:t>Raumwärme</a:t>
                      </a:r>
                      <a:endParaRPr lang="de-DE" sz="1200" b="0" i="0" u="none" strike="noStrike">
                        <a:solidFill>
                          <a:srgbClr val="0000FF"/>
                        </a:solidFill>
                        <a:effectLst/>
                        <a:latin typeface="+mn-lt"/>
                      </a:endParaRPr>
                    </a:p>
                  </a:txBody>
                  <a:tcPr marL="6350" marR="6350" marT="6350" marB="0" anchor="b"/>
                </a:tc>
                <a:tc>
                  <a:txBody>
                    <a:bodyPr/>
                    <a:lstStyle/>
                    <a:p>
                      <a:pPr algn="r" fontAlgn="b"/>
                      <a:r>
                        <a:rPr lang="de-DE" sz="1200" u="none" strike="noStrike">
                          <a:solidFill>
                            <a:srgbClr val="0000FF"/>
                          </a:solidFill>
                          <a:effectLst/>
                          <a:latin typeface="+mn-lt"/>
                        </a:rPr>
                        <a:t>42,6</a:t>
                      </a:r>
                      <a:endParaRPr lang="de-DE" sz="1200" b="0" i="0" u="none" strike="noStrike">
                        <a:solidFill>
                          <a:srgbClr val="0000FF"/>
                        </a:solidFill>
                        <a:effectLst/>
                        <a:latin typeface="+mn-lt"/>
                      </a:endParaRPr>
                    </a:p>
                  </a:txBody>
                  <a:tcPr marL="6350" marR="6350" marT="6350" marB="0" anchor="b"/>
                </a:tc>
                <a:tc>
                  <a:txBody>
                    <a:bodyPr/>
                    <a:lstStyle/>
                    <a:p>
                      <a:pPr algn="r" fontAlgn="b"/>
                      <a:r>
                        <a:rPr lang="de-DE" sz="1200" u="none" strike="noStrike" dirty="0">
                          <a:solidFill>
                            <a:srgbClr val="0000FF"/>
                          </a:solidFill>
                          <a:effectLst/>
                          <a:latin typeface="+mn-lt"/>
                        </a:rPr>
                        <a:t>31,5</a:t>
                      </a:r>
                      <a:endParaRPr lang="de-DE" sz="1200" b="0" i="0" u="none" strike="noStrike" dirty="0">
                        <a:solidFill>
                          <a:srgbClr val="0000FF"/>
                        </a:solidFill>
                        <a:effectLst/>
                        <a:latin typeface="+mn-lt"/>
                      </a:endParaRPr>
                    </a:p>
                  </a:txBody>
                  <a:tcPr marL="6350" marR="6350" marT="6350" marB="0" anchor="b"/>
                </a:tc>
                <a:tc>
                  <a:txBody>
                    <a:bodyPr/>
                    <a:lstStyle/>
                    <a:p>
                      <a:pPr algn="r" fontAlgn="b"/>
                      <a:r>
                        <a:rPr lang="de-DE" sz="1200" u="none" strike="noStrike">
                          <a:solidFill>
                            <a:srgbClr val="0000FF"/>
                          </a:solidFill>
                          <a:effectLst/>
                          <a:latin typeface="+mn-lt"/>
                        </a:rPr>
                        <a:t>75</a:t>
                      </a:r>
                      <a:endParaRPr lang="de-DE" sz="1200" b="0" i="0" u="none" strike="noStrike">
                        <a:solidFill>
                          <a:srgbClr val="0000FF"/>
                        </a:solidFill>
                        <a:effectLst/>
                        <a:latin typeface="+mn-lt"/>
                      </a:endParaRPr>
                    </a:p>
                  </a:txBody>
                  <a:tcPr marL="6350" marR="6350" marT="6350" marB="0" anchor="b"/>
                </a:tc>
                <a:tc>
                  <a:txBody>
                    <a:bodyPr/>
                    <a:lstStyle/>
                    <a:p>
                      <a:pPr algn="r" fontAlgn="b"/>
                      <a:r>
                        <a:rPr lang="de-DE" sz="1200" u="none" strike="noStrike">
                          <a:solidFill>
                            <a:srgbClr val="0000FF"/>
                          </a:solidFill>
                          <a:effectLst/>
                          <a:latin typeface="+mn-lt"/>
                        </a:rPr>
                        <a:t>23,6</a:t>
                      </a:r>
                      <a:endParaRPr lang="de-DE" sz="1200" b="0" i="0" u="none" strike="noStrike">
                        <a:solidFill>
                          <a:srgbClr val="0000FF"/>
                        </a:solidFill>
                        <a:effectLst/>
                        <a:latin typeface="+mn-lt"/>
                      </a:endParaRPr>
                    </a:p>
                  </a:txBody>
                  <a:tcPr marL="6350" marR="6350" marT="6350" marB="0" anchor="b"/>
                </a:tc>
                <a:extLst>
                  <a:ext uri="{0D108BD9-81ED-4DB2-BD59-A6C34878D82A}">
                    <a16:rowId xmlns:a16="http://schemas.microsoft.com/office/drawing/2014/main" val="157698934"/>
                  </a:ext>
                </a:extLst>
              </a:tr>
              <a:tr h="184150">
                <a:tc>
                  <a:txBody>
                    <a:bodyPr/>
                    <a:lstStyle/>
                    <a:p>
                      <a:pPr algn="r" fontAlgn="b"/>
                      <a:r>
                        <a:rPr lang="de-DE" sz="1200" u="none" strike="noStrike">
                          <a:solidFill>
                            <a:srgbClr val="0000FF"/>
                          </a:solidFill>
                          <a:effectLst/>
                          <a:latin typeface="+mn-lt"/>
                        </a:rPr>
                        <a:t>Warmwasser</a:t>
                      </a:r>
                      <a:endParaRPr lang="de-DE" sz="1200" b="0" i="0" u="none" strike="noStrike">
                        <a:solidFill>
                          <a:srgbClr val="0000FF"/>
                        </a:solidFill>
                        <a:effectLst/>
                        <a:latin typeface="+mn-lt"/>
                      </a:endParaRPr>
                    </a:p>
                  </a:txBody>
                  <a:tcPr marL="6350" marR="6350" marT="6350" marB="0" anchor="b"/>
                </a:tc>
                <a:tc>
                  <a:txBody>
                    <a:bodyPr/>
                    <a:lstStyle/>
                    <a:p>
                      <a:pPr algn="r" fontAlgn="b"/>
                      <a:r>
                        <a:rPr lang="de-DE" sz="1200" u="none" strike="noStrike">
                          <a:solidFill>
                            <a:srgbClr val="0000FF"/>
                          </a:solidFill>
                          <a:effectLst/>
                          <a:latin typeface="+mn-lt"/>
                        </a:rPr>
                        <a:t>4,6</a:t>
                      </a:r>
                      <a:endParaRPr lang="de-DE" sz="1200" b="0" i="0" u="none" strike="noStrike">
                        <a:solidFill>
                          <a:srgbClr val="0000FF"/>
                        </a:solidFill>
                        <a:effectLst/>
                        <a:latin typeface="+mn-lt"/>
                      </a:endParaRPr>
                    </a:p>
                  </a:txBody>
                  <a:tcPr marL="6350" marR="6350" marT="6350" marB="0" anchor="b"/>
                </a:tc>
                <a:tc>
                  <a:txBody>
                    <a:bodyPr/>
                    <a:lstStyle/>
                    <a:p>
                      <a:pPr algn="r" fontAlgn="b"/>
                      <a:r>
                        <a:rPr lang="de-DE" sz="1200" u="none" strike="noStrike">
                          <a:solidFill>
                            <a:srgbClr val="0000FF"/>
                          </a:solidFill>
                          <a:effectLst/>
                          <a:latin typeface="+mn-lt"/>
                        </a:rPr>
                        <a:t>2,8</a:t>
                      </a:r>
                      <a:endParaRPr lang="de-DE" sz="1200" b="0" i="0" u="none" strike="noStrike">
                        <a:solidFill>
                          <a:srgbClr val="0000FF"/>
                        </a:solidFill>
                        <a:effectLst/>
                        <a:latin typeface="+mn-lt"/>
                      </a:endParaRPr>
                    </a:p>
                  </a:txBody>
                  <a:tcPr marL="6350" marR="6350" marT="6350" marB="0" anchor="b"/>
                </a:tc>
                <a:tc>
                  <a:txBody>
                    <a:bodyPr/>
                    <a:lstStyle/>
                    <a:p>
                      <a:pPr algn="r" fontAlgn="b"/>
                      <a:r>
                        <a:rPr lang="de-DE" sz="1200" u="none" strike="noStrike">
                          <a:solidFill>
                            <a:srgbClr val="0000FF"/>
                          </a:solidFill>
                          <a:effectLst/>
                          <a:latin typeface="+mn-lt"/>
                        </a:rPr>
                        <a:t>66</a:t>
                      </a:r>
                      <a:endParaRPr lang="de-DE" sz="1200" b="0" i="0" u="none" strike="noStrike">
                        <a:solidFill>
                          <a:srgbClr val="0000FF"/>
                        </a:solidFill>
                        <a:effectLst/>
                        <a:latin typeface="+mn-lt"/>
                      </a:endParaRPr>
                    </a:p>
                  </a:txBody>
                  <a:tcPr marL="6350" marR="6350" marT="6350" marB="0" anchor="b"/>
                </a:tc>
                <a:tc>
                  <a:txBody>
                    <a:bodyPr/>
                    <a:lstStyle/>
                    <a:p>
                      <a:pPr algn="r" fontAlgn="b"/>
                      <a:r>
                        <a:rPr lang="de-DE" sz="1200" u="none" strike="noStrike">
                          <a:solidFill>
                            <a:srgbClr val="0000FF"/>
                          </a:solidFill>
                          <a:effectLst/>
                          <a:latin typeface="+mn-lt"/>
                        </a:rPr>
                        <a:t>1,8</a:t>
                      </a:r>
                      <a:endParaRPr lang="de-DE" sz="1200" b="0" i="0" u="none" strike="noStrike">
                        <a:solidFill>
                          <a:srgbClr val="0000FF"/>
                        </a:solidFill>
                        <a:effectLst/>
                        <a:latin typeface="+mn-lt"/>
                      </a:endParaRPr>
                    </a:p>
                  </a:txBody>
                  <a:tcPr marL="6350" marR="6350" marT="6350" marB="0" anchor="b"/>
                </a:tc>
                <a:extLst>
                  <a:ext uri="{0D108BD9-81ED-4DB2-BD59-A6C34878D82A}">
                    <a16:rowId xmlns:a16="http://schemas.microsoft.com/office/drawing/2014/main" val="1042332510"/>
                  </a:ext>
                </a:extLst>
              </a:tr>
              <a:tr h="184150">
                <a:tc>
                  <a:txBody>
                    <a:bodyPr/>
                    <a:lstStyle/>
                    <a:p>
                      <a:pPr algn="r" fontAlgn="b"/>
                      <a:r>
                        <a:rPr lang="de-DE" sz="1200" u="none" strike="noStrike">
                          <a:solidFill>
                            <a:srgbClr val="0000FF"/>
                          </a:solidFill>
                          <a:effectLst/>
                          <a:latin typeface="+mn-lt"/>
                        </a:rPr>
                        <a:t>Prozesswärme</a:t>
                      </a:r>
                      <a:endParaRPr lang="de-DE" sz="1200" b="0" i="0" u="none" strike="noStrike">
                        <a:solidFill>
                          <a:srgbClr val="0000FF"/>
                        </a:solidFill>
                        <a:effectLst/>
                        <a:latin typeface="+mn-lt"/>
                      </a:endParaRPr>
                    </a:p>
                  </a:txBody>
                  <a:tcPr marL="6350" marR="6350" marT="6350" marB="0" anchor="b"/>
                </a:tc>
                <a:tc>
                  <a:txBody>
                    <a:bodyPr/>
                    <a:lstStyle/>
                    <a:p>
                      <a:pPr algn="r" fontAlgn="b"/>
                      <a:r>
                        <a:rPr lang="de-DE" sz="1200" u="none" strike="noStrike">
                          <a:solidFill>
                            <a:srgbClr val="0000FF"/>
                          </a:solidFill>
                          <a:effectLst/>
                          <a:latin typeface="+mn-lt"/>
                        </a:rPr>
                        <a:t>498,2</a:t>
                      </a:r>
                      <a:endParaRPr lang="de-DE" sz="1200" b="0" i="0" u="none" strike="noStrike">
                        <a:solidFill>
                          <a:srgbClr val="0000FF"/>
                        </a:solidFill>
                        <a:effectLst/>
                        <a:latin typeface="+mn-lt"/>
                      </a:endParaRPr>
                    </a:p>
                  </a:txBody>
                  <a:tcPr marL="6350" marR="6350" marT="6350" marB="0" anchor="b"/>
                </a:tc>
                <a:tc>
                  <a:txBody>
                    <a:bodyPr/>
                    <a:lstStyle/>
                    <a:p>
                      <a:pPr algn="r" fontAlgn="b"/>
                      <a:r>
                        <a:rPr lang="de-DE" sz="1200" u="none" strike="noStrike">
                          <a:solidFill>
                            <a:srgbClr val="0000FF"/>
                          </a:solidFill>
                          <a:effectLst/>
                          <a:latin typeface="+mn-lt"/>
                        </a:rPr>
                        <a:t>0,3</a:t>
                      </a:r>
                      <a:endParaRPr lang="de-DE" sz="1200" b="0" i="0" u="none" strike="noStrike">
                        <a:solidFill>
                          <a:srgbClr val="0000FF"/>
                        </a:solidFill>
                        <a:effectLst/>
                        <a:latin typeface="+mn-lt"/>
                      </a:endParaRPr>
                    </a:p>
                  </a:txBody>
                  <a:tcPr marL="6350" marR="6350" marT="6350" marB="0" anchor="b"/>
                </a:tc>
                <a:tc>
                  <a:txBody>
                    <a:bodyPr/>
                    <a:lstStyle/>
                    <a:p>
                      <a:pPr algn="l" fontAlgn="b"/>
                      <a:endParaRPr lang="de-DE" sz="1200" b="0" i="0" u="none" strike="noStrike">
                        <a:solidFill>
                          <a:srgbClr val="0000FF"/>
                        </a:solidFill>
                        <a:effectLst/>
                        <a:latin typeface="+mn-lt"/>
                      </a:endParaRPr>
                    </a:p>
                  </a:txBody>
                  <a:tcPr marL="6350" marR="6350" marT="6350" marB="0" anchor="b"/>
                </a:tc>
                <a:tc>
                  <a:txBody>
                    <a:bodyPr/>
                    <a:lstStyle/>
                    <a:p>
                      <a:pPr algn="l" fontAlgn="b"/>
                      <a:endParaRPr lang="de-DE" sz="1200" b="0" i="0" u="none" strike="noStrike">
                        <a:solidFill>
                          <a:srgbClr val="0000FF"/>
                        </a:solidFill>
                        <a:effectLst/>
                        <a:latin typeface="+mn-lt"/>
                      </a:endParaRPr>
                    </a:p>
                  </a:txBody>
                  <a:tcPr marL="6350" marR="6350" marT="6350" marB="0" anchor="b"/>
                </a:tc>
                <a:extLst>
                  <a:ext uri="{0D108BD9-81ED-4DB2-BD59-A6C34878D82A}">
                    <a16:rowId xmlns:a16="http://schemas.microsoft.com/office/drawing/2014/main" val="3840511499"/>
                  </a:ext>
                </a:extLst>
              </a:tr>
              <a:tr h="184150">
                <a:tc>
                  <a:txBody>
                    <a:bodyPr/>
                    <a:lstStyle/>
                    <a:p>
                      <a:pPr algn="l" fontAlgn="b"/>
                      <a:r>
                        <a:rPr lang="de-DE" sz="1200" b="1" u="none" strike="noStrike" dirty="0">
                          <a:solidFill>
                            <a:srgbClr val="0000FF"/>
                          </a:solidFill>
                          <a:effectLst/>
                          <a:latin typeface="+mn-lt"/>
                        </a:rPr>
                        <a:t>Haushalte</a:t>
                      </a:r>
                      <a:endParaRPr lang="de-DE" sz="1200" b="1" i="0" u="none" strike="noStrike" dirty="0">
                        <a:solidFill>
                          <a:srgbClr val="0000FF"/>
                        </a:solidFill>
                        <a:effectLst/>
                        <a:latin typeface="+mn-lt"/>
                      </a:endParaRPr>
                    </a:p>
                  </a:txBody>
                  <a:tcPr marL="6350" marR="6350" marT="6350" marB="0" anchor="b">
                    <a:solidFill>
                      <a:schemeClr val="bg1"/>
                    </a:solidFill>
                  </a:tcPr>
                </a:tc>
                <a:tc>
                  <a:txBody>
                    <a:bodyPr/>
                    <a:lstStyle/>
                    <a:p>
                      <a:pPr algn="r" fontAlgn="b"/>
                      <a:r>
                        <a:rPr lang="de-DE" sz="1200" b="1" u="none" strike="noStrike" dirty="0">
                          <a:solidFill>
                            <a:srgbClr val="0000FF"/>
                          </a:solidFill>
                          <a:effectLst/>
                          <a:latin typeface="+mn-lt"/>
                        </a:rPr>
                        <a:t>583,5</a:t>
                      </a:r>
                      <a:endParaRPr lang="de-DE" sz="1200" b="1" i="0" u="none" strike="noStrike" dirty="0">
                        <a:solidFill>
                          <a:srgbClr val="0000FF"/>
                        </a:solidFill>
                        <a:effectLst/>
                        <a:latin typeface="+mn-lt"/>
                      </a:endParaRPr>
                    </a:p>
                  </a:txBody>
                  <a:tcPr marL="6350" marR="6350" marT="6350" marB="0" anchor="b">
                    <a:solidFill>
                      <a:schemeClr val="bg1"/>
                    </a:solidFill>
                  </a:tcPr>
                </a:tc>
                <a:tc>
                  <a:txBody>
                    <a:bodyPr/>
                    <a:lstStyle/>
                    <a:p>
                      <a:pPr algn="r" fontAlgn="b"/>
                      <a:r>
                        <a:rPr lang="de-DE" sz="1200" b="1" u="none" strike="noStrike" dirty="0">
                          <a:solidFill>
                            <a:srgbClr val="0000FF"/>
                          </a:solidFill>
                          <a:effectLst/>
                          <a:latin typeface="+mn-lt"/>
                        </a:rPr>
                        <a:t>383,3</a:t>
                      </a:r>
                      <a:endParaRPr lang="de-DE" sz="1200" b="1" i="0" u="none" strike="noStrike" dirty="0">
                        <a:solidFill>
                          <a:srgbClr val="0000FF"/>
                        </a:solidFill>
                        <a:effectLst/>
                        <a:latin typeface="+mn-lt"/>
                      </a:endParaRPr>
                    </a:p>
                  </a:txBody>
                  <a:tcPr marL="6350" marR="6350" marT="6350" marB="0" anchor="b">
                    <a:solidFill>
                      <a:schemeClr val="bg1"/>
                    </a:solidFill>
                  </a:tcPr>
                </a:tc>
                <a:tc>
                  <a:txBody>
                    <a:bodyPr/>
                    <a:lstStyle/>
                    <a:p>
                      <a:pPr algn="r" fontAlgn="b"/>
                      <a:endParaRPr lang="de-DE" sz="1200" b="1" i="0" u="none" strike="noStrike">
                        <a:solidFill>
                          <a:srgbClr val="0000FF"/>
                        </a:solidFill>
                        <a:effectLst/>
                        <a:latin typeface="+mn-lt"/>
                      </a:endParaRPr>
                    </a:p>
                  </a:txBody>
                  <a:tcPr marL="6350" marR="6350" marT="6350" marB="0" anchor="b">
                    <a:solidFill>
                      <a:schemeClr val="bg1"/>
                    </a:solidFill>
                  </a:tcPr>
                </a:tc>
                <a:tc>
                  <a:txBody>
                    <a:bodyPr/>
                    <a:lstStyle/>
                    <a:p>
                      <a:pPr algn="r" fontAlgn="b"/>
                      <a:r>
                        <a:rPr lang="de-DE" sz="1200" b="1" u="none" strike="noStrike" dirty="0">
                          <a:solidFill>
                            <a:srgbClr val="0000FF"/>
                          </a:solidFill>
                          <a:effectLst/>
                          <a:latin typeface="+mn-lt"/>
                        </a:rPr>
                        <a:t>280,6</a:t>
                      </a:r>
                      <a:endParaRPr lang="de-DE" sz="1200" b="1" i="0" u="none" strike="noStrike" dirty="0">
                        <a:solidFill>
                          <a:srgbClr val="0000FF"/>
                        </a:solidFill>
                        <a:effectLst/>
                        <a:latin typeface="+mn-lt"/>
                      </a:endParaRPr>
                    </a:p>
                  </a:txBody>
                  <a:tcPr marL="6350" marR="6350" marT="6350" marB="0" anchor="b">
                    <a:solidFill>
                      <a:schemeClr val="bg1"/>
                    </a:solidFill>
                  </a:tcPr>
                </a:tc>
                <a:extLst>
                  <a:ext uri="{0D108BD9-81ED-4DB2-BD59-A6C34878D82A}">
                    <a16:rowId xmlns:a16="http://schemas.microsoft.com/office/drawing/2014/main" val="338876465"/>
                  </a:ext>
                </a:extLst>
              </a:tr>
              <a:tr h="184150">
                <a:tc>
                  <a:txBody>
                    <a:bodyPr/>
                    <a:lstStyle/>
                    <a:p>
                      <a:pPr algn="r" fontAlgn="b"/>
                      <a:r>
                        <a:rPr lang="de-DE" sz="1200" u="none" strike="noStrike">
                          <a:solidFill>
                            <a:srgbClr val="0000FF"/>
                          </a:solidFill>
                          <a:effectLst/>
                          <a:latin typeface="+mn-lt"/>
                        </a:rPr>
                        <a:t>Raumwärme</a:t>
                      </a:r>
                      <a:endParaRPr lang="de-DE" sz="1200" b="0" i="0" u="none" strike="noStrike">
                        <a:solidFill>
                          <a:srgbClr val="0000FF"/>
                        </a:solidFill>
                        <a:effectLst/>
                        <a:latin typeface="+mn-lt"/>
                      </a:endParaRPr>
                    </a:p>
                  </a:txBody>
                  <a:tcPr marL="6350" marR="6350" marT="6350" marB="0" anchor="b">
                    <a:solidFill>
                      <a:schemeClr val="bg1"/>
                    </a:solidFill>
                  </a:tcPr>
                </a:tc>
                <a:tc>
                  <a:txBody>
                    <a:bodyPr/>
                    <a:lstStyle/>
                    <a:p>
                      <a:pPr algn="r" fontAlgn="b"/>
                      <a:r>
                        <a:rPr lang="de-DE" sz="1200" u="none" strike="noStrike">
                          <a:solidFill>
                            <a:srgbClr val="0000FF"/>
                          </a:solidFill>
                          <a:effectLst/>
                          <a:latin typeface="+mn-lt"/>
                        </a:rPr>
                        <a:t>445,3</a:t>
                      </a:r>
                      <a:endParaRPr lang="de-DE" sz="1200" b="0" i="0" u="none" strike="noStrike">
                        <a:solidFill>
                          <a:srgbClr val="0000FF"/>
                        </a:solidFill>
                        <a:effectLst/>
                        <a:latin typeface="+mn-lt"/>
                      </a:endParaRPr>
                    </a:p>
                  </a:txBody>
                  <a:tcPr marL="6350" marR="6350" marT="6350" marB="0" anchor="b">
                    <a:solidFill>
                      <a:schemeClr val="bg1"/>
                    </a:solidFill>
                  </a:tcPr>
                </a:tc>
                <a:tc>
                  <a:txBody>
                    <a:bodyPr/>
                    <a:lstStyle/>
                    <a:p>
                      <a:pPr algn="r" fontAlgn="b"/>
                      <a:r>
                        <a:rPr lang="de-DE" sz="1200" u="none" strike="noStrike">
                          <a:solidFill>
                            <a:srgbClr val="0000FF"/>
                          </a:solidFill>
                          <a:effectLst/>
                          <a:latin typeface="+mn-lt"/>
                        </a:rPr>
                        <a:t>314,7</a:t>
                      </a:r>
                      <a:endParaRPr lang="de-DE" sz="1200" b="0" i="0" u="none" strike="noStrike">
                        <a:solidFill>
                          <a:srgbClr val="0000FF"/>
                        </a:solidFill>
                        <a:effectLst/>
                        <a:latin typeface="+mn-lt"/>
                      </a:endParaRPr>
                    </a:p>
                  </a:txBody>
                  <a:tcPr marL="6350" marR="6350" marT="6350" marB="0" anchor="b">
                    <a:solidFill>
                      <a:schemeClr val="bg1"/>
                    </a:solidFill>
                  </a:tcPr>
                </a:tc>
                <a:tc>
                  <a:txBody>
                    <a:bodyPr/>
                    <a:lstStyle/>
                    <a:p>
                      <a:pPr algn="r" fontAlgn="b"/>
                      <a:r>
                        <a:rPr lang="de-DE" sz="1200" u="none" strike="noStrike">
                          <a:solidFill>
                            <a:srgbClr val="0000FF"/>
                          </a:solidFill>
                          <a:effectLst/>
                          <a:latin typeface="+mn-lt"/>
                        </a:rPr>
                        <a:t>75</a:t>
                      </a:r>
                      <a:endParaRPr lang="de-DE" sz="1200" b="0" i="0" u="none" strike="noStrike">
                        <a:solidFill>
                          <a:srgbClr val="0000FF"/>
                        </a:solidFill>
                        <a:effectLst/>
                        <a:latin typeface="+mn-lt"/>
                      </a:endParaRPr>
                    </a:p>
                  </a:txBody>
                  <a:tcPr marL="6350" marR="6350" marT="6350" marB="0" anchor="b">
                    <a:solidFill>
                      <a:schemeClr val="bg1"/>
                    </a:solidFill>
                  </a:tcPr>
                </a:tc>
                <a:tc>
                  <a:txBody>
                    <a:bodyPr/>
                    <a:lstStyle/>
                    <a:p>
                      <a:pPr algn="r" fontAlgn="b"/>
                      <a:r>
                        <a:rPr lang="de-DE" sz="1200" u="none" strike="noStrike" dirty="0">
                          <a:solidFill>
                            <a:srgbClr val="0000FF"/>
                          </a:solidFill>
                          <a:effectLst/>
                          <a:latin typeface="+mn-lt"/>
                        </a:rPr>
                        <a:t>236,0</a:t>
                      </a:r>
                      <a:endParaRPr lang="de-DE" sz="1200" b="0" i="0" u="none" strike="noStrike" dirty="0">
                        <a:solidFill>
                          <a:srgbClr val="0000FF"/>
                        </a:solidFill>
                        <a:effectLst/>
                        <a:latin typeface="+mn-lt"/>
                      </a:endParaRPr>
                    </a:p>
                  </a:txBody>
                  <a:tcPr marL="6350" marR="6350" marT="6350" marB="0" anchor="b">
                    <a:solidFill>
                      <a:schemeClr val="bg1"/>
                    </a:solidFill>
                  </a:tcPr>
                </a:tc>
                <a:extLst>
                  <a:ext uri="{0D108BD9-81ED-4DB2-BD59-A6C34878D82A}">
                    <a16:rowId xmlns:a16="http://schemas.microsoft.com/office/drawing/2014/main" val="1140067826"/>
                  </a:ext>
                </a:extLst>
              </a:tr>
              <a:tr h="184150">
                <a:tc>
                  <a:txBody>
                    <a:bodyPr/>
                    <a:lstStyle/>
                    <a:p>
                      <a:pPr algn="r" fontAlgn="b"/>
                      <a:r>
                        <a:rPr lang="de-DE" sz="1200" u="none" strike="noStrike">
                          <a:solidFill>
                            <a:srgbClr val="0000FF"/>
                          </a:solidFill>
                          <a:effectLst/>
                          <a:latin typeface="+mn-lt"/>
                        </a:rPr>
                        <a:t>Warmwasser</a:t>
                      </a:r>
                      <a:endParaRPr lang="de-DE" sz="1200" b="0" i="0" u="none" strike="noStrike">
                        <a:solidFill>
                          <a:srgbClr val="0000FF"/>
                        </a:solidFill>
                        <a:effectLst/>
                        <a:latin typeface="+mn-lt"/>
                      </a:endParaRPr>
                    </a:p>
                  </a:txBody>
                  <a:tcPr marL="6350" marR="6350" marT="6350" marB="0" anchor="b">
                    <a:solidFill>
                      <a:schemeClr val="bg1"/>
                    </a:solidFill>
                  </a:tcPr>
                </a:tc>
                <a:tc>
                  <a:txBody>
                    <a:bodyPr/>
                    <a:lstStyle/>
                    <a:p>
                      <a:pPr algn="r" fontAlgn="b"/>
                      <a:r>
                        <a:rPr lang="de-DE" sz="1200" u="none" strike="noStrike">
                          <a:solidFill>
                            <a:srgbClr val="0000FF"/>
                          </a:solidFill>
                          <a:effectLst/>
                          <a:latin typeface="+mn-lt"/>
                        </a:rPr>
                        <a:t>98,6</a:t>
                      </a:r>
                      <a:endParaRPr lang="de-DE" sz="1200" b="0" i="0" u="none" strike="noStrike">
                        <a:solidFill>
                          <a:srgbClr val="0000FF"/>
                        </a:solidFill>
                        <a:effectLst/>
                        <a:latin typeface="+mn-lt"/>
                      </a:endParaRPr>
                    </a:p>
                  </a:txBody>
                  <a:tcPr marL="6350" marR="6350" marT="6350" marB="0" anchor="b">
                    <a:solidFill>
                      <a:schemeClr val="bg1"/>
                    </a:solidFill>
                  </a:tcPr>
                </a:tc>
                <a:tc>
                  <a:txBody>
                    <a:bodyPr/>
                    <a:lstStyle/>
                    <a:p>
                      <a:pPr algn="r" fontAlgn="b"/>
                      <a:r>
                        <a:rPr lang="de-DE" sz="1200" u="none" strike="noStrike">
                          <a:solidFill>
                            <a:srgbClr val="0000FF"/>
                          </a:solidFill>
                          <a:effectLst/>
                          <a:latin typeface="+mn-lt"/>
                        </a:rPr>
                        <a:t>67,6</a:t>
                      </a:r>
                      <a:endParaRPr lang="de-DE" sz="1200" b="0" i="0" u="none" strike="noStrike">
                        <a:solidFill>
                          <a:srgbClr val="0000FF"/>
                        </a:solidFill>
                        <a:effectLst/>
                        <a:latin typeface="+mn-lt"/>
                      </a:endParaRPr>
                    </a:p>
                  </a:txBody>
                  <a:tcPr marL="6350" marR="6350" marT="6350" marB="0" anchor="b">
                    <a:solidFill>
                      <a:schemeClr val="bg1"/>
                    </a:solidFill>
                  </a:tcPr>
                </a:tc>
                <a:tc>
                  <a:txBody>
                    <a:bodyPr/>
                    <a:lstStyle/>
                    <a:p>
                      <a:pPr algn="r" fontAlgn="b"/>
                      <a:r>
                        <a:rPr lang="de-DE" sz="1200" u="none" strike="noStrike">
                          <a:solidFill>
                            <a:srgbClr val="0000FF"/>
                          </a:solidFill>
                          <a:effectLst/>
                          <a:latin typeface="+mn-lt"/>
                        </a:rPr>
                        <a:t>66</a:t>
                      </a:r>
                      <a:endParaRPr lang="de-DE" sz="1200" b="0" i="0" u="none" strike="noStrike">
                        <a:solidFill>
                          <a:srgbClr val="0000FF"/>
                        </a:solidFill>
                        <a:effectLst/>
                        <a:latin typeface="+mn-lt"/>
                      </a:endParaRPr>
                    </a:p>
                  </a:txBody>
                  <a:tcPr marL="6350" marR="6350" marT="6350" marB="0" anchor="b">
                    <a:solidFill>
                      <a:schemeClr val="bg1"/>
                    </a:solidFill>
                  </a:tcPr>
                </a:tc>
                <a:tc>
                  <a:txBody>
                    <a:bodyPr/>
                    <a:lstStyle/>
                    <a:p>
                      <a:pPr algn="r" fontAlgn="b"/>
                      <a:r>
                        <a:rPr lang="de-DE" sz="1200" u="none" strike="noStrike" dirty="0">
                          <a:solidFill>
                            <a:srgbClr val="0000FF"/>
                          </a:solidFill>
                          <a:effectLst/>
                          <a:latin typeface="+mn-lt"/>
                        </a:rPr>
                        <a:t>44,6</a:t>
                      </a:r>
                      <a:endParaRPr lang="de-DE" sz="1200" b="0" i="0" u="none" strike="noStrike" dirty="0">
                        <a:solidFill>
                          <a:srgbClr val="0000FF"/>
                        </a:solidFill>
                        <a:effectLst/>
                        <a:latin typeface="+mn-lt"/>
                      </a:endParaRPr>
                    </a:p>
                  </a:txBody>
                  <a:tcPr marL="6350" marR="6350" marT="6350" marB="0" anchor="b">
                    <a:solidFill>
                      <a:schemeClr val="bg1"/>
                    </a:solidFill>
                  </a:tcPr>
                </a:tc>
                <a:extLst>
                  <a:ext uri="{0D108BD9-81ED-4DB2-BD59-A6C34878D82A}">
                    <a16:rowId xmlns:a16="http://schemas.microsoft.com/office/drawing/2014/main" val="1979121040"/>
                  </a:ext>
                </a:extLst>
              </a:tr>
              <a:tr h="184150">
                <a:tc>
                  <a:txBody>
                    <a:bodyPr/>
                    <a:lstStyle/>
                    <a:p>
                      <a:pPr algn="r" fontAlgn="b"/>
                      <a:r>
                        <a:rPr lang="de-DE" sz="1200" u="none" strike="noStrike">
                          <a:solidFill>
                            <a:srgbClr val="0000FF"/>
                          </a:solidFill>
                          <a:effectLst/>
                          <a:latin typeface="+mn-lt"/>
                        </a:rPr>
                        <a:t>Prozesswärme</a:t>
                      </a:r>
                      <a:endParaRPr lang="de-DE" sz="1200" b="0" i="0" u="none" strike="noStrike">
                        <a:solidFill>
                          <a:srgbClr val="0000FF"/>
                        </a:solidFill>
                        <a:effectLst/>
                        <a:latin typeface="+mn-lt"/>
                      </a:endParaRPr>
                    </a:p>
                  </a:txBody>
                  <a:tcPr marL="6350" marR="6350" marT="6350" marB="0" anchor="b">
                    <a:solidFill>
                      <a:schemeClr val="bg1"/>
                    </a:solidFill>
                  </a:tcPr>
                </a:tc>
                <a:tc>
                  <a:txBody>
                    <a:bodyPr/>
                    <a:lstStyle/>
                    <a:p>
                      <a:pPr algn="r" fontAlgn="b"/>
                      <a:r>
                        <a:rPr lang="de-DE" sz="1200" u="none" strike="noStrike">
                          <a:solidFill>
                            <a:srgbClr val="0000FF"/>
                          </a:solidFill>
                          <a:effectLst/>
                          <a:latin typeface="+mn-lt"/>
                        </a:rPr>
                        <a:t>39,5</a:t>
                      </a:r>
                      <a:endParaRPr lang="de-DE" sz="1200" b="0" i="0" u="none" strike="noStrike">
                        <a:solidFill>
                          <a:srgbClr val="0000FF"/>
                        </a:solidFill>
                        <a:effectLst/>
                        <a:latin typeface="+mn-lt"/>
                      </a:endParaRPr>
                    </a:p>
                  </a:txBody>
                  <a:tcPr marL="6350" marR="6350" marT="6350" marB="0" anchor="b">
                    <a:solidFill>
                      <a:schemeClr val="bg1"/>
                    </a:solidFill>
                  </a:tcPr>
                </a:tc>
                <a:tc>
                  <a:txBody>
                    <a:bodyPr/>
                    <a:lstStyle/>
                    <a:p>
                      <a:pPr algn="r" fontAlgn="b"/>
                      <a:r>
                        <a:rPr lang="de-DE" sz="1200" u="none" strike="noStrike">
                          <a:solidFill>
                            <a:srgbClr val="0000FF"/>
                          </a:solidFill>
                          <a:effectLst/>
                          <a:latin typeface="+mn-lt"/>
                        </a:rPr>
                        <a:t>1,0</a:t>
                      </a:r>
                      <a:endParaRPr lang="de-DE" sz="1200" b="0" i="0" u="none" strike="noStrike">
                        <a:solidFill>
                          <a:srgbClr val="0000FF"/>
                        </a:solidFill>
                        <a:effectLst/>
                        <a:latin typeface="+mn-lt"/>
                      </a:endParaRPr>
                    </a:p>
                  </a:txBody>
                  <a:tcPr marL="6350" marR="6350" marT="6350" marB="0" anchor="b">
                    <a:solidFill>
                      <a:schemeClr val="bg1"/>
                    </a:solidFill>
                  </a:tcPr>
                </a:tc>
                <a:tc>
                  <a:txBody>
                    <a:bodyPr/>
                    <a:lstStyle/>
                    <a:p>
                      <a:pPr algn="l" fontAlgn="b"/>
                      <a:endParaRPr lang="de-DE" sz="1200" b="0" i="0" u="none" strike="noStrike">
                        <a:solidFill>
                          <a:srgbClr val="0000FF"/>
                        </a:solidFill>
                        <a:effectLst/>
                        <a:latin typeface="+mn-lt"/>
                      </a:endParaRPr>
                    </a:p>
                  </a:txBody>
                  <a:tcPr marL="6350" marR="6350" marT="6350" marB="0" anchor="b">
                    <a:solidFill>
                      <a:schemeClr val="bg1"/>
                    </a:solidFill>
                  </a:tcPr>
                </a:tc>
                <a:tc>
                  <a:txBody>
                    <a:bodyPr/>
                    <a:lstStyle/>
                    <a:p>
                      <a:pPr algn="l" fontAlgn="b"/>
                      <a:endParaRPr lang="de-DE" sz="1200" b="0" i="0" u="none" strike="noStrike" dirty="0">
                        <a:solidFill>
                          <a:srgbClr val="0000FF"/>
                        </a:solidFill>
                        <a:effectLst/>
                        <a:latin typeface="+mn-lt"/>
                      </a:endParaRPr>
                    </a:p>
                  </a:txBody>
                  <a:tcPr marL="6350" marR="6350" marT="6350" marB="0" anchor="b">
                    <a:solidFill>
                      <a:schemeClr val="bg1"/>
                    </a:solidFill>
                  </a:tcPr>
                </a:tc>
                <a:extLst>
                  <a:ext uri="{0D108BD9-81ED-4DB2-BD59-A6C34878D82A}">
                    <a16:rowId xmlns:a16="http://schemas.microsoft.com/office/drawing/2014/main" val="1989164549"/>
                  </a:ext>
                </a:extLst>
              </a:tr>
              <a:tr h="184150">
                <a:tc>
                  <a:txBody>
                    <a:bodyPr/>
                    <a:lstStyle/>
                    <a:p>
                      <a:pPr algn="l" fontAlgn="b"/>
                      <a:r>
                        <a:rPr lang="de-DE" sz="1200" b="1" u="none" strike="noStrike" dirty="0">
                          <a:solidFill>
                            <a:srgbClr val="0000FF"/>
                          </a:solidFill>
                          <a:effectLst/>
                          <a:latin typeface="+mn-lt"/>
                        </a:rPr>
                        <a:t>GHD</a:t>
                      </a:r>
                      <a:endParaRPr lang="de-DE" sz="1200" b="1" i="0" u="none" strike="noStrike" dirty="0">
                        <a:solidFill>
                          <a:srgbClr val="0000FF"/>
                        </a:solidFill>
                        <a:effectLst/>
                        <a:latin typeface="+mn-lt"/>
                      </a:endParaRPr>
                    </a:p>
                  </a:txBody>
                  <a:tcPr marL="6350" marR="6350" marT="6350" marB="0" anchor="b"/>
                </a:tc>
                <a:tc>
                  <a:txBody>
                    <a:bodyPr/>
                    <a:lstStyle/>
                    <a:p>
                      <a:pPr algn="r" fontAlgn="b"/>
                      <a:r>
                        <a:rPr lang="de-DE" sz="1200" b="1" u="none" strike="noStrike">
                          <a:solidFill>
                            <a:srgbClr val="0000FF"/>
                          </a:solidFill>
                          <a:effectLst/>
                          <a:latin typeface="+mn-lt"/>
                        </a:rPr>
                        <a:t>233,8</a:t>
                      </a:r>
                      <a:endParaRPr lang="de-DE" sz="1200" b="1" i="0" u="none" strike="noStrike">
                        <a:solidFill>
                          <a:srgbClr val="0000FF"/>
                        </a:solidFill>
                        <a:effectLst/>
                        <a:latin typeface="+mn-lt"/>
                      </a:endParaRPr>
                    </a:p>
                  </a:txBody>
                  <a:tcPr marL="6350" marR="6350" marT="6350" marB="0" anchor="b"/>
                </a:tc>
                <a:tc>
                  <a:txBody>
                    <a:bodyPr/>
                    <a:lstStyle/>
                    <a:p>
                      <a:pPr algn="r" fontAlgn="b"/>
                      <a:r>
                        <a:rPr lang="de-DE" sz="1200" b="1" u="none" strike="noStrike" dirty="0">
                          <a:solidFill>
                            <a:srgbClr val="0000FF"/>
                          </a:solidFill>
                          <a:effectLst/>
                          <a:latin typeface="+mn-lt"/>
                        </a:rPr>
                        <a:t>163,7</a:t>
                      </a:r>
                      <a:endParaRPr lang="de-DE" sz="1200" b="1" i="0" u="none" strike="noStrike" dirty="0">
                        <a:solidFill>
                          <a:srgbClr val="0000FF"/>
                        </a:solidFill>
                        <a:effectLst/>
                        <a:latin typeface="+mn-lt"/>
                      </a:endParaRPr>
                    </a:p>
                  </a:txBody>
                  <a:tcPr marL="6350" marR="6350" marT="6350" marB="0" anchor="b"/>
                </a:tc>
                <a:tc>
                  <a:txBody>
                    <a:bodyPr/>
                    <a:lstStyle/>
                    <a:p>
                      <a:pPr algn="r" fontAlgn="b"/>
                      <a:endParaRPr lang="de-DE" sz="1200" b="1" i="0" u="none" strike="noStrike">
                        <a:solidFill>
                          <a:srgbClr val="0000FF"/>
                        </a:solidFill>
                        <a:effectLst/>
                        <a:latin typeface="+mn-lt"/>
                      </a:endParaRPr>
                    </a:p>
                  </a:txBody>
                  <a:tcPr marL="6350" marR="6350" marT="6350" marB="0" anchor="b"/>
                </a:tc>
                <a:tc>
                  <a:txBody>
                    <a:bodyPr/>
                    <a:lstStyle/>
                    <a:p>
                      <a:pPr algn="r" fontAlgn="b"/>
                      <a:r>
                        <a:rPr lang="de-DE" sz="1200" b="1" u="none" strike="noStrike" dirty="0">
                          <a:solidFill>
                            <a:srgbClr val="0000FF"/>
                          </a:solidFill>
                          <a:effectLst/>
                          <a:latin typeface="+mn-lt"/>
                        </a:rPr>
                        <a:t>110,8</a:t>
                      </a:r>
                      <a:endParaRPr lang="de-DE" sz="1200" b="1" i="0" u="none" strike="noStrike" dirty="0">
                        <a:solidFill>
                          <a:srgbClr val="0000FF"/>
                        </a:solidFill>
                        <a:effectLst/>
                        <a:latin typeface="+mn-lt"/>
                      </a:endParaRPr>
                    </a:p>
                  </a:txBody>
                  <a:tcPr marL="6350" marR="6350" marT="6350" marB="0" anchor="b"/>
                </a:tc>
                <a:extLst>
                  <a:ext uri="{0D108BD9-81ED-4DB2-BD59-A6C34878D82A}">
                    <a16:rowId xmlns:a16="http://schemas.microsoft.com/office/drawing/2014/main" val="3482998909"/>
                  </a:ext>
                </a:extLst>
              </a:tr>
              <a:tr h="184150">
                <a:tc>
                  <a:txBody>
                    <a:bodyPr/>
                    <a:lstStyle/>
                    <a:p>
                      <a:pPr algn="r" fontAlgn="b"/>
                      <a:r>
                        <a:rPr lang="de-DE" sz="1200" u="none" strike="noStrike">
                          <a:solidFill>
                            <a:srgbClr val="0000FF"/>
                          </a:solidFill>
                          <a:effectLst/>
                          <a:latin typeface="+mn-lt"/>
                        </a:rPr>
                        <a:t>Raumwärme</a:t>
                      </a:r>
                      <a:endParaRPr lang="de-DE" sz="1200" b="0" i="0" u="none" strike="noStrike">
                        <a:solidFill>
                          <a:srgbClr val="0000FF"/>
                        </a:solidFill>
                        <a:effectLst/>
                        <a:latin typeface="+mn-lt"/>
                      </a:endParaRPr>
                    </a:p>
                  </a:txBody>
                  <a:tcPr marL="6350" marR="6350" marT="6350" marB="0" anchor="b"/>
                </a:tc>
                <a:tc>
                  <a:txBody>
                    <a:bodyPr/>
                    <a:lstStyle/>
                    <a:p>
                      <a:pPr algn="r" fontAlgn="b"/>
                      <a:r>
                        <a:rPr lang="de-DE" sz="1200" u="none" strike="noStrike">
                          <a:solidFill>
                            <a:srgbClr val="0000FF"/>
                          </a:solidFill>
                          <a:effectLst/>
                          <a:latin typeface="+mn-lt"/>
                        </a:rPr>
                        <a:t>187,2</a:t>
                      </a:r>
                      <a:endParaRPr lang="de-DE" sz="1200" b="0" i="0" u="none" strike="noStrike">
                        <a:solidFill>
                          <a:srgbClr val="0000FF"/>
                        </a:solidFill>
                        <a:effectLst/>
                        <a:latin typeface="+mn-lt"/>
                      </a:endParaRPr>
                    </a:p>
                  </a:txBody>
                  <a:tcPr marL="6350" marR="6350" marT="6350" marB="0" anchor="b"/>
                </a:tc>
                <a:tc>
                  <a:txBody>
                    <a:bodyPr/>
                    <a:lstStyle/>
                    <a:p>
                      <a:pPr algn="r" fontAlgn="b"/>
                      <a:r>
                        <a:rPr lang="de-DE" sz="1200" u="none" strike="noStrike">
                          <a:solidFill>
                            <a:srgbClr val="0000FF"/>
                          </a:solidFill>
                          <a:effectLst/>
                          <a:latin typeface="+mn-lt"/>
                        </a:rPr>
                        <a:t>139,8</a:t>
                      </a:r>
                      <a:endParaRPr lang="de-DE" sz="1200" b="0" i="0" u="none" strike="noStrike">
                        <a:solidFill>
                          <a:srgbClr val="0000FF"/>
                        </a:solidFill>
                        <a:effectLst/>
                        <a:latin typeface="+mn-lt"/>
                      </a:endParaRPr>
                    </a:p>
                  </a:txBody>
                  <a:tcPr marL="6350" marR="6350" marT="6350" marB="0" anchor="b"/>
                </a:tc>
                <a:tc>
                  <a:txBody>
                    <a:bodyPr/>
                    <a:lstStyle/>
                    <a:p>
                      <a:pPr algn="r" fontAlgn="b"/>
                      <a:r>
                        <a:rPr lang="de-DE" sz="1200" u="none" strike="noStrike">
                          <a:solidFill>
                            <a:srgbClr val="0000FF"/>
                          </a:solidFill>
                          <a:effectLst/>
                          <a:latin typeface="+mn-lt"/>
                        </a:rPr>
                        <a:t>75</a:t>
                      </a:r>
                      <a:endParaRPr lang="de-DE" sz="1200" b="0" i="0" u="none" strike="noStrike">
                        <a:solidFill>
                          <a:srgbClr val="0000FF"/>
                        </a:solidFill>
                        <a:effectLst/>
                        <a:latin typeface="+mn-lt"/>
                      </a:endParaRPr>
                    </a:p>
                  </a:txBody>
                  <a:tcPr marL="6350" marR="6350" marT="6350" marB="0" anchor="b"/>
                </a:tc>
                <a:tc>
                  <a:txBody>
                    <a:bodyPr/>
                    <a:lstStyle/>
                    <a:p>
                      <a:pPr algn="r" fontAlgn="b"/>
                      <a:r>
                        <a:rPr lang="de-DE" sz="1200" u="none" strike="noStrike">
                          <a:solidFill>
                            <a:srgbClr val="0000FF"/>
                          </a:solidFill>
                          <a:effectLst/>
                          <a:latin typeface="+mn-lt"/>
                        </a:rPr>
                        <a:t>104,8</a:t>
                      </a:r>
                      <a:endParaRPr lang="de-DE" sz="1200" b="0" i="0" u="none" strike="noStrike">
                        <a:solidFill>
                          <a:srgbClr val="0000FF"/>
                        </a:solidFill>
                        <a:effectLst/>
                        <a:latin typeface="+mn-lt"/>
                      </a:endParaRPr>
                    </a:p>
                  </a:txBody>
                  <a:tcPr marL="6350" marR="6350" marT="6350" marB="0" anchor="b"/>
                </a:tc>
                <a:extLst>
                  <a:ext uri="{0D108BD9-81ED-4DB2-BD59-A6C34878D82A}">
                    <a16:rowId xmlns:a16="http://schemas.microsoft.com/office/drawing/2014/main" val="905174763"/>
                  </a:ext>
                </a:extLst>
              </a:tr>
              <a:tr h="184150">
                <a:tc>
                  <a:txBody>
                    <a:bodyPr/>
                    <a:lstStyle/>
                    <a:p>
                      <a:pPr algn="r" fontAlgn="b"/>
                      <a:r>
                        <a:rPr lang="de-DE" sz="1200" u="none" strike="noStrike">
                          <a:solidFill>
                            <a:srgbClr val="0000FF"/>
                          </a:solidFill>
                          <a:effectLst/>
                          <a:latin typeface="+mn-lt"/>
                        </a:rPr>
                        <a:t>Warmwasser</a:t>
                      </a:r>
                      <a:endParaRPr lang="de-DE" sz="1200" b="0" i="0" u="none" strike="noStrike">
                        <a:solidFill>
                          <a:srgbClr val="0000FF"/>
                        </a:solidFill>
                        <a:effectLst/>
                        <a:latin typeface="+mn-lt"/>
                      </a:endParaRPr>
                    </a:p>
                  </a:txBody>
                  <a:tcPr marL="6350" marR="6350" marT="6350" marB="0" anchor="b"/>
                </a:tc>
                <a:tc>
                  <a:txBody>
                    <a:bodyPr/>
                    <a:lstStyle/>
                    <a:p>
                      <a:pPr algn="r" fontAlgn="b"/>
                      <a:r>
                        <a:rPr lang="de-DE" sz="1200" u="none" strike="noStrike">
                          <a:solidFill>
                            <a:srgbClr val="0000FF"/>
                          </a:solidFill>
                          <a:effectLst/>
                          <a:latin typeface="+mn-lt"/>
                        </a:rPr>
                        <a:t>18,8</a:t>
                      </a:r>
                      <a:endParaRPr lang="de-DE" sz="1200" b="0" i="0" u="none" strike="noStrike">
                        <a:solidFill>
                          <a:srgbClr val="0000FF"/>
                        </a:solidFill>
                        <a:effectLst/>
                        <a:latin typeface="+mn-lt"/>
                      </a:endParaRPr>
                    </a:p>
                  </a:txBody>
                  <a:tcPr marL="6350" marR="6350" marT="6350" marB="0" anchor="b"/>
                </a:tc>
                <a:tc>
                  <a:txBody>
                    <a:bodyPr/>
                    <a:lstStyle/>
                    <a:p>
                      <a:pPr algn="r" fontAlgn="b"/>
                      <a:r>
                        <a:rPr lang="de-DE" sz="1200" u="none" strike="noStrike">
                          <a:solidFill>
                            <a:srgbClr val="0000FF"/>
                          </a:solidFill>
                          <a:effectLst/>
                          <a:latin typeface="+mn-lt"/>
                        </a:rPr>
                        <a:t>9,1</a:t>
                      </a:r>
                      <a:endParaRPr lang="de-DE" sz="1200" b="0" i="0" u="none" strike="noStrike">
                        <a:solidFill>
                          <a:srgbClr val="0000FF"/>
                        </a:solidFill>
                        <a:effectLst/>
                        <a:latin typeface="+mn-lt"/>
                      </a:endParaRPr>
                    </a:p>
                  </a:txBody>
                  <a:tcPr marL="6350" marR="6350" marT="6350" marB="0" anchor="b"/>
                </a:tc>
                <a:tc>
                  <a:txBody>
                    <a:bodyPr/>
                    <a:lstStyle/>
                    <a:p>
                      <a:pPr algn="r" fontAlgn="b"/>
                      <a:r>
                        <a:rPr lang="de-DE" sz="1200" u="none" strike="noStrike">
                          <a:solidFill>
                            <a:srgbClr val="0000FF"/>
                          </a:solidFill>
                          <a:effectLst/>
                          <a:latin typeface="+mn-lt"/>
                        </a:rPr>
                        <a:t>66</a:t>
                      </a:r>
                      <a:endParaRPr lang="de-DE" sz="1200" b="0" i="0" u="none" strike="noStrike">
                        <a:solidFill>
                          <a:srgbClr val="0000FF"/>
                        </a:solidFill>
                        <a:effectLst/>
                        <a:latin typeface="+mn-lt"/>
                      </a:endParaRPr>
                    </a:p>
                  </a:txBody>
                  <a:tcPr marL="6350" marR="6350" marT="6350" marB="0" anchor="b"/>
                </a:tc>
                <a:tc>
                  <a:txBody>
                    <a:bodyPr/>
                    <a:lstStyle/>
                    <a:p>
                      <a:pPr algn="r" fontAlgn="b"/>
                      <a:r>
                        <a:rPr lang="de-DE" sz="1200" u="none" strike="noStrike">
                          <a:solidFill>
                            <a:srgbClr val="0000FF"/>
                          </a:solidFill>
                          <a:effectLst/>
                          <a:latin typeface="+mn-lt"/>
                        </a:rPr>
                        <a:t>6,0</a:t>
                      </a:r>
                      <a:endParaRPr lang="de-DE" sz="1200" b="0" i="0" u="none" strike="noStrike">
                        <a:solidFill>
                          <a:srgbClr val="0000FF"/>
                        </a:solidFill>
                        <a:effectLst/>
                        <a:latin typeface="+mn-lt"/>
                      </a:endParaRPr>
                    </a:p>
                  </a:txBody>
                  <a:tcPr marL="6350" marR="6350" marT="6350" marB="0" anchor="b"/>
                </a:tc>
                <a:extLst>
                  <a:ext uri="{0D108BD9-81ED-4DB2-BD59-A6C34878D82A}">
                    <a16:rowId xmlns:a16="http://schemas.microsoft.com/office/drawing/2014/main" val="476828392"/>
                  </a:ext>
                </a:extLst>
              </a:tr>
              <a:tr h="184150">
                <a:tc>
                  <a:txBody>
                    <a:bodyPr/>
                    <a:lstStyle/>
                    <a:p>
                      <a:pPr algn="r" fontAlgn="b"/>
                      <a:r>
                        <a:rPr lang="de-DE" sz="1200" u="none" strike="noStrike">
                          <a:solidFill>
                            <a:srgbClr val="0000FF"/>
                          </a:solidFill>
                          <a:effectLst/>
                          <a:latin typeface="+mn-lt"/>
                        </a:rPr>
                        <a:t>Prozesswärme</a:t>
                      </a:r>
                      <a:endParaRPr lang="de-DE" sz="1200" b="0" i="0" u="none" strike="noStrike">
                        <a:solidFill>
                          <a:srgbClr val="0000FF"/>
                        </a:solidFill>
                        <a:effectLst/>
                        <a:latin typeface="+mn-lt"/>
                      </a:endParaRPr>
                    </a:p>
                  </a:txBody>
                  <a:tcPr marL="6350" marR="6350" marT="6350" marB="0" anchor="b"/>
                </a:tc>
                <a:tc>
                  <a:txBody>
                    <a:bodyPr/>
                    <a:lstStyle/>
                    <a:p>
                      <a:pPr algn="r" fontAlgn="b"/>
                      <a:r>
                        <a:rPr lang="de-DE" sz="1200" u="none" strike="noStrike">
                          <a:solidFill>
                            <a:srgbClr val="0000FF"/>
                          </a:solidFill>
                          <a:effectLst/>
                          <a:latin typeface="+mn-lt"/>
                        </a:rPr>
                        <a:t>27,8</a:t>
                      </a:r>
                      <a:endParaRPr lang="de-DE" sz="1200" b="0" i="0" u="none" strike="noStrike">
                        <a:solidFill>
                          <a:srgbClr val="0000FF"/>
                        </a:solidFill>
                        <a:effectLst/>
                        <a:latin typeface="+mn-lt"/>
                      </a:endParaRPr>
                    </a:p>
                  </a:txBody>
                  <a:tcPr marL="6350" marR="6350" marT="6350" marB="0" anchor="b"/>
                </a:tc>
                <a:tc>
                  <a:txBody>
                    <a:bodyPr/>
                    <a:lstStyle/>
                    <a:p>
                      <a:pPr algn="r" fontAlgn="b"/>
                      <a:r>
                        <a:rPr lang="de-DE" sz="1200" u="none" strike="noStrike">
                          <a:solidFill>
                            <a:srgbClr val="0000FF"/>
                          </a:solidFill>
                          <a:effectLst/>
                          <a:latin typeface="+mn-lt"/>
                        </a:rPr>
                        <a:t>14,8</a:t>
                      </a:r>
                      <a:endParaRPr lang="de-DE" sz="1200" b="0" i="0" u="none" strike="noStrike">
                        <a:solidFill>
                          <a:srgbClr val="0000FF"/>
                        </a:solidFill>
                        <a:effectLst/>
                        <a:latin typeface="+mn-lt"/>
                      </a:endParaRPr>
                    </a:p>
                  </a:txBody>
                  <a:tcPr marL="6350" marR="6350" marT="6350" marB="0" anchor="b"/>
                </a:tc>
                <a:tc>
                  <a:txBody>
                    <a:bodyPr/>
                    <a:lstStyle/>
                    <a:p>
                      <a:pPr algn="l" fontAlgn="b"/>
                      <a:endParaRPr lang="de-DE" sz="1200" b="0" i="0" u="none" strike="noStrike">
                        <a:solidFill>
                          <a:srgbClr val="0000FF"/>
                        </a:solidFill>
                        <a:effectLst/>
                        <a:latin typeface="+mn-lt"/>
                      </a:endParaRPr>
                    </a:p>
                  </a:txBody>
                  <a:tcPr marL="6350" marR="6350" marT="6350" marB="0" anchor="b"/>
                </a:tc>
                <a:tc>
                  <a:txBody>
                    <a:bodyPr/>
                    <a:lstStyle/>
                    <a:p>
                      <a:pPr algn="r" fontAlgn="b"/>
                      <a:r>
                        <a:rPr lang="de-DE" sz="1200" u="none" strike="noStrike">
                          <a:solidFill>
                            <a:srgbClr val="0000FF"/>
                          </a:solidFill>
                          <a:effectLst/>
                          <a:latin typeface="+mn-lt"/>
                        </a:rPr>
                        <a:t>0,0</a:t>
                      </a:r>
                      <a:endParaRPr lang="de-DE" sz="1200" b="0" i="0" u="none" strike="noStrike">
                        <a:solidFill>
                          <a:srgbClr val="0000FF"/>
                        </a:solidFill>
                        <a:effectLst/>
                        <a:latin typeface="+mn-lt"/>
                      </a:endParaRPr>
                    </a:p>
                  </a:txBody>
                  <a:tcPr marL="6350" marR="6350" marT="6350" marB="0" anchor="b"/>
                </a:tc>
                <a:extLst>
                  <a:ext uri="{0D108BD9-81ED-4DB2-BD59-A6C34878D82A}">
                    <a16:rowId xmlns:a16="http://schemas.microsoft.com/office/drawing/2014/main" val="1627468883"/>
                  </a:ext>
                </a:extLst>
              </a:tr>
              <a:tr h="184150">
                <a:tc>
                  <a:txBody>
                    <a:bodyPr/>
                    <a:lstStyle/>
                    <a:p>
                      <a:pPr algn="r" fontAlgn="b"/>
                      <a:r>
                        <a:rPr lang="de-DE" sz="1200" b="1" u="none" strike="noStrike">
                          <a:solidFill>
                            <a:schemeClr val="bg1"/>
                          </a:solidFill>
                          <a:effectLst/>
                          <a:latin typeface="+mn-lt"/>
                        </a:rPr>
                        <a:t>Summe</a:t>
                      </a:r>
                      <a:endParaRPr lang="de-DE" sz="1200" b="1" i="0" u="none" strike="noStrike">
                        <a:solidFill>
                          <a:schemeClr val="bg1"/>
                        </a:solidFill>
                        <a:effectLst/>
                        <a:latin typeface="+mn-lt"/>
                      </a:endParaRPr>
                    </a:p>
                  </a:txBody>
                  <a:tcPr marL="6350" marR="6350" marT="6350" marB="0" anchor="b">
                    <a:solidFill>
                      <a:schemeClr val="bg1">
                        <a:lumMod val="65000"/>
                      </a:schemeClr>
                    </a:solidFill>
                  </a:tcPr>
                </a:tc>
                <a:tc>
                  <a:txBody>
                    <a:bodyPr/>
                    <a:lstStyle/>
                    <a:p>
                      <a:pPr algn="r" fontAlgn="b"/>
                      <a:r>
                        <a:rPr lang="de-DE" sz="1200" b="1" u="none" strike="noStrike">
                          <a:solidFill>
                            <a:schemeClr val="bg1"/>
                          </a:solidFill>
                          <a:effectLst/>
                          <a:latin typeface="+mn-lt"/>
                        </a:rPr>
                        <a:t>1.362,8</a:t>
                      </a:r>
                      <a:endParaRPr lang="de-DE" sz="1200" b="1" i="0" u="none" strike="noStrike">
                        <a:solidFill>
                          <a:schemeClr val="bg1"/>
                        </a:solidFill>
                        <a:effectLst/>
                        <a:latin typeface="+mn-lt"/>
                      </a:endParaRPr>
                    </a:p>
                  </a:txBody>
                  <a:tcPr marL="6350" marR="6350" marT="6350" marB="0" anchor="b">
                    <a:solidFill>
                      <a:schemeClr val="bg1">
                        <a:lumMod val="65000"/>
                      </a:schemeClr>
                    </a:solidFill>
                  </a:tcPr>
                </a:tc>
                <a:tc>
                  <a:txBody>
                    <a:bodyPr/>
                    <a:lstStyle/>
                    <a:p>
                      <a:pPr algn="l" fontAlgn="b"/>
                      <a:endParaRPr lang="de-DE" sz="1200" b="1" i="0" u="none" strike="noStrike">
                        <a:solidFill>
                          <a:schemeClr val="bg1"/>
                        </a:solidFill>
                        <a:effectLst/>
                        <a:latin typeface="+mn-lt"/>
                      </a:endParaRPr>
                    </a:p>
                  </a:txBody>
                  <a:tcPr marL="6350" marR="6350" marT="6350" marB="0" anchor="b">
                    <a:solidFill>
                      <a:schemeClr val="bg1">
                        <a:lumMod val="65000"/>
                      </a:schemeClr>
                    </a:solidFill>
                  </a:tcPr>
                </a:tc>
                <a:tc>
                  <a:txBody>
                    <a:bodyPr/>
                    <a:lstStyle/>
                    <a:p>
                      <a:pPr algn="r" fontAlgn="b"/>
                      <a:endParaRPr lang="de-DE" sz="1200" b="1" i="0" u="none" strike="noStrike">
                        <a:solidFill>
                          <a:schemeClr val="bg1"/>
                        </a:solidFill>
                        <a:effectLst/>
                        <a:latin typeface="+mn-lt"/>
                      </a:endParaRPr>
                    </a:p>
                  </a:txBody>
                  <a:tcPr marL="6350" marR="6350" marT="6350" marB="0" anchor="b">
                    <a:solidFill>
                      <a:schemeClr val="bg1">
                        <a:lumMod val="65000"/>
                      </a:schemeClr>
                    </a:solidFill>
                  </a:tcPr>
                </a:tc>
                <a:tc>
                  <a:txBody>
                    <a:bodyPr/>
                    <a:lstStyle/>
                    <a:p>
                      <a:pPr algn="r" fontAlgn="b"/>
                      <a:r>
                        <a:rPr lang="de-DE" sz="1200" b="1" u="none" strike="noStrike" dirty="0">
                          <a:solidFill>
                            <a:schemeClr val="bg1"/>
                          </a:solidFill>
                          <a:effectLst/>
                          <a:latin typeface="+mn-lt"/>
                        </a:rPr>
                        <a:t>416,9</a:t>
                      </a:r>
                      <a:endParaRPr lang="de-DE" sz="1200" b="1" i="0" u="none" strike="noStrike" dirty="0">
                        <a:solidFill>
                          <a:schemeClr val="bg1"/>
                        </a:solidFill>
                        <a:effectLst/>
                        <a:latin typeface="+mn-lt"/>
                      </a:endParaRPr>
                    </a:p>
                  </a:txBody>
                  <a:tcPr marL="6350" marR="6350" marT="6350" marB="0" anchor="b">
                    <a:solidFill>
                      <a:schemeClr val="bg1">
                        <a:lumMod val="65000"/>
                      </a:schemeClr>
                    </a:solidFill>
                  </a:tcPr>
                </a:tc>
                <a:extLst>
                  <a:ext uri="{0D108BD9-81ED-4DB2-BD59-A6C34878D82A}">
                    <a16:rowId xmlns:a16="http://schemas.microsoft.com/office/drawing/2014/main" val="2954155006"/>
                  </a:ext>
                </a:extLst>
              </a:tr>
            </a:tbl>
          </a:graphicData>
        </a:graphic>
      </p:graphicFrame>
      <p:sp>
        <p:nvSpPr>
          <p:cNvPr id="8" name="Text Box 14">
            <a:extLst>
              <a:ext uri="{FF2B5EF4-FFF2-40B4-BE49-F238E27FC236}">
                <a16:creationId xmlns:a16="http://schemas.microsoft.com/office/drawing/2014/main" id="{AA92FB84-FDD2-4862-C0FE-3A436769F1FD}"/>
              </a:ext>
            </a:extLst>
          </p:cNvPr>
          <p:cNvSpPr txBox="1">
            <a:spLocks noChangeArrowheads="1"/>
          </p:cNvSpPr>
          <p:nvPr/>
        </p:nvSpPr>
        <p:spPr bwMode="auto">
          <a:xfrm>
            <a:off x="7786688" y="5585610"/>
            <a:ext cx="1508426"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200" u="sng" dirty="0">
                <a:solidFill>
                  <a:srgbClr val="000000"/>
                </a:solidFill>
                <a:ea typeface="Microsoft YaHei" panose="020B0503020204020204" pitchFamily="34" charset="-122"/>
              </a:rPr>
              <a:t>Quelle:</a:t>
            </a:r>
            <a:r>
              <a:rPr lang="de-DE" altLang="de-DE" sz="1200" b="1" dirty="0">
                <a:solidFill>
                  <a:srgbClr val="000000"/>
                </a:solidFill>
                <a:ea typeface="Microsoft YaHei" panose="020B0503020204020204" pitchFamily="34" charset="-122"/>
              </a:rPr>
              <a:t> </a:t>
            </a:r>
            <a:r>
              <a:rPr lang="de-DE" altLang="de-DE" sz="1200" dirty="0">
                <a:solidFill>
                  <a:srgbClr val="000000"/>
                </a:solidFill>
                <a:ea typeface="Microsoft YaHei" panose="020B0503020204020204" pitchFamily="34" charset="-122"/>
              </a:rPr>
              <a:t>x) Quellenliste</a:t>
            </a:r>
          </a:p>
        </p:txBody>
      </p:sp>
      <p:sp>
        <p:nvSpPr>
          <p:cNvPr id="9" name="Text Box 5">
            <a:extLst>
              <a:ext uri="{FF2B5EF4-FFF2-40B4-BE49-F238E27FC236}">
                <a16:creationId xmlns:a16="http://schemas.microsoft.com/office/drawing/2014/main" id="{D184A7E3-AA9D-B172-BF18-BFBF70C6AAF3}"/>
              </a:ext>
            </a:extLst>
          </p:cNvPr>
          <p:cNvSpPr txBox="1">
            <a:spLocks noChangeArrowheads="1"/>
          </p:cNvSpPr>
          <p:nvPr/>
        </p:nvSpPr>
        <p:spPr bwMode="auto">
          <a:xfrm>
            <a:off x="323545" y="5141754"/>
            <a:ext cx="5172907" cy="738664"/>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marL="0" indent="0"/>
            <a:r>
              <a:rPr lang="de-DE" altLang="de-DE" sz="1400" dirty="0">
                <a:solidFill>
                  <a:srgbClr val="0000FF"/>
                </a:solidFill>
              </a:rPr>
              <a:t>*) %</a:t>
            </a:r>
            <a:r>
              <a:rPr lang="de-DE" altLang="de-DE" sz="1400" dirty="0" err="1">
                <a:solidFill>
                  <a:srgbClr val="0000FF"/>
                </a:solidFill>
              </a:rPr>
              <a:t>tuale</a:t>
            </a:r>
            <a:r>
              <a:rPr lang="de-DE" altLang="de-DE" sz="1400" dirty="0">
                <a:solidFill>
                  <a:srgbClr val="0000FF"/>
                </a:solidFill>
              </a:rPr>
              <a:t> Einsparwerte Wärme, Schätzung</a:t>
            </a:r>
            <a:br>
              <a:rPr lang="de-DE" altLang="de-DE" sz="1400" dirty="0">
                <a:solidFill>
                  <a:srgbClr val="0000FF"/>
                </a:solidFill>
              </a:rPr>
            </a:br>
            <a:r>
              <a:rPr lang="de-DE" altLang="de-DE" sz="1400" dirty="0">
                <a:solidFill>
                  <a:srgbClr val="0000FF"/>
                </a:solidFill>
              </a:rPr>
              <a:t>    JAZ Wärmepumpe, Raumwärme: 4,0 entspricht 75%</a:t>
            </a:r>
            <a:br>
              <a:rPr lang="de-DE" altLang="de-DE" sz="1400" dirty="0">
                <a:solidFill>
                  <a:srgbClr val="0000FF"/>
                </a:solidFill>
              </a:rPr>
            </a:br>
            <a:r>
              <a:rPr lang="de-DE" altLang="de-DE" sz="1400" dirty="0">
                <a:solidFill>
                  <a:srgbClr val="0000FF"/>
                </a:solidFill>
              </a:rPr>
              <a:t>    JAZ Wärmepumpe, Warmwasser: 3,0 entspricht 66%</a:t>
            </a:r>
          </a:p>
        </p:txBody>
      </p:sp>
      <p:graphicFrame>
        <p:nvGraphicFramePr>
          <p:cNvPr id="10" name="Tabelle 9">
            <a:extLst>
              <a:ext uri="{FF2B5EF4-FFF2-40B4-BE49-F238E27FC236}">
                <a16:creationId xmlns:a16="http://schemas.microsoft.com/office/drawing/2014/main" id="{C9F37C71-9B13-16A4-D8AB-4CE39D0E771B}"/>
              </a:ext>
            </a:extLst>
          </p:cNvPr>
          <p:cNvGraphicFramePr>
            <a:graphicFrameLocks noGrp="1"/>
          </p:cNvGraphicFramePr>
          <p:nvPr>
            <p:extLst>
              <p:ext uri="{D42A27DB-BD31-4B8C-83A1-F6EECF244321}">
                <p14:modId xmlns:p14="http://schemas.microsoft.com/office/powerpoint/2010/main" val="4029413273"/>
              </p:ext>
            </p:extLst>
          </p:nvPr>
        </p:nvGraphicFramePr>
        <p:xfrm>
          <a:off x="4826000" y="1772266"/>
          <a:ext cx="4882364" cy="2502131"/>
        </p:xfrm>
        <a:graphic>
          <a:graphicData uri="http://schemas.openxmlformats.org/drawingml/2006/table">
            <a:tbl>
              <a:tblPr>
                <a:tableStyleId>{5C22544A-7EE6-4342-B048-85BDC9FD1C3A}</a:tableStyleId>
              </a:tblPr>
              <a:tblGrid>
                <a:gridCol w="1613760">
                  <a:extLst>
                    <a:ext uri="{9D8B030D-6E8A-4147-A177-3AD203B41FA5}">
                      <a16:colId xmlns:a16="http://schemas.microsoft.com/office/drawing/2014/main" val="3783663518"/>
                    </a:ext>
                  </a:extLst>
                </a:gridCol>
                <a:gridCol w="753716">
                  <a:extLst>
                    <a:ext uri="{9D8B030D-6E8A-4147-A177-3AD203B41FA5}">
                      <a16:colId xmlns:a16="http://schemas.microsoft.com/office/drawing/2014/main" val="1548514319"/>
                    </a:ext>
                  </a:extLst>
                </a:gridCol>
                <a:gridCol w="1213924">
                  <a:extLst>
                    <a:ext uri="{9D8B030D-6E8A-4147-A177-3AD203B41FA5}">
                      <a16:colId xmlns:a16="http://schemas.microsoft.com/office/drawing/2014/main" val="3368888576"/>
                    </a:ext>
                  </a:extLst>
                </a:gridCol>
                <a:gridCol w="541867">
                  <a:extLst>
                    <a:ext uri="{9D8B030D-6E8A-4147-A177-3AD203B41FA5}">
                      <a16:colId xmlns:a16="http://schemas.microsoft.com/office/drawing/2014/main" val="1686027130"/>
                    </a:ext>
                  </a:extLst>
                </a:gridCol>
                <a:gridCol w="759097">
                  <a:extLst>
                    <a:ext uri="{9D8B030D-6E8A-4147-A177-3AD203B41FA5}">
                      <a16:colId xmlns:a16="http://schemas.microsoft.com/office/drawing/2014/main" val="3652414928"/>
                    </a:ext>
                  </a:extLst>
                </a:gridCol>
              </a:tblGrid>
              <a:tr h="19200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de-DE" sz="1200" b="1" u="none" strike="noStrike" dirty="0">
                          <a:solidFill>
                            <a:schemeClr val="bg1"/>
                          </a:solidFill>
                          <a:effectLst/>
                          <a:latin typeface="+mn-lt"/>
                        </a:rPr>
                        <a:t>Verkehrsart</a:t>
                      </a:r>
                      <a:endParaRPr lang="de-DE" sz="1200" b="1" i="0" u="none" strike="noStrike" dirty="0">
                        <a:solidFill>
                          <a:schemeClr val="bg1"/>
                        </a:solidFill>
                        <a:effectLst/>
                        <a:latin typeface="+mn-lt"/>
                      </a:endParaRPr>
                    </a:p>
                  </a:txBody>
                  <a:tcPr marL="6350" marR="6350" marT="6350" marB="0">
                    <a:solidFill>
                      <a:schemeClr val="bg1">
                        <a:lumMod val="65000"/>
                      </a:schemeClr>
                    </a:solidFill>
                  </a:tcPr>
                </a:tc>
                <a:tc gridSpan="2">
                  <a:txBody>
                    <a:bodyPr/>
                    <a:lstStyle/>
                    <a:p>
                      <a:pPr algn="ctr" fontAlgn="ctr"/>
                      <a:r>
                        <a:rPr lang="de-DE" sz="1200" b="1" u="none" strike="noStrike" dirty="0">
                          <a:solidFill>
                            <a:schemeClr val="bg1"/>
                          </a:solidFill>
                          <a:effectLst/>
                          <a:latin typeface="+mn-lt"/>
                        </a:rPr>
                        <a:t>Verbrauch 2017</a:t>
                      </a:r>
                      <a:endParaRPr lang="de-DE" sz="1200" b="1" i="0" u="none" strike="noStrike" dirty="0">
                        <a:solidFill>
                          <a:schemeClr val="bg1"/>
                        </a:solidFill>
                        <a:effectLst/>
                        <a:latin typeface="+mn-lt"/>
                      </a:endParaRPr>
                    </a:p>
                  </a:txBody>
                  <a:tcPr marL="6350" marR="6350" marT="6350" marB="0">
                    <a:solidFill>
                      <a:schemeClr val="bg1">
                        <a:lumMod val="65000"/>
                      </a:schemeClr>
                    </a:solidFill>
                  </a:tcPr>
                </a:tc>
                <a:tc hMerge="1">
                  <a:txBody>
                    <a:bodyPr/>
                    <a:lstStyle/>
                    <a:p>
                      <a:endParaRPr lang="de-DE"/>
                    </a:p>
                  </a:txBody>
                  <a:tcPr/>
                </a:tc>
                <a:tc gridSpan="2">
                  <a:txBody>
                    <a:bodyPr/>
                    <a:lstStyle/>
                    <a:p>
                      <a:pPr algn="ctr" fontAlgn="ctr"/>
                      <a:r>
                        <a:rPr lang="de-DE" sz="1200" b="1" u="none" strike="noStrike" dirty="0">
                          <a:solidFill>
                            <a:schemeClr val="bg1"/>
                          </a:solidFill>
                          <a:effectLst/>
                          <a:latin typeface="+mn-lt"/>
                        </a:rPr>
                        <a:t>Einsparung 2040</a:t>
                      </a:r>
                      <a:endParaRPr lang="de-DE" sz="1200" b="1" i="0" u="none" strike="noStrike" dirty="0">
                        <a:solidFill>
                          <a:schemeClr val="bg1"/>
                        </a:solidFill>
                        <a:effectLst/>
                        <a:latin typeface="+mn-lt"/>
                      </a:endParaRPr>
                    </a:p>
                  </a:txBody>
                  <a:tcPr marL="6350" marR="6350" marT="6350" marB="0">
                    <a:solidFill>
                      <a:schemeClr val="bg1">
                        <a:lumMod val="65000"/>
                      </a:schemeClr>
                    </a:solidFill>
                  </a:tcPr>
                </a:tc>
                <a:tc hMerge="1">
                  <a:txBody>
                    <a:bodyPr/>
                    <a:lstStyle/>
                    <a:p>
                      <a:endParaRPr lang="de-DE"/>
                    </a:p>
                  </a:txBody>
                  <a:tcPr/>
                </a:tc>
                <a:extLst>
                  <a:ext uri="{0D108BD9-81ED-4DB2-BD59-A6C34878D82A}">
                    <a16:rowId xmlns:a16="http://schemas.microsoft.com/office/drawing/2014/main" val="1369741540"/>
                  </a:ext>
                </a:extLst>
              </a:tr>
              <a:tr h="317500">
                <a:tc>
                  <a:txBody>
                    <a:bodyPr/>
                    <a:lstStyle/>
                    <a:p>
                      <a:pPr algn="ctr" fontAlgn="t"/>
                      <a:endParaRPr lang="de-DE" sz="1200" b="1" i="0" u="none" strike="noStrike" dirty="0">
                        <a:solidFill>
                          <a:schemeClr val="bg1"/>
                        </a:solidFill>
                        <a:effectLst/>
                        <a:latin typeface="+mn-lt"/>
                      </a:endParaRPr>
                    </a:p>
                  </a:txBody>
                  <a:tcPr marL="6350" marR="6350" marT="6350" marB="0">
                    <a:solidFill>
                      <a:schemeClr val="bg1">
                        <a:lumMod val="65000"/>
                      </a:schemeClr>
                    </a:solidFill>
                  </a:tcPr>
                </a:tc>
                <a:tc>
                  <a:txBody>
                    <a:bodyPr/>
                    <a:lstStyle/>
                    <a:p>
                      <a:pPr algn="ctr" fontAlgn="t"/>
                      <a:r>
                        <a:rPr lang="de-DE" sz="1200" b="1" u="none" strike="noStrike" dirty="0">
                          <a:solidFill>
                            <a:schemeClr val="bg1"/>
                          </a:solidFill>
                          <a:effectLst/>
                          <a:latin typeface="+mn-lt"/>
                        </a:rPr>
                        <a:t>Gesamt</a:t>
                      </a:r>
                      <a:br>
                        <a:rPr lang="de-DE" sz="1200" b="1" u="none" strike="noStrike" dirty="0">
                          <a:solidFill>
                            <a:schemeClr val="bg1"/>
                          </a:solidFill>
                          <a:effectLst/>
                          <a:latin typeface="+mn-lt"/>
                        </a:rPr>
                      </a:br>
                      <a:r>
                        <a:rPr lang="de-DE" sz="1200" b="1" u="none" strike="noStrike" dirty="0">
                          <a:solidFill>
                            <a:schemeClr val="bg1"/>
                          </a:solidFill>
                          <a:effectLst/>
                          <a:latin typeface="+mn-lt"/>
                        </a:rPr>
                        <a:t>(TWh)</a:t>
                      </a:r>
                      <a:endParaRPr lang="de-DE" sz="1200" b="1" i="0" u="none" strike="noStrike" dirty="0">
                        <a:solidFill>
                          <a:schemeClr val="bg1"/>
                        </a:solidFill>
                        <a:effectLst/>
                        <a:latin typeface="+mn-lt"/>
                      </a:endParaRPr>
                    </a:p>
                  </a:txBody>
                  <a:tcPr marL="6350" marR="6350" marT="6350" marB="0">
                    <a:solidFill>
                      <a:schemeClr val="bg1">
                        <a:lumMod val="65000"/>
                      </a:schemeClr>
                    </a:solidFill>
                  </a:tcPr>
                </a:tc>
                <a:tc>
                  <a:txBody>
                    <a:bodyPr/>
                    <a:lstStyle/>
                    <a:p>
                      <a:pPr algn="ctr" fontAlgn="t"/>
                      <a:r>
                        <a:rPr lang="de-DE" sz="1200" b="1" u="none" strike="noStrike" dirty="0">
                          <a:solidFill>
                            <a:schemeClr val="bg1"/>
                          </a:solidFill>
                          <a:effectLst/>
                          <a:latin typeface="+mn-lt"/>
                        </a:rPr>
                        <a:t>davon Fossile</a:t>
                      </a:r>
                      <a:br>
                        <a:rPr lang="de-DE" sz="1200" b="1" u="none" strike="noStrike" dirty="0">
                          <a:solidFill>
                            <a:schemeClr val="bg1"/>
                          </a:solidFill>
                          <a:effectLst/>
                          <a:latin typeface="+mn-lt"/>
                        </a:rPr>
                      </a:br>
                      <a:r>
                        <a:rPr lang="de-DE" sz="1200" b="1" u="none" strike="noStrike" dirty="0">
                          <a:solidFill>
                            <a:schemeClr val="bg1"/>
                          </a:solidFill>
                          <a:effectLst/>
                          <a:latin typeface="+mn-lt"/>
                        </a:rPr>
                        <a:t>(TWh)</a:t>
                      </a:r>
                      <a:endParaRPr lang="de-DE" sz="1200" b="1" i="0" u="none" strike="noStrike" dirty="0">
                        <a:solidFill>
                          <a:schemeClr val="bg1"/>
                        </a:solidFill>
                        <a:effectLst/>
                        <a:latin typeface="+mn-lt"/>
                      </a:endParaRPr>
                    </a:p>
                  </a:txBody>
                  <a:tcPr marL="6350" marR="6350" marT="6350" marB="0">
                    <a:solidFill>
                      <a:schemeClr val="bg1">
                        <a:lumMod val="65000"/>
                      </a:schemeClr>
                    </a:solidFill>
                  </a:tcPr>
                </a:tc>
                <a:tc>
                  <a:txBody>
                    <a:bodyPr/>
                    <a:lstStyle/>
                    <a:p>
                      <a:pPr algn="ctr" fontAlgn="t"/>
                      <a:r>
                        <a:rPr lang="de-DE" sz="1200" b="1" u="none" strike="noStrike" dirty="0">
                          <a:solidFill>
                            <a:schemeClr val="bg1"/>
                          </a:solidFill>
                          <a:effectLst/>
                          <a:latin typeface="+mn-lt"/>
                        </a:rPr>
                        <a:t>(%)</a:t>
                      </a:r>
                      <a:br>
                        <a:rPr lang="de-DE" sz="1200" b="1" u="none" strike="noStrike" dirty="0">
                          <a:solidFill>
                            <a:schemeClr val="bg1"/>
                          </a:solidFill>
                          <a:effectLst/>
                          <a:latin typeface="+mn-lt"/>
                        </a:rPr>
                      </a:br>
                      <a:r>
                        <a:rPr lang="de-DE" sz="1200" b="1" u="none" strike="noStrike" dirty="0">
                          <a:solidFill>
                            <a:schemeClr val="bg1"/>
                          </a:solidFill>
                          <a:effectLst/>
                          <a:latin typeface="+mn-lt"/>
                        </a:rPr>
                        <a:t>**)</a:t>
                      </a:r>
                      <a:endParaRPr lang="de-DE" sz="1200" b="1" i="0" u="none" strike="noStrike" dirty="0">
                        <a:solidFill>
                          <a:schemeClr val="bg1"/>
                        </a:solidFill>
                        <a:effectLst/>
                        <a:latin typeface="+mn-lt"/>
                      </a:endParaRPr>
                    </a:p>
                  </a:txBody>
                  <a:tcPr marL="6350" marR="6350" marT="6350" marB="0">
                    <a:solidFill>
                      <a:schemeClr val="bg1">
                        <a:lumMod val="65000"/>
                      </a:schemeClr>
                    </a:solidFill>
                  </a:tcPr>
                </a:tc>
                <a:tc>
                  <a:txBody>
                    <a:bodyPr/>
                    <a:lstStyle/>
                    <a:p>
                      <a:pPr algn="ctr" fontAlgn="t"/>
                      <a:r>
                        <a:rPr lang="de-DE" sz="1200" b="1" u="none" strike="noStrike" dirty="0">
                          <a:solidFill>
                            <a:schemeClr val="bg1"/>
                          </a:solidFill>
                          <a:effectLst/>
                          <a:latin typeface="+mn-lt"/>
                        </a:rPr>
                        <a:t>(TWh)</a:t>
                      </a:r>
                      <a:endParaRPr lang="de-DE" sz="1200" b="1" i="0" u="none" strike="noStrike" dirty="0">
                        <a:solidFill>
                          <a:schemeClr val="bg1"/>
                        </a:solidFill>
                        <a:effectLst/>
                        <a:latin typeface="+mn-lt"/>
                      </a:endParaRPr>
                    </a:p>
                  </a:txBody>
                  <a:tcPr marL="6350" marR="6350" marT="6350" marB="0">
                    <a:solidFill>
                      <a:schemeClr val="bg1">
                        <a:lumMod val="65000"/>
                      </a:schemeClr>
                    </a:solidFill>
                  </a:tcPr>
                </a:tc>
                <a:extLst>
                  <a:ext uri="{0D108BD9-81ED-4DB2-BD59-A6C34878D82A}">
                    <a16:rowId xmlns:a16="http://schemas.microsoft.com/office/drawing/2014/main" val="2605624038"/>
                  </a:ext>
                </a:extLst>
              </a:tr>
              <a:tr h="241300">
                <a:tc>
                  <a:txBody>
                    <a:bodyPr/>
                    <a:lstStyle/>
                    <a:p>
                      <a:pPr algn="l" fontAlgn="b"/>
                      <a:r>
                        <a:rPr lang="de-DE" sz="1200" b="1" u="none" strike="noStrike">
                          <a:solidFill>
                            <a:srgbClr val="0000FF"/>
                          </a:solidFill>
                          <a:effectLst/>
                          <a:latin typeface="+mn-lt"/>
                        </a:rPr>
                        <a:t>Schienenverkehr</a:t>
                      </a:r>
                      <a:endParaRPr lang="de-DE" sz="1200" b="1" i="0" u="none" strike="noStrike">
                        <a:solidFill>
                          <a:srgbClr val="0000FF"/>
                        </a:solidFill>
                        <a:effectLst/>
                        <a:latin typeface="+mn-lt"/>
                      </a:endParaRPr>
                    </a:p>
                  </a:txBody>
                  <a:tcPr marL="6350" marR="6350" marT="6350" marB="0" anchor="b"/>
                </a:tc>
                <a:tc>
                  <a:txBody>
                    <a:bodyPr/>
                    <a:lstStyle/>
                    <a:p>
                      <a:pPr algn="r" fontAlgn="b"/>
                      <a:r>
                        <a:rPr lang="de-DE" sz="1200" b="1" u="none" strike="noStrike">
                          <a:solidFill>
                            <a:srgbClr val="0000FF"/>
                          </a:solidFill>
                          <a:effectLst/>
                          <a:latin typeface="+mn-lt"/>
                        </a:rPr>
                        <a:t>15,0</a:t>
                      </a:r>
                      <a:endParaRPr lang="de-DE" sz="1200" b="1" i="0" u="none" strike="noStrike">
                        <a:solidFill>
                          <a:srgbClr val="0000FF"/>
                        </a:solidFill>
                        <a:effectLst/>
                        <a:latin typeface="+mn-lt"/>
                      </a:endParaRPr>
                    </a:p>
                  </a:txBody>
                  <a:tcPr marL="6350" marR="6350" marT="6350" marB="0" anchor="b"/>
                </a:tc>
                <a:tc>
                  <a:txBody>
                    <a:bodyPr/>
                    <a:lstStyle/>
                    <a:p>
                      <a:pPr algn="l" fontAlgn="b"/>
                      <a:endParaRPr lang="de-DE" sz="1200" b="1" i="0" u="none" strike="noStrike">
                        <a:solidFill>
                          <a:srgbClr val="0000FF"/>
                        </a:solidFill>
                        <a:effectLst/>
                        <a:latin typeface="+mn-lt"/>
                      </a:endParaRPr>
                    </a:p>
                  </a:txBody>
                  <a:tcPr marL="6350" marR="6350" marT="6350" marB="0" anchor="b"/>
                </a:tc>
                <a:tc>
                  <a:txBody>
                    <a:bodyPr/>
                    <a:lstStyle/>
                    <a:p>
                      <a:pPr algn="l" fontAlgn="b"/>
                      <a:endParaRPr lang="de-DE" sz="1200" b="1" i="0" u="none" strike="noStrike">
                        <a:solidFill>
                          <a:srgbClr val="0000FF"/>
                        </a:solidFill>
                        <a:effectLst/>
                        <a:latin typeface="+mn-lt"/>
                      </a:endParaRPr>
                    </a:p>
                  </a:txBody>
                  <a:tcPr marL="6350" marR="6350" marT="6350" marB="0" anchor="b"/>
                </a:tc>
                <a:tc>
                  <a:txBody>
                    <a:bodyPr/>
                    <a:lstStyle/>
                    <a:p>
                      <a:pPr algn="l" fontAlgn="b"/>
                      <a:endParaRPr lang="de-DE" sz="1200" b="1" i="0" u="none" strike="noStrike" dirty="0">
                        <a:solidFill>
                          <a:srgbClr val="0000FF"/>
                        </a:solidFill>
                        <a:effectLst/>
                        <a:latin typeface="+mn-lt"/>
                      </a:endParaRPr>
                    </a:p>
                  </a:txBody>
                  <a:tcPr marL="6350" marR="6350" marT="6350" marB="0" anchor="b"/>
                </a:tc>
                <a:extLst>
                  <a:ext uri="{0D108BD9-81ED-4DB2-BD59-A6C34878D82A}">
                    <a16:rowId xmlns:a16="http://schemas.microsoft.com/office/drawing/2014/main" val="2374927832"/>
                  </a:ext>
                </a:extLst>
              </a:tr>
              <a:tr h="184150">
                <a:tc>
                  <a:txBody>
                    <a:bodyPr/>
                    <a:lstStyle/>
                    <a:p>
                      <a:pPr algn="r" fontAlgn="b"/>
                      <a:r>
                        <a:rPr lang="de-DE" sz="1200" u="none" strike="noStrike">
                          <a:solidFill>
                            <a:srgbClr val="0000FF"/>
                          </a:solidFill>
                          <a:effectLst/>
                          <a:latin typeface="+mn-lt"/>
                        </a:rPr>
                        <a:t>Strom</a:t>
                      </a:r>
                      <a:endParaRPr lang="de-DE" sz="1200" b="0" i="0" u="none" strike="noStrike">
                        <a:solidFill>
                          <a:srgbClr val="0000FF"/>
                        </a:solidFill>
                        <a:effectLst/>
                        <a:latin typeface="+mn-lt"/>
                      </a:endParaRPr>
                    </a:p>
                  </a:txBody>
                  <a:tcPr marL="6350" marR="6350" marT="6350" marB="0" anchor="b"/>
                </a:tc>
                <a:tc>
                  <a:txBody>
                    <a:bodyPr/>
                    <a:lstStyle/>
                    <a:p>
                      <a:pPr algn="r" fontAlgn="b"/>
                      <a:r>
                        <a:rPr lang="de-DE" sz="1200" u="none" strike="noStrike" dirty="0">
                          <a:solidFill>
                            <a:srgbClr val="0000FF"/>
                          </a:solidFill>
                          <a:effectLst/>
                          <a:latin typeface="+mn-lt"/>
                        </a:rPr>
                        <a:t>11,7</a:t>
                      </a:r>
                      <a:endParaRPr lang="de-DE" sz="1200" b="0" i="0" u="none" strike="noStrike" dirty="0">
                        <a:solidFill>
                          <a:srgbClr val="0000FF"/>
                        </a:solidFill>
                        <a:effectLst/>
                        <a:latin typeface="+mn-lt"/>
                      </a:endParaRPr>
                    </a:p>
                  </a:txBody>
                  <a:tcPr marL="6350" marR="6350" marT="6350" marB="0" anchor="b"/>
                </a:tc>
                <a:tc>
                  <a:txBody>
                    <a:bodyPr/>
                    <a:lstStyle/>
                    <a:p>
                      <a:pPr algn="l" fontAlgn="b"/>
                      <a:endParaRPr lang="de-DE" sz="1200" b="0" i="0" u="none" strike="noStrike">
                        <a:solidFill>
                          <a:srgbClr val="0000FF"/>
                        </a:solidFill>
                        <a:effectLst/>
                        <a:latin typeface="+mn-lt"/>
                      </a:endParaRPr>
                    </a:p>
                  </a:txBody>
                  <a:tcPr marL="6350" marR="6350" marT="6350" marB="0" anchor="b"/>
                </a:tc>
                <a:tc>
                  <a:txBody>
                    <a:bodyPr/>
                    <a:lstStyle/>
                    <a:p>
                      <a:pPr algn="r" fontAlgn="b"/>
                      <a:r>
                        <a:rPr lang="de-DE" sz="1200" u="none" strike="noStrike">
                          <a:solidFill>
                            <a:srgbClr val="0000FF"/>
                          </a:solidFill>
                          <a:effectLst/>
                          <a:latin typeface="+mn-lt"/>
                        </a:rPr>
                        <a:t>0</a:t>
                      </a:r>
                      <a:endParaRPr lang="de-DE" sz="1200" b="0" i="0" u="none" strike="noStrike">
                        <a:solidFill>
                          <a:srgbClr val="0000FF"/>
                        </a:solidFill>
                        <a:effectLst/>
                        <a:latin typeface="+mn-lt"/>
                      </a:endParaRPr>
                    </a:p>
                  </a:txBody>
                  <a:tcPr marL="6350" marR="6350" marT="6350" marB="0" anchor="b"/>
                </a:tc>
                <a:tc>
                  <a:txBody>
                    <a:bodyPr/>
                    <a:lstStyle/>
                    <a:p>
                      <a:pPr algn="r" fontAlgn="b"/>
                      <a:r>
                        <a:rPr lang="de-DE" sz="1200" u="none" strike="noStrike" dirty="0">
                          <a:solidFill>
                            <a:srgbClr val="0000FF"/>
                          </a:solidFill>
                          <a:effectLst/>
                          <a:latin typeface="+mn-lt"/>
                        </a:rPr>
                        <a:t>0,0</a:t>
                      </a:r>
                      <a:endParaRPr lang="de-DE" sz="1200" b="0" i="0" u="none" strike="noStrike" dirty="0">
                        <a:solidFill>
                          <a:srgbClr val="0000FF"/>
                        </a:solidFill>
                        <a:effectLst/>
                        <a:latin typeface="+mn-lt"/>
                      </a:endParaRPr>
                    </a:p>
                  </a:txBody>
                  <a:tcPr marL="6350" marR="6350" marT="6350" marB="0" anchor="b"/>
                </a:tc>
                <a:extLst>
                  <a:ext uri="{0D108BD9-81ED-4DB2-BD59-A6C34878D82A}">
                    <a16:rowId xmlns:a16="http://schemas.microsoft.com/office/drawing/2014/main" val="1301948129"/>
                  </a:ext>
                </a:extLst>
              </a:tr>
              <a:tr h="184150">
                <a:tc>
                  <a:txBody>
                    <a:bodyPr/>
                    <a:lstStyle/>
                    <a:p>
                      <a:pPr algn="r" fontAlgn="b"/>
                      <a:r>
                        <a:rPr lang="de-DE" sz="1200" u="none" strike="noStrike">
                          <a:solidFill>
                            <a:srgbClr val="0000FF"/>
                          </a:solidFill>
                          <a:effectLst/>
                          <a:latin typeface="+mn-lt"/>
                        </a:rPr>
                        <a:t>Diesel</a:t>
                      </a:r>
                      <a:endParaRPr lang="de-DE" sz="1200" b="0" i="0" u="none" strike="noStrike">
                        <a:solidFill>
                          <a:srgbClr val="0000FF"/>
                        </a:solidFill>
                        <a:effectLst/>
                        <a:latin typeface="+mn-lt"/>
                      </a:endParaRPr>
                    </a:p>
                  </a:txBody>
                  <a:tcPr marL="6350" marR="6350" marT="6350" marB="0" anchor="b"/>
                </a:tc>
                <a:tc>
                  <a:txBody>
                    <a:bodyPr/>
                    <a:lstStyle/>
                    <a:p>
                      <a:pPr algn="r" fontAlgn="b"/>
                      <a:r>
                        <a:rPr lang="de-DE" sz="1200" u="none" strike="noStrike">
                          <a:solidFill>
                            <a:srgbClr val="0000FF"/>
                          </a:solidFill>
                          <a:effectLst/>
                          <a:latin typeface="+mn-lt"/>
                        </a:rPr>
                        <a:t>3,1</a:t>
                      </a:r>
                      <a:endParaRPr lang="de-DE" sz="1200" b="0" i="0" u="none" strike="noStrike">
                        <a:solidFill>
                          <a:srgbClr val="0000FF"/>
                        </a:solidFill>
                        <a:effectLst/>
                        <a:latin typeface="+mn-lt"/>
                      </a:endParaRPr>
                    </a:p>
                  </a:txBody>
                  <a:tcPr marL="6350" marR="6350" marT="6350" marB="0" anchor="b"/>
                </a:tc>
                <a:tc>
                  <a:txBody>
                    <a:bodyPr/>
                    <a:lstStyle/>
                    <a:p>
                      <a:pPr algn="r" fontAlgn="b"/>
                      <a:r>
                        <a:rPr lang="de-DE" sz="1200" u="none" strike="noStrike">
                          <a:solidFill>
                            <a:srgbClr val="0000FF"/>
                          </a:solidFill>
                          <a:effectLst/>
                          <a:latin typeface="+mn-lt"/>
                        </a:rPr>
                        <a:t>3,1</a:t>
                      </a:r>
                      <a:endParaRPr lang="de-DE" sz="1200" b="0" i="0" u="none" strike="noStrike">
                        <a:solidFill>
                          <a:srgbClr val="0000FF"/>
                        </a:solidFill>
                        <a:effectLst/>
                        <a:latin typeface="+mn-lt"/>
                      </a:endParaRPr>
                    </a:p>
                  </a:txBody>
                  <a:tcPr marL="6350" marR="6350" marT="6350" marB="0" anchor="b"/>
                </a:tc>
                <a:tc>
                  <a:txBody>
                    <a:bodyPr/>
                    <a:lstStyle/>
                    <a:p>
                      <a:pPr algn="r" fontAlgn="b"/>
                      <a:r>
                        <a:rPr lang="de-DE" sz="1200" u="none" strike="noStrike">
                          <a:solidFill>
                            <a:srgbClr val="0000FF"/>
                          </a:solidFill>
                          <a:effectLst/>
                          <a:latin typeface="+mn-lt"/>
                        </a:rPr>
                        <a:t>66</a:t>
                      </a:r>
                      <a:endParaRPr lang="de-DE" sz="1200" b="0" i="0" u="none" strike="noStrike">
                        <a:solidFill>
                          <a:srgbClr val="0000FF"/>
                        </a:solidFill>
                        <a:effectLst/>
                        <a:latin typeface="+mn-lt"/>
                      </a:endParaRPr>
                    </a:p>
                  </a:txBody>
                  <a:tcPr marL="6350" marR="6350" marT="6350" marB="0" anchor="b"/>
                </a:tc>
                <a:tc>
                  <a:txBody>
                    <a:bodyPr/>
                    <a:lstStyle/>
                    <a:p>
                      <a:pPr algn="r" fontAlgn="b"/>
                      <a:r>
                        <a:rPr lang="de-DE" sz="1200" u="none" strike="noStrike" dirty="0">
                          <a:solidFill>
                            <a:srgbClr val="0000FF"/>
                          </a:solidFill>
                          <a:effectLst/>
                          <a:latin typeface="+mn-lt"/>
                        </a:rPr>
                        <a:t>2,0</a:t>
                      </a:r>
                      <a:endParaRPr lang="de-DE" sz="1200" b="0" i="0" u="none" strike="noStrike" dirty="0">
                        <a:solidFill>
                          <a:srgbClr val="0000FF"/>
                        </a:solidFill>
                        <a:effectLst/>
                        <a:latin typeface="+mn-lt"/>
                      </a:endParaRPr>
                    </a:p>
                  </a:txBody>
                  <a:tcPr marL="6350" marR="6350" marT="6350" marB="0" anchor="b"/>
                </a:tc>
                <a:extLst>
                  <a:ext uri="{0D108BD9-81ED-4DB2-BD59-A6C34878D82A}">
                    <a16:rowId xmlns:a16="http://schemas.microsoft.com/office/drawing/2014/main" val="3120534875"/>
                  </a:ext>
                </a:extLst>
              </a:tr>
              <a:tr h="184150">
                <a:tc>
                  <a:txBody>
                    <a:bodyPr/>
                    <a:lstStyle/>
                    <a:p>
                      <a:pPr algn="l" fontAlgn="b"/>
                      <a:r>
                        <a:rPr lang="de-DE" sz="1200" b="1" u="none" strike="noStrike">
                          <a:solidFill>
                            <a:srgbClr val="0000FF"/>
                          </a:solidFill>
                          <a:effectLst/>
                          <a:latin typeface="+mn-lt"/>
                        </a:rPr>
                        <a:t>Straßenverkehr</a:t>
                      </a:r>
                      <a:endParaRPr lang="de-DE" sz="1200" b="1" i="0" u="none" strike="noStrike">
                        <a:solidFill>
                          <a:srgbClr val="0000FF"/>
                        </a:solidFill>
                        <a:effectLst/>
                        <a:latin typeface="+mn-lt"/>
                      </a:endParaRPr>
                    </a:p>
                  </a:txBody>
                  <a:tcPr marL="6350" marR="6350" marT="6350" marB="0" anchor="b"/>
                </a:tc>
                <a:tc>
                  <a:txBody>
                    <a:bodyPr/>
                    <a:lstStyle/>
                    <a:p>
                      <a:pPr algn="r" fontAlgn="b"/>
                      <a:r>
                        <a:rPr lang="de-DE" sz="1200" b="1" u="none" strike="noStrike" dirty="0">
                          <a:solidFill>
                            <a:srgbClr val="0000FF"/>
                          </a:solidFill>
                          <a:effectLst/>
                          <a:latin typeface="+mn-lt"/>
                        </a:rPr>
                        <a:t>631,9</a:t>
                      </a:r>
                      <a:endParaRPr lang="de-DE" sz="1200" b="1" i="0" u="none" strike="noStrike" dirty="0">
                        <a:solidFill>
                          <a:srgbClr val="0000FF"/>
                        </a:solidFill>
                        <a:effectLst/>
                        <a:latin typeface="+mn-lt"/>
                      </a:endParaRPr>
                    </a:p>
                  </a:txBody>
                  <a:tcPr marL="6350" marR="6350" marT="6350" marB="0" anchor="b"/>
                </a:tc>
                <a:tc>
                  <a:txBody>
                    <a:bodyPr/>
                    <a:lstStyle/>
                    <a:p>
                      <a:pPr algn="r" fontAlgn="b"/>
                      <a:r>
                        <a:rPr lang="de-DE" sz="1200" b="1" u="none" strike="noStrike">
                          <a:solidFill>
                            <a:srgbClr val="0000FF"/>
                          </a:solidFill>
                          <a:effectLst/>
                          <a:latin typeface="+mn-lt"/>
                        </a:rPr>
                        <a:t>631,9</a:t>
                      </a:r>
                      <a:endParaRPr lang="de-DE" sz="1200" b="1" i="0" u="none" strike="noStrike">
                        <a:solidFill>
                          <a:srgbClr val="0000FF"/>
                        </a:solidFill>
                        <a:effectLst/>
                        <a:latin typeface="+mn-lt"/>
                      </a:endParaRPr>
                    </a:p>
                  </a:txBody>
                  <a:tcPr marL="6350" marR="6350" marT="6350" marB="0" anchor="b"/>
                </a:tc>
                <a:tc>
                  <a:txBody>
                    <a:bodyPr/>
                    <a:lstStyle/>
                    <a:p>
                      <a:pPr algn="r" fontAlgn="b"/>
                      <a:r>
                        <a:rPr lang="de-DE" sz="1200" b="1" u="none" strike="noStrike">
                          <a:solidFill>
                            <a:srgbClr val="0000FF"/>
                          </a:solidFill>
                          <a:effectLst/>
                          <a:latin typeface="+mn-lt"/>
                        </a:rPr>
                        <a:t>66</a:t>
                      </a:r>
                      <a:endParaRPr lang="de-DE" sz="1200" b="1" i="0" u="none" strike="noStrike">
                        <a:solidFill>
                          <a:srgbClr val="0000FF"/>
                        </a:solidFill>
                        <a:effectLst/>
                        <a:latin typeface="+mn-lt"/>
                      </a:endParaRPr>
                    </a:p>
                  </a:txBody>
                  <a:tcPr marL="6350" marR="6350" marT="6350" marB="0" anchor="b"/>
                </a:tc>
                <a:tc>
                  <a:txBody>
                    <a:bodyPr/>
                    <a:lstStyle/>
                    <a:p>
                      <a:pPr algn="r" fontAlgn="b"/>
                      <a:r>
                        <a:rPr lang="de-DE" sz="1200" b="1" u="none" strike="noStrike" dirty="0">
                          <a:solidFill>
                            <a:srgbClr val="0000FF"/>
                          </a:solidFill>
                          <a:effectLst/>
                          <a:latin typeface="+mn-lt"/>
                        </a:rPr>
                        <a:t>417,1</a:t>
                      </a:r>
                      <a:endParaRPr lang="de-DE" sz="1200" b="1" i="0" u="none" strike="noStrike" dirty="0">
                        <a:solidFill>
                          <a:srgbClr val="0000FF"/>
                        </a:solidFill>
                        <a:effectLst/>
                        <a:latin typeface="+mn-lt"/>
                      </a:endParaRPr>
                    </a:p>
                  </a:txBody>
                  <a:tcPr marL="6350" marR="6350" marT="6350" marB="0" anchor="b"/>
                </a:tc>
                <a:extLst>
                  <a:ext uri="{0D108BD9-81ED-4DB2-BD59-A6C34878D82A}">
                    <a16:rowId xmlns:a16="http://schemas.microsoft.com/office/drawing/2014/main" val="2219474112"/>
                  </a:ext>
                </a:extLst>
              </a:tr>
              <a:tr h="184150">
                <a:tc>
                  <a:txBody>
                    <a:bodyPr/>
                    <a:lstStyle/>
                    <a:p>
                      <a:pPr algn="l" fontAlgn="b"/>
                      <a:r>
                        <a:rPr lang="de-DE" sz="1200" b="1" u="none" strike="noStrike">
                          <a:solidFill>
                            <a:srgbClr val="0000FF"/>
                          </a:solidFill>
                          <a:effectLst/>
                          <a:latin typeface="+mn-lt"/>
                        </a:rPr>
                        <a:t>Luftverkehr</a:t>
                      </a:r>
                      <a:endParaRPr lang="de-DE" sz="1200" b="1" i="0" u="none" strike="noStrike">
                        <a:solidFill>
                          <a:srgbClr val="0000FF"/>
                        </a:solidFill>
                        <a:effectLst/>
                        <a:latin typeface="+mn-lt"/>
                      </a:endParaRPr>
                    </a:p>
                  </a:txBody>
                  <a:tcPr marL="6350" marR="6350" marT="6350" marB="0" anchor="b"/>
                </a:tc>
                <a:tc>
                  <a:txBody>
                    <a:bodyPr/>
                    <a:lstStyle/>
                    <a:p>
                      <a:pPr algn="r" fontAlgn="b"/>
                      <a:r>
                        <a:rPr lang="de-DE" sz="1200" b="1" u="none" strike="noStrike" dirty="0">
                          <a:solidFill>
                            <a:srgbClr val="0000FF"/>
                          </a:solidFill>
                          <a:effectLst/>
                          <a:latin typeface="+mn-lt"/>
                        </a:rPr>
                        <a:t>118,3</a:t>
                      </a:r>
                      <a:endParaRPr lang="de-DE" sz="1200" b="1" i="0" u="none" strike="noStrike" dirty="0">
                        <a:solidFill>
                          <a:srgbClr val="0000FF"/>
                        </a:solidFill>
                        <a:effectLst/>
                        <a:latin typeface="+mn-lt"/>
                      </a:endParaRPr>
                    </a:p>
                  </a:txBody>
                  <a:tcPr marL="6350" marR="6350" marT="6350" marB="0" anchor="b"/>
                </a:tc>
                <a:tc>
                  <a:txBody>
                    <a:bodyPr/>
                    <a:lstStyle/>
                    <a:p>
                      <a:pPr algn="r" fontAlgn="b"/>
                      <a:r>
                        <a:rPr lang="de-DE" sz="1200" b="1" u="none" strike="noStrike">
                          <a:solidFill>
                            <a:srgbClr val="0000FF"/>
                          </a:solidFill>
                          <a:effectLst/>
                          <a:latin typeface="+mn-lt"/>
                        </a:rPr>
                        <a:t>118,3</a:t>
                      </a:r>
                      <a:endParaRPr lang="de-DE" sz="1200" b="1" i="0" u="none" strike="noStrike">
                        <a:solidFill>
                          <a:srgbClr val="0000FF"/>
                        </a:solidFill>
                        <a:effectLst/>
                        <a:latin typeface="+mn-lt"/>
                      </a:endParaRPr>
                    </a:p>
                  </a:txBody>
                  <a:tcPr marL="6350" marR="6350" marT="6350" marB="0" anchor="b"/>
                </a:tc>
                <a:tc>
                  <a:txBody>
                    <a:bodyPr/>
                    <a:lstStyle/>
                    <a:p>
                      <a:pPr algn="l" fontAlgn="b"/>
                      <a:endParaRPr lang="de-DE" sz="1200" b="1" i="0" u="none" strike="noStrike">
                        <a:solidFill>
                          <a:srgbClr val="0000FF"/>
                        </a:solidFill>
                        <a:effectLst/>
                        <a:latin typeface="+mn-lt"/>
                      </a:endParaRPr>
                    </a:p>
                  </a:txBody>
                  <a:tcPr marL="6350" marR="6350" marT="6350" marB="0" anchor="b"/>
                </a:tc>
                <a:tc>
                  <a:txBody>
                    <a:bodyPr/>
                    <a:lstStyle/>
                    <a:p>
                      <a:pPr algn="l" fontAlgn="b"/>
                      <a:endParaRPr lang="de-DE" sz="1200" b="1" i="0" u="none" strike="noStrike" dirty="0">
                        <a:solidFill>
                          <a:srgbClr val="0000FF"/>
                        </a:solidFill>
                        <a:effectLst/>
                        <a:latin typeface="+mn-lt"/>
                      </a:endParaRPr>
                    </a:p>
                  </a:txBody>
                  <a:tcPr marL="6350" marR="6350" marT="6350" marB="0" anchor="b"/>
                </a:tc>
                <a:extLst>
                  <a:ext uri="{0D108BD9-81ED-4DB2-BD59-A6C34878D82A}">
                    <a16:rowId xmlns:a16="http://schemas.microsoft.com/office/drawing/2014/main" val="108346434"/>
                  </a:ext>
                </a:extLst>
              </a:tr>
              <a:tr h="184150">
                <a:tc>
                  <a:txBody>
                    <a:bodyPr/>
                    <a:lstStyle/>
                    <a:p>
                      <a:pPr algn="r" fontAlgn="b"/>
                      <a:r>
                        <a:rPr lang="de-DE" sz="1200" u="none" strike="noStrike">
                          <a:solidFill>
                            <a:srgbClr val="0000FF"/>
                          </a:solidFill>
                          <a:effectLst/>
                          <a:latin typeface="+mn-lt"/>
                        </a:rPr>
                        <a:t>Flugturbinenkraftstoff</a:t>
                      </a:r>
                      <a:endParaRPr lang="de-DE" sz="1200" b="0" i="0" u="none" strike="noStrike">
                        <a:solidFill>
                          <a:srgbClr val="0000FF"/>
                        </a:solidFill>
                        <a:effectLst/>
                        <a:latin typeface="+mn-lt"/>
                      </a:endParaRPr>
                    </a:p>
                  </a:txBody>
                  <a:tcPr marL="6350" marR="6350" marT="6350" marB="0" anchor="b"/>
                </a:tc>
                <a:tc>
                  <a:txBody>
                    <a:bodyPr/>
                    <a:lstStyle/>
                    <a:p>
                      <a:pPr algn="r" fontAlgn="b"/>
                      <a:r>
                        <a:rPr lang="de-DE" sz="1200" u="none" strike="noStrike">
                          <a:solidFill>
                            <a:srgbClr val="0000FF"/>
                          </a:solidFill>
                          <a:effectLst/>
                          <a:latin typeface="+mn-lt"/>
                        </a:rPr>
                        <a:t>118,1</a:t>
                      </a:r>
                      <a:endParaRPr lang="de-DE" sz="1200" b="0" i="0" u="none" strike="noStrike">
                        <a:solidFill>
                          <a:srgbClr val="0000FF"/>
                        </a:solidFill>
                        <a:effectLst/>
                        <a:latin typeface="+mn-lt"/>
                      </a:endParaRPr>
                    </a:p>
                  </a:txBody>
                  <a:tcPr marL="6350" marR="6350" marT="6350" marB="0" anchor="b"/>
                </a:tc>
                <a:tc>
                  <a:txBody>
                    <a:bodyPr/>
                    <a:lstStyle/>
                    <a:p>
                      <a:pPr algn="r" fontAlgn="b"/>
                      <a:r>
                        <a:rPr lang="de-DE" sz="1200" u="none" strike="noStrike">
                          <a:solidFill>
                            <a:srgbClr val="0000FF"/>
                          </a:solidFill>
                          <a:effectLst/>
                          <a:latin typeface="+mn-lt"/>
                        </a:rPr>
                        <a:t>118,1</a:t>
                      </a:r>
                      <a:endParaRPr lang="de-DE" sz="1200" b="0" i="0" u="none" strike="noStrike">
                        <a:solidFill>
                          <a:srgbClr val="0000FF"/>
                        </a:solidFill>
                        <a:effectLst/>
                        <a:latin typeface="+mn-lt"/>
                      </a:endParaRPr>
                    </a:p>
                  </a:txBody>
                  <a:tcPr marL="6350" marR="6350" marT="6350" marB="0" anchor="b"/>
                </a:tc>
                <a:tc>
                  <a:txBody>
                    <a:bodyPr/>
                    <a:lstStyle/>
                    <a:p>
                      <a:pPr algn="r" fontAlgn="b"/>
                      <a:r>
                        <a:rPr lang="de-DE" sz="1200" u="none" strike="noStrike">
                          <a:solidFill>
                            <a:srgbClr val="0000FF"/>
                          </a:solidFill>
                          <a:effectLst/>
                          <a:latin typeface="+mn-lt"/>
                        </a:rPr>
                        <a:t>0</a:t>
                      </a:r>
                      <a:endParaRPr lang="de-DE" sz="1200" b="0" i="0" u="none" strike="noStrike">
                        <a:solidFill>
                          <a:srgbClr val="0000FF"/>
                        </a:solidFill>
                        <a:effectLst/>
                        <a:latin typeface="+mn-lt"/>
                      </a:endParaRPr>
                    </a:p>
                  </a:txBody>
                  <a:tcPr marL="6350" marR="6350" marT="6350" marB="0" anchor="b"/>
                </a:tc>
                <a:tc>
                  <a:txBody>
                    <a:bodyPr/>
                    <a:lstStyle/>
                    <a:p>
                      <a:pPr algn="l" fontAlgn="b"/>
                      <a:endParaRPr lang="de-DE" sz="1200" b="0" i="0" u="none" strike="noStrike" dirty="0">
                        <a:solidFill>
                          <a:srgbClr val="0000FF"/>
                        </a:solidFill>
                        <a:effectLst/>
                        <a:latin typeface="+mn-lt"/>
                      </a:endParaRPr>
                    </a:p>
                  </a:txBody>
                  <a:tcPr marL="6350" marR="6350" marT="6350" marB="0" anchor="b"/>
                </a:tc>
                <a:extLst>
                  <a:ext uri="{0D108BD9-81ED-4DB2-BD59-A6C34878D82A}">
                    <a16:rowId xmlns:a16="http://schemas.microsoft.com/office/drawing/2014/main" val="4026878982"/>
                  </a:ext>
                </a:extLst>
              </a:tr>
              <a:tr h="184150">
                <a:tc>
                  <a:txBody>
                    <a:bodyPr/>
                    <a:lstStyle/>
                    <a:p>
                      <a:pPr algn="r" fontAlgn="b"/>
                      <a:r>
                        <a:rPr lang="de-DE" sz="1200" u="none" strike="noStrike">
                          <a:solidFill>
                            <a:srgbClr val="0000FF"/>
                          </a:solidFill>
                          <a:effectLst/>
                          <a:latin typeface="+mn-lt"/>
                        </a:rPr>
                        <a:t>Benzin</a:t>
                      </a:r>
                      <a:endParaRPr lang="de-DE" sz="1200" b="0" i="0" u="none" strike="noStrike">
                        <a:solidFill>
                          <a:srgbClr val="0000FF"/>
                        </a:solidFill>
                        <a:effectLst/>
                        <a:latin typeface="+mn-lt"/>
                      </a:endParaRPr>
                    </a:p>
                  </a:txBody>
                  <a:tcPr marL="6350" marR="6350" marT="6350" marB="0" anchor="b"/>
                </a:tc>
                <a:tc>
                  <a:txBody>
                    <a:bodyPr/>
                    <a:lstStyle/>
                    <a:p>
                      <a:pPr algn="r" fontAlgn="b"/>
                      <a:r>
                        <a:rPr lang="de-DE" sz="1200" u="none" strike="noStrike">
                          <a:solidFill>
                            <a:srgbClr val="0000FF"/>
                          </a:solidFill>
                          <a:effectLst/>
                          <a:latin typeface="+mn-lt"/>
                        </a:rPr>
                        <a:t>0,3</a:t>
                      </a:r>
                      <a:endParaRPr lang="de-DE" sz="1200" b="0" i="0" u="none" strike="noStrike">
                        <a:solidFill>
                          <a:srgbClr val="0000FF"/>
                        </a:solidFill>
                        <a:effectLst/>
                        <a:latin typeface="+mn-lt"/>
                      </a:endParaRPr>
                    </a:p>
                  </a:txBody>
                  <a:tcPr marL="6350" marR="6350" marT="6350" marB="0" anchor="b"/>
                </a:tc>
                <a:tc>
                  <a:txBody>
                    <a:bodyPr/>
                    <a:lstStyle/>
                    <a:p>
                      <a:pPr algn="r" fontAlgn="b"/>
                      <a:r>
                        <a:rPr lang="de-DE" sz="1200" u="none" strike="noStrike">
                          <a:solidFill>
                            <a:srgbClr val="0000FF"/>
                          </a:solidFill>
                          <a:effectLst/>
                          <a:latin typeface="+mn-lt"/>
                        </a:rPr>
                        <a:t>0,3</a:t>
                      </a:r>
                      <a:endParaRPr lang="de-DE" sz="1200" b="0" i="0" u="none" strike="noStrike">
                        <a:solidFill>
                          <a:srgbClr val="0000FF"/>
                        </a:solidFill>
                        <a:effectLst/>
                        <a:latin typeface="+mn-lt"/>
                      </a:endParaRPr>
                    </a:p>
                  </a:txBody>
                  <a:tcPr marL="6350" marR="6350" marT="6350" marB="0" anchor="b"/>
                </a:tc>
                <a:tc>
                  <a:txBody>
                    <a:bodyPr/>
                    <a:lstStyle/>
                    <a:p>
                      <a:pPr algn="r" fontAlgn="b"/>
                      <a:r>
                        <a:rPr lang="de-DE" sz="1200" u="none" strike="noStrike">
                          <a:solidFill>
                            <a:srgbClr val="0000FF"/>
                          </a:solidFill>
                          <a:effectLst/>
                          <a:latin typeface="+mn-lt"/>
                        </a:rPr>
                        <a:t>66</a:t>
                      </a:r>
                      <a:endParaRPr lang="de-DE" sz="1200" b="0" i="0" u="none" strike="noStrike">
                        <a:solidFill>
                          <a:srgbClr val="0000FF"/>
                        </a:solidFill>
                        <a:effectLst/>
                        <a:latin typeface="+mn-lt"/>
                      </a:endParaRPr>
                    </a:p>
                  </a:txBody>
                  <a:tcPr marL="6350" marR="6350" marT="6350" marB="0" anchor="b"/>
                </a:tc>
                <a:tc>
                  <a:txBody>
                    <a:bodyPr/>
                    <a:lstStyle/>
                    <a:p>
                      <a:pPr algn="r" fontAlgn="b"/>
                      <a:r>
                        <a:rPr lang="de-DE" sz="1200" u="none" strike="noStrike" dirty="0">
                          <a:solidFill>
                            <a:srgbClr val="0000FF"/>
                          </a:solidFill>
                          <a:effectLst/>
                          <a:latin typeface="+mn-lt"/>
                        </a:rPr>
                        <a:t>0,2</a:t>
                      </a:r>
                      <a:endParaRPr lang="de-DE" sz="1200" b="0" i="0" u="none" strike="noStrike" dirty="0">
                        <a:solidFill>
                          <a:srgbClr val="0000FF"/>
                        </a:solidFill>
                        <a:effectLst/>
                        <a:latin typeface="+mn-lt"/>
                      </a:endParaRPr>
                    </a:p>
                  </a:txBody>
                  <a:tcPr marL="6350" marR="6350" marT="6350" marB="0" anchor="b"/>
                </a:tc>
                <a:extLst>
                  <a:ext uri="{0D108BD9-81ED-4DB2-BD59-A6C34878D82A}">
                    <a16:rowId xmlns:a16="http://schemas.microsoft.com/office/drawing/2014/main" val="1763347924"/>
                  </a:ext>
                </a:extLst>
              </a:tr>
              <a:tr h="184150">
                <a:tc>
                  <a:txBody>
                    <a:bodyPr/>
                    <a:lstStyle/>
                    <a:p>
                      <a:pPr algn="l" fontAlgn="b"/>
                      <a:r>
                        <a:rPr lang="de-DE" sz="1200" b="1" u="none" strike="noStrike">
                          <a:solidFill>
                            <a:srgbClr val="0000FF"/>
                          </a:solidFill>
                          <a:effectLst/>
                          <a:latin typeface="+mn-lt"/>
                        </a:rPr>
                        <a:t>Küsten-/Binnenschifffahrt</a:t>
                      </a:r>
                      <a:endParaRPr lang="de-DE" sz="1200" b="1" i="0" u="none" strike="noStrike">
                        <a:solidFill>
                          <a:srgbClr val="0000FF"/>
                        </a:solidFill>
                        <a:effectLst/>
                        <a:latin typeface="+mn-lt"/>
                      </a:endParaRPr>
                    </a:p>
                  </a:txBody>
                  <a:tcPr marL="6350" marR="6350" marT="6350" marB="0" anchor="ctr"/>
                </a:tc>
                <a:tc>
                  <a:txBody>
                    <a:bodyPr/>
                    <a:lstStyle/>
                    <a:p>
                      <a:pPr algn="r" fontAlgn="b"/>
                      <a:r>
                        <a:rPr lang="de-DE" sz="1200" b="1" u="none" strike="noStrike">
                          <a:solidFill>
                            <a:srgbClr val="0000FF"/>
                          </a:solidFill>
                          <a:effectLst/>
                          <a:latin typeface="+mn-lt"/>
                        </a:rPr>
                        <a:t>2,8</a:t>
                      </a:r>
                      <a:endParaRPr lang="de-DE" sz="1200" b="1" i="0" u="none" strike="noStrike">
                        <a:solidFill>
                          <a:srgbClr val="0000FF"/>
                        </a:solidFill>
                        <a:effectLst/>
                        <a:latin typeface="+mn-lt"/>
                      </a:endParaRPr>
                    </a:p>
                  </a:txBody>
                  <a:tcPr marL="6350" marR="6350" marT="6350" marB="0" anchor="ctr"/>
                </a:tc>
                <a:tc>
                  <a:txBody>
                    <a:bodyPr/>
                    <a:lstStyle/>
                    <a:p>
                      <a:pPr algn="r" fontAlgn="b"/>
                      <a:r>
                        <a:rPr lang="de-DE" sz="1200" b="1" u="none" strike="noStrike">
                          <a:solidFill>
                            <a:srgbClr val="0000FF"/>
                          </a:solidFill>
                          <a:effectLst/>
                          <a:latin typeface="+mn-lt"/>
                        </a:rPr>
                        <a:t>2,8</a:t>
                      </a:r>
                      <a:endParaRPr lang="de-DE" sz="1200" b="1" i="0" u="none" strike="noStrike">
                        <a:solidFill>
                          <a:srgbClr val="0000FF"/>
                        </a:solidFill>
                        <a:effectLst/>
                        <a:latin typeface="+mn-lt"/>
                      </a:endParaRPr>
                    </a:p>
                  </a:txBody>
                  <a:tcPr marL="6350" marR="6350" marT="6350" marB="0" anchor="ctr"/>
                </a:tc>
                <a:tc>
                  <a:txBody>
                    <a:bodyPr/>
                    <a:lstStyle/>
                    <a:p>
                      <a:pPr algn="r" fontAlgn="b"/>
                      <a:r>
                        <a:rPr lang="de-DE" sz="1200" b="1" u="none" strike="noStrike">
                          <a:solidFill>
                            <a:srgbClr val="0000FF"/>
                          </a:solidFill>
                          <a:effectLst/>
                          <a:latin typeface="+mn-lt"/>
                        </a:rPr>
                        <a:t>66</a:t>
                      </a:r>
                      <a:endParaRPr lang="de-DE" sz="1200" b="1" i="0" u="none" strike="noStrike">
                        <a:solidFill>
                          <a:srgbClr val="0000FF"/>
                        </a:solidFill>
                        <a:effectLst/>
                        <a:latin typeface="+mn-lt"/>
                      </a:endParaRPr>
                    </a:p>
                  </a:txBody>
                  <a:tcPr marL="6350" marR="6350" marT="6350" marB="0" anchor="ctr"/>
                </a:tc>
                <a:tc>
                  <a:txBody>
                    <a:bodyPr/>
                    <a:lstStyle/>
                    <a:p>
                      <a:pPr algn="r" fontAlgn="b"/>
                      <a:r>
                        <a:rPr lang="de-DE" sz="1200" b="1" u="none" strike="noStrike" dirty="0">
                          <a:solidFill>
                            <a:srgbClr val="0000FF"/>
                          </a:solidFill>
                          <a:effectLst/>
                          <a:latin typeface="+mn-lt"/>
                        </a:rPr>
                        <a:t>1,8</a:t>
                      </a:r>
                      <a:endParaRPr lang="de-DE" sz="1200" b="1" i="0" u="none" strike="noStrike" dirty="0">
                        <a:solidFill>
                          <a:srgbClr val="0000FF"/>
                        </a:solidFill>
                        <a:effectLst/>
                        <a:latin typeface="+mn-lt"/>
                      </a:endParaRPr>
                    </a:p>
                  </a:txBody>
                  <a:tcPr marL="6350" marR="6350" marT="6350" marB="0" anchor="ctr"/>
                </a:tc>
                <a:extLst>
                  <a:ext uri="{0D108BD9-81ED-4DB2-BD59-A6C34878D82A}">
                    <a16:rowId xmlns:a16="http://schemas.microsoft.com/office/drawing/2014/main" val="1389231039"/>
                  </a:ext>
                </a:extLst>
              </a:tr>
              <a:tr h="184150">
                <a:tc>
                  <a:txBody>
                    <a:bodyPr/>
                    <a:lstStyle/>
                    <a:p>
                      <a:pPr algn="r" fontAlgn="b"/>
                      <a:r>
                        <a:rPr lang="de-DE" sz="1200" b="1" u="none" strike="noStrike">
                          <a:solidFill>
                            <a:schemeClr val="bg1"/>
                          </a:solidFill>
                          <a:effectLst/>
                          <a:latin typeface="+mn-lt"/>
                        </a:rPr>
                        <a:t>Summe</a:t>
                      </a:r>
                      <a:endParaRPr lang="de-DE" sz="1200" b="1" i="0" u="none" strike="noStrike">
                        <a:solidFill>
                          <a:schemeClr val="bg1"/>
                        </a:solidFill>
                        <a:effectLst/>
                        <a:latin typeface="+mn-lt"/>
                      </a:endParaRPr>
                    </a:p>
                  </a:txBody>
                  <a:tcPr marL="6350" marR="6350" marT="6350" marB="0" anchor="b">
                    <a:solidFill>
                      <a:schemeClr val="bg1">
                        <a:lumMod val="65000"/>
                      </a:schemeClr>
                    </a:solidFill>
                  </a:tcPr>
                </a:tc>
                <a:tc>
                  <a:txBody>
                    <a:bodyPr/>
                    <a:lstStyle/>
                    <a:p>
                      <a:pPr algn="r" fontAlgn="t"/>
                      <a:r>
                        <a:rPr lang="de-DE" sz="1200" b="1" u="none" strike="noStrike">
                          <a:solidFill>
                            <a:schemeClr val="bg1"/>
                          </a:solidFill>
                          <a:effectLst/>
                          <a:latin typeface="+mn-lt"/>
                        </a:rPr>
                        <a:t>768</a:t>
                      </a:r>
                      <a:endParaRPr lang="de-DE" sz="1200" b="1" i="0" u="none" strike="noStrike">
                        <a:solidFill>
                          <a:schemeClr val="bg1"/>
                        </a:solidFill>
                        <a:effectLst/>
                        <a:latin typeface="+mn-lt"/>
                      </a:endParaRPr>
                    </a:p>
                  </a:txBody>
                  <a:tcPr marL="6350" marR="6350" marT="6350" marB="0">
                    <a:solidFill>
                      <a:schemeClr val="bg1">
                        <a:lumMod val="65000"/>
                      </a:schemeClr>
                    </a:solidFill>
                  </a:tcPr>
                </a:tc>
                <a:tc>
                  <a:txBody>
                    <a:bodyPr/>
                    <a:lstStyle/>
                    <a:p>
                      <a:pPr algn="l" fontAlgn="t"/>
                      <a:endParaRPr lang="de-DE" sz="1200" b="1" i="0" u="none" strike="noStrike">
                        <a:solidFill>
                          <a:schemeClr val="bg1"/>
                        </a:solidFill>
                        <a:effectLst/>
                        <a:latin typeface="+mn-lt"/>
                      </a:endParaRPr>
                    </a:p>
                  </a:txBody>
                  <a:tcPr marL="6350" marR="6350" marT="6350" marB="0">
                    <a:solidFill>
                      <a:schemeClr val="bg1">
                        <a:lumMod val="65000"/>
                      </a:schemeClr>
                    </a:solidFill>
                  </a:tcPr>
                </a:tc>
                <a:tc>
                  <a:txBody>
                    <a:bodyPr/>
                    <a:lstStyle/>
                    <a:p>
                      <a:pPr algn="l" fontAlgn="t"/>
                      <a:endParaRPr lang="de-DE" sz="1200" b="1" i="0" u="none" strike="noStrike">
                        <a:solidFill>
                          <a:schemeClr val="bg1"/>
                        </a:solidFill>
                        <a:effectLst/>
                        <a:latin typeface="+mn-lt"/>
                      </a:endParaRPr>
                    </a:p>
                  </a:txBody>
                  <a:tcPr marL="6350" marR="6350" marT="6350" marB="0">
                    <a:solidFill>
                      <a:schemeClr val="bg1">
                        <a:lumMod val="65000"/>
                      </a:schemeClr>
                    </a:solidFill>
                  </a:tcPr>
                </a:tc>
                <a:tc>
                  <a:txBody>
                    <a:bodyPr/>
                    <a:lstStyle/>
                    <a:p>
                      <a:pPr algn="r" fontAlgn="b"/>
                      <a:r>
                        <a:rPr lang="de-DE" sz="1200" b="1" u="none" strike="noStrike" dirty="0">
                          <a:solidFill>
                            <a:schemeClr val="bg1"/>
                          </a:solidFill>
                          <a:effectLst/>
                          <a:latin typeface="+mn-lt"/>
                        </a:rPr>
                        <a:t>421,1</a:t>
                      </a:r>
                      <a:endParaRPr lang="de-DE" sz="1200" b="1" i="0" u="none" strike="noStrike" dirty="0">
                        <a:solidFill>
                          <a:schemeClr val="bg1"/>
                        </a:solidFill>
                        <a:effectLst/>
                        <a:latin typeface="+mn-lt"/>
                      </a:endParaRPr>
                    </a:p>
                  </a:txBody>
                  <a:tcPr marL="6350" marR="6350" marT="6350" marB="0" anchor="b">
                    <a:solidFill>
                      <a:schemeClr val="bg1">
                        <a:lumMod val="65000"/>
                      </a:schemeClr>
                    </a:solidFill>
                  </a:tcPr>
                </a:tc>
                <a:extLst>
                  <a:ext uri="{0D108BD9-81ED-4DB2-BD59-A6C34878D82A}">
                    <a16:rowId xmlns:a16="http://schemas.microsoft.com/office/drawing/2014/main" val="3646989675"/>
                  </a:ext>
                </a:extLst>
              </a:tr>
            </a:tbl>
          </a:graphicData>
        </a:graphic>
      </p:graphicFrame>
      <p:sp>
        <p:nvSpPr>
          <p:cNvPr id="11" name="Text Box 5">
            <a:extLst>
              <a:ext uri="{FF2B5EF4-FFF2-40B4-BE49-F238E27FC236}">
                <a16:creationId xmlns:a16="http://schemas.microsoft.com/office/drawing/2014/main" id="{D616C489-EBA8-B359-E93F-80417C5527C9}"/>
              </a:ext>
            </a:extLst>
          </p:cNvPr>
          <p:cNvSpPr txBox="1">
            <a:spLocks noChangeArrowheads="1"/>
          </p:cNvSpPr>
          <p:nvPr/>
        </p:nvSpPr>
        <p:spPr bwMode="auto">
          <a:xfrm>
            <a:off x="5044078" y="4490304"/>
            <a:ext cx="4606957" cy="738664"/>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marL="0" indent="0"/>
            <a:r>
              <a:rPr lang="de-DE" altLang="de-DE" sz="1400" dirty="0">
                <a:solidFill>
                  <a:srgbClr val="0000FF"/>
                </a:solidFill>
              </a:rPr>
              <a:t>**) %</a:t>
            </a:r>
            <a:r>
              <a:rPr lang="de-DE" altLang="de-DE" sz="1400" dirty="0" err="1">
                <a:solidFill>
                  <a:srgbClr val="0000FF"/>
                </a:solidFill>
              </a:rPr>
              <a:t>tuale</a:t>
            </a:r>
            <a:r>
              <a:rPr lang="de-DE" altLang="de-DE" sz="1400" dirty="0">
                <a:solidFill>
                  <a:srgbClr val="0000FF"/>
                </a:solidFill>
              </a:rPr>
              <a:t> Einsparwerte Verkehr, Schätzung</a:t>
            </a:r>
            <a:br>
              <a:rPr lang="de-DE" altLang="de-DE" sz="1400" dirty="0">
                <a:solidFill>
                  <a:srgbClr val="0000FF"/>
                </a:solidFill>
              </a:rPr>
            </a:br>
            <a:r>
              <a:rPr lang="de-DE" altLang="de-DE" sz="1400" dirty="0">
                <a:solidFill>
                  <a:srgbClr val="0000FF"/>
                </a:solidFill>
              </a:rPr>
              <a:t>    Wirkungsgradunterschied Verbrenner (ca. 20%)</a:t>
            </a:r>
            <a:br>
              <a:rPr lang="de-DE" altLang="de-DE" sz="1400" dirty="0">
                <a:solidFill>
                  <a:srgbClr val="0000FF"/>
                </a:solidFill>
              </a:rPr>
            </a:br>
            <a:r>
              <a:rPr lang="de-DE" altLang="de-DE" sz="1400" dirty="0">
                <a:solidFill>
                  <a:srgbClr val="0000FF"/>
                </a:solidFill>
              </a:rPr>
              <a:t>    </a:t>
            </a:r>
            <a:r>
              <a:rPr lang="de-DE" altLang="de-DE" sz="1400" dirty="0" err="1">
                <a:solidFill>
                  <a:srgbClr val="0000FF"/>
                </a:solidFill>
              </a:rPr>
              <a:t>ggü</a:t>
            </a:r>
            <a:r>
              <a:rPr lang="de-DE" altLang="de-DE" sz="1400" dirty="0">
                <a:solidFill>
                  <a:srgbClr val="0000FF"/>
                </a:solidFill>
              </a:rPr>
              <a:t>. E-Auto mit Akku (</a:t>
            </a:r>
            <a:r>
              <a:rPr lang="de-DE" altLang="de-DE" sz="1400" dirty="0" err="1">
                <a:solidFill>
                  <a:srgbClr val="0000FF"/>
                </a:solidFill>
              </a:rPr>
              <a:t>ca</a:t>
            </a:r>
            <a:r>
              <a:rPr lang="de-DE" altLang="de-DE" sz="1400" dirty="0">
                <a:solidFill>
                  <a:srgbClr val="0000FF"/>
                </a:solidFill>
              </a:rPr>
              <a:t> 60 %): 66 %</a:t>
            </a:r>
          </a:p>
        </p:txBody>
      </p:sp>
      <p:sp>
        <p:nvSpPr>
          <p:cNvPr id="3" name="Text Box 14">
            <a:extLst>
              <a:ext uri="{FF2B5EF4-FFF2-40B4-BE49-F238E27FC236}">
                <a16:creationId xmlns:a16="http://schemas.microsoft.com/office/drawing/2014/main" id="{98102CF2-E38B-E1F4-91ED-A414F47533B6}"/>
              </a:ext>
            </a:extLst>
          </p:cNvPr>
          <p:cNvSpPr txBox="1">
            <a:spLocks noChangeArrowheads="1"/>
          </p:cNvSpPr>
          <p:nvPr/>
        </p:nvSpPr>
        <p:spPr bwMode="auto">
          <a:xfrm>
            <a:off x="2950528" y="1772266"/>
            <a:ext cx="113814" cy="15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000" dirty="0">
                <a:solidFill>
                  <a:srgbClr val="000000"/>
                </a:solidFill>
                <a:ea typeface="Microsoft YaHei" panose="020B0503020204020204" pitchFamily="34" charset="-122"/>
              </a:rPr>
              <a:t>3)</a:t>
            </a:r>
          </a:p>
        </p:txBody>
      </p:sp>
      <p:sp>
        <p:nvSpPr>
          <p:cNvPr id="4" name="Text Box 14">
            <a:extLst>
              <a:ext uri="{FF2B5EF4-FFF2-40B4-BE49-F238E27FC236}">
                <a16:creationId xmlns:a16="http://schemas.microsoft.com/office/drawing/2014/main" id="{5E5F5A78-8DDB-10B4-023B-6ED31FADE008}"/>
              </a:ext>
            </a:extLst>
          </p:cNvPr>
          <p:cNvSpPr txBox="1">
            <a:spLocks noChangeArrowheads="1"/>
          </p:cNvSpPr>
          <p:nvPr/>
        </p:nvSpPr>
        <p:spPr bwMode="auto">
          <a:xfrm>
            <a:off x="8193088" y="1772266"/>
            <a:ext cx="113814" cy="15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000" dirty="0">
                <a:solidFill>
                  <a:srgbClr val="000000"/>
                </a:solidFill>
                <a:ea typeface="Microsoft YaHei" panose="020B0503020204020204" pitchFamily="34" charset="-122"/>
              </a:rPr>
              <a:t>4)</a:t>
            </a:r>
          </a:p>
        </p:txBody>
      </p:sp>
      <p:sp>
        <p:nvSpPr>
          <p:cNvPr id="27674" name="Rectangle 4">
            <a:extLst>
              <a:ext uri="{FF2B5EF4-FFF2-40B4-BE49-F238E27FC236}">
                <a16:creationId xmlns:a16="http://schemas.microsoft.com/office/drawing/2014/main" id="{73C3106A-C787-4D2A-865D-5866C5662B57}"/>
              </a:ext>
            </a:extLst>
          </p:cNvPr>
          <p:cNvSpPr>
            <a:spLocks noChangeArrowheads="1"/>
          </p:cNvSpPr>
          <p:nvPr/>
        </p:nvSpPr>
        <p:spPr bwMode="auto">
          <a:xfrm>
            <a:off x="0" y="6100883"/>
            <a:ext cx="9906000" cy="40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dirty="0">
                <a:solidFill>
                  <a:srgbClr val="00B050"/>
                </a:solidFill>
              </a:rPr>
              <a:t>Einsparpotenziale bei Wärme-/Mobilitätswende können heute (2023) gut abgeschätzt werden!</a:t>
            </a:r>
          </a:p>
        </p:txBody>
      </p:sp>
    </p:spTree>
    <p:extLst>
      <p:ext uri="{BB962C8B-B14F-4D97-AF65-F5344CB8AC3E}">
        <p14:creationId xmlns:p14="http://schemas.microsoft.com/office/powerpoint/2010/main" val="3034889670"/>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1+#ppt_w/2"/>
                                          </p:val>
                                        </p:tav>
                                        <p:tav tm="100000">
                                          <p:val>
                                            <p:strVal val="#ppt_x"/>
                                          </p:val>
                                        </p:tav>
                                      </p:tavLst>
                                    </p:anim>
                                    <p:anim calcmode="lin" valueType="num">
                                      <p:cBhvr additive="base">
                                        <p:cTn id="16"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1+#ppt_w/2"/>
                                          </p:val>
                                        </p:tav>
                                        <p:tav tm="100000">
                                          <p:val>
                                            <p:strVal val="#ppt_x"/>
                                          </p:val>
                                        </p:tav>
                                      </p:tavLst>
                                    </p:anim>
                                    <p:anim calcmode="lin" valueType="num">
                                      <p:cBhvr additive="base">
                                        <p:cTn id="22" dur="1000" fill="hold"/>
                                        <p:tgtEl>
                                          <p:spTgt spid="10"/>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1000" fill="hold"/>
                                        <p:tgtEl>
                                          <p:spTgt spid="11"/>
                                        </p:tgtEl>
                                        <p:attrNameLst>
                                          <p:attrName>ppt_x</p:attrName>
                                        </p:attrNameLst>
                                      </p:cBhvr>
                                      <p:tavLst>
                                        <p:tav tm="0">
                                          <p:val>
                                            <p:strVal val="1+#ppt_w/2"/>
                                          </p:val>
                                        </p:tav>
                                        <p:tav tm="100000">
                                          <p:val>
                                            <p:strVal val="#ppt_x"/>
                                          </p:val>
                                        </p:tav>
                                      </p:tavLst>
                                    </p:anim>
                                    <p:anim calcmode="lin" valueType="num">
                                      <p:cBhvr additive="base">
                                        <p:cTn id="26" dur="1000" fill="hold"/>
                                        <p:tgtEl>
                                          <p:spTgt spid="11"/>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1000" fill="hold"/>
                                        <p:tgtEl>
                                          <p:spTgt spid="4"/>
                                        </p:tgtEl>
                                        <p:attrNameLst>
                                          <p:attrName>ppt_x</p:attrName>
                                        </p:attrNameLst>
                                      </p:cBhvr>
                                      <p:tavLst>
                                        <p:tav tm="0">
                                          <p:val>
                                            <p:strVal val="1+#ppt_w/2"/>
                                          </p:val>
                                        </p:tav>
                                        <p:tav tm="100000">
                                          <p:val>
                                            <p:strVal val="#ppt_x"/>
                                          </p:val>
                                        </p:tav>
                                      </p:tavLst>
                                    </p:anim>
                                    <p:anim calcmode="lin" valueType="num">
                                      <p:cBhvr additive="base">
                                        <p:cTn id="30"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0" nodeType="clickEffect">
                                  <p:stCondLst>
                                    <p:cond delay="0"/>
                                  </p:stCondLst>
                                  <p:childTnLst>
                                    <p:set>
                                      <p:cBhvr>
                                        <p:cTn id="34" dur="1" fill="hold">
                                          <p:stCondLst>
                                            <p:cond delay="0"/>
                                          </p:stCondLst>
                                        </p:cTn>
                                        <p:tgtEl>
                                          <p:spTgt spid="27674"/>
                                        </p:tgtEl>
                                        <p:attrNameLst>
                                          <p:attrName>style.visibility</p:attrName>
                                        </p:attrNameLst>
                                      </p:cBhvr>
                                      <p:to>
                                        <p:strVal val="visible"/>
                                      </p:to>
                                    </p:set>
                                    <p:anim calcmode="lin" valueType="num">
                                      <p:cBhvr additive="base">
                                        <p:cTn id="35" dur="1000" fill="hold"/>
                                        <p:tgtEl>
                                          <p:spTgt spid="27674"/>
                                        </p:tgtEl>
                                        <p:attrNameLst>
                                          <p:attrName>ppt_x</p:attrName>
                                        </p:attrNameLst>
                                      </p:cBhvr>
                                      <p:tavLst>
                                        <p:tav tm="0">
                                          <p:val>
                                            <p:strVal val="#ppt_x"/>
                                          </p:val>
                                        </p:tav>
                                        <p:tav tm="100000">
                                          <p:val>
                                            <p:strVal val="#ppt_x"/>
                                          </p:val>
                                        </p:tav>
                                      </p:tavLst>
                                    </p:anim>
                                    <p:anim calcmode="lin" valueType="num">
                                      <p:cBhvr additive="base">
                                        <p:cTn id="36" dur="1000" fill="hold"/>
                                        <p:tgtEl>
                                          <p:spTgt spid="2767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3" grpId="0"/>
      <p:bldP spid="4" grpId="0"/>
      <p:bldP spid="27674" grpId="0"/>
    </p:bldLst>
  </p:timing>
</p:sld>
</file>

<file path=ppt/theme/theme1.xml><?xml version="1.0" encoding="utf-8"?>
<a:theme xmlns:a="http://schemas.openxmlformats.org/drawingml/2006/main" name="pg_blau_basisversion">
  <a:themeElements>
    <a:clrScheme name="">
      <a:dk1>
        <a:srgbClr val="000000"/>
      </a:dk1>
      <a:lt1>
        <a:srgbClr val="FFFFFF"/>
      </a:lt1>
      <a:dk2>
        <a:srgbClr val="FFFFFF"/>
      </a:dk2>
      <a:lt2>
        <a:srgbClr val="808080"/>
      </a:lt2>
      <a:accent1>
        <a:srgbClr val="B2B2B2"/>
      </a:accent1>
      <a:accent2>
        <a:srgbClr val="3333CC"/>
      </a:accent2>
      <a:accent3>
        <a:srgbClr val="FFFFFF"/>
      </a:accent3>
      <a:accent4>
        <a:srgbClr val="000000"/>
      </a:accent4>
      <a:accent5>
        <a:srgbClr val="D5D5D5"/>
      </a:accent5>
      <a:accent6>
        <a:srgbClr val="2D2DB9"/>
      </a:accent6>
      <a:hlink>
        <a:srgbClr val="0000CC"/>
      </a:hlink>
      <a:folHlink>
        <a:srgbClr val="000099"/>
      </a:folHlink>
    </a:clrScheme>
    <a:fontScheme name="pg_blau_basisversio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Char char="•"/>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0000"/>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Char char="•"/>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pg_blau_basisvers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g_blau_basisver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g_blau_basisvers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g_blau_basisvers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g_blau_basisvers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g_blau_basisvers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g_blau_basisvers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g_blau_basisversion 8">
        <a:dk1>
          <a:srgbClr val="000000"/>
        </a:dk1>
        <a:lt1>
          <a:srgbClr val="FFFFFF"/>
        </a:lt1>
        <a:dk2>
          <a:srgbClr val="000000"/>
        </a:dk2>
        <a:lt2>
          <a:srgbClr val="808080"/>
        </a:lt2>
        <a:accent1>
          <a:srgbClr val="99FF33"/>
        </a:accent1>
        <a:accent2>
          <a:srgbClr val="3333CC"/>
        </a:accent2>
        <a:accent3>
          <a:srgbClr val="FFFFFF"/>
        </a:accent3>
        <a:accent4>
          <a:srgbClr val="000000"/>
        </a:accent4>
        <a:accent5>
          <a:srgbClr val="CAFFAD"/>
        </a:accent5>
        <a:accent6>
          <a:srgbClr val="2D2DB9"/>
        </a:accent6>
        <a:hlink>
          <a:srgbClr val="0000CC"/>
        </a:hlink>
        <a:folHlink>
          <a:srgbClr val="99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Settings\janke00s\Application Data\Microsoft\Templates\PG Folienvorlagen\pg_blau_basisversion.pot</Template>
  <TotalTime>0</TotalTime>
  <Words>2248</Words>
  <Application>Microsoft Office PowerPoint</Application>
  <PresentationFormat>A4-Papier (210 x 297 mm)</PresentationFormat>
  <Paragraphs>294</Paragraphs>
  <Slides>16</Slides>
  <Notes>16</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16</vt:i4>
      </vt:variant>
    </vt:vector>
  </HeadingPairs>
  <TitlesOfParts>
    <vt:vector size="21" baseType="lpstr">
      <vt:lpstr>Arial</vt:lpstr>
      <vt:lpstr>Calibri</vt:lpstr>
      <vt:lpstr>Courier New</vt:lpstr>
      <vt:lpstr>Wingdings</vt:lpstr>
      <vt:lpstr>pg_blau_basisversion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Siemens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janke00s</dc:creator>
  <cp:lastModifiedBy>Wolfgang Thiel</cp:lastModifiedBy>
  <cp:revision>2301</cp:revision>
  <cp:lastPrinted>2019-03-23T07:11:31Z</cp:lastPrinted>
  <dcterms:created xsi:type="dcterms:W3CDTF">2003-01-24T08:17:53Z</dcterms:created>
  <dcterms:modified xsi:type="dcterms:W3CDTF">2023-05-31T14:26:47Z</dcterms:modified>
</cp:coreProperties>
</file>